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1856" r:id="rId2"/>
    <p:sldId id="18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23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/>
  </p:normalViewPr>
  <p:slideViewPr>
    <p:cSldViewPr>
      <p:cViewPr varScale="1">
        <p:scale>
          <a:sx n="68" d="100"/>
          <a:sy n="68" d="100"/>
        </p:scale>
        <p:origin x="144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8B56B1-14D4-49FF-8CEA-50090C31CBDE}" type="datetimeFigureOut">
              <a:rPr lang="en-GB" smtClean="0"/>
              <a:t>30/03/2019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805108-0D45-4E2A-AF2E-ECC1FF5377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063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805108-0D45-4E2A-AF2E-ECC1FF5377C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1792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30/03/2019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2497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30/03/2019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1572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30/03/2019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383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30/03/2019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33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30/03/2019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873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30/03/2019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51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30/03/2019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6673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30/03/2019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2719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30/03/2019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5331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30/03/2019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8905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30/03/2019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910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326C6-139D-479A-86EE-E09E23FBC411}" type="datetimeFigureOut">
              <a:rPr lang="en-GB" smtClean="0"/>
              <a:t>30/03/2019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4455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2.png"/><Relationship Id="rId13" Type="http://schemas.openxmlformats.org/officeDocument/2006/relationships/image" Target="../media/image187.png"/><Relationship Id="rId3" Type="http://schemas.openxmlformats.org/officeDocument/2006/relationships/image" Target="../media/image177.png"/><Relationship Id="rId7" Type="http://schemas.openxmlformats.org/officeDocument/2006/relationships/image" Target="../media/image181.png"/><Relationship Id="rId12" Type="http://schemas.openxmlformats.org/officeDocument/2006/relationships/image" Target="../media/image186.png"/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0.png"/><Relationship Id="rId11" Type="http://schemas.openxmlformats.org/officeDocument/2006/relationships/image" Target="../media/image185.png"/><Relationship Id="rId5" Type="http://schemas.openxmlformats.org/officeDocument/2006/relationships/image" Target="../media/image179.png"/><Relationship Id="rId10" Type="http://schemas.openxmlformats.org/officeDocument/2006/relationships/image" Target="../media/image184.png"/><Relationship Id="rId4" Type="http://schemas.openxmlformats.org/officeDocument/2006/relationships/image" Target="../media/image178.png"/><Relationship Id="rId9" Type="http://schemas.openxmlformats.org/officeDocument/2006/relationships/image" Target="../media/image18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png"/><Relationship Id="rId13" Type="http://schemas.openxmlformats.org/officeDocument/2006/relationships/image" Target="../media/image197.png"/><Relationship Id="rId3" Type="http://schemas.openxmlformats.org/officeDocument/2006/relationships/image" Target="../media/image188.png"/><Relationship Id="rId7" Type="http://schemas.openxmlformats.org/officeDocument/2006/relationships/image" Target="../media/image192.png"/><Relationship Id="rId12" Type="http://schemas.openxmlformats.org/officeDocument/2006/relationships/image" Target="../media/image19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1.png"/><Relationship Id="rId11" Type="http://schemas.openxmlformats.org/officeDocument/2006/relationships/image" Target="../media/image2.png"/><Relationship Id="rId5" Type="http://schemas.openxmlformats.org/officeDocument/2006/relationships/image" Target="../media/image190.png"/><Relationship Id="rId10" Type="http://schemas.openxmlformats.org/officeDocument/2006/relationships/image" Target="../media/image195.png"/><Relationship Id="rId4" Type="http://schemas.openxmlformats.org/officeDocument/2006/relationships/image" Target="../media/image189.png"/><Relationship Id="rId9" Type="http://schemas.openxmlformats.org/officeDocument/2006/relationships/image" Target="../media/image19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9E39CD2-A4A9-48B5-B7A1-545746448729}"/>
              </a:ext>
            </a:extLst>
          </p:cNvPr>
          <p:cNvCxnSpPr/>
          <p:nvPr/>
        </p:nvCxnSpPr>
        <p:spPr>
          <a:xfrm>
            <a:off x="2386936" y="0"/>
            <a:ext cx="0" cy="6858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35160E8-5B82-4B9C-BE0E-AE946C96557A}"/>
              </a:ext>
            </a:extLst>
          </p:cNvPr>
          <p:cNvCxnSpPr/>
          <p:nvPr/>
        </p:nvCxnSpPr>
        <p:spPr>
          <a:xfrm>
            <a:off x="4097236" y="0"/>
            <a:ext cx="0" cy="6858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D5CD68C-2023-41C4-80BC-E168DFD5457D}"/>
              </a:ext>
            </a:extLst>
          </p:cNvPr>
          <p:cNvCxnSpPr/>
          <p:nvPr/>
        </p:nvCxnSpPr>
        <p:spPr>
          <a:xfrm>
            <a:off x="6771322" y="0"/>
            <a:ext cx="0" cy="6858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89ADC69-19C6-43BC-AC10-F76372826F4A}"/>
              </a:ext>
            </a:extLst>
          </p:cNvPr>
          <p:cNvCxnSpPr/>
          <p:nvPr/>
        </p:nvCxnSpPr>
        <p:spPr>
          <a:xfrm>
            <a:off x="0" y="548680"/>
            <a:ext cx="9144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F5D2938-4EAC-45C8-88D7-C1B6396D3C16}"/>
                  </a:ext>
                </a:extLst>
              </p:cNvPr>
              <p:cNvSpPr txBox="1"/>
              <p:nvPr/>
            </p:nvSpPr>
            <p:spPr>
              <a:xfrm>
                <a:off x="-159180" y="895706"/>
                <a:ext cx="2088850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F5D2938-4EAC-45C8-88D7-C1B6396D3C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9180" y="895706"/>
                <a:ext cx="2088850" cy="61279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695F4791-B1E5-43A8-B65D-636DD83D9E3A}"/>
              </a:ext>
            </a:extLst>
          </p:cNvPr>
          <p:cNvSpPr txBox="1"/>
          <p:nvPr/>
        </p:nvSpPr>
        <p:spPr>
          <a:xfrm>
            <a:off x="9865" y="558394"/>
            <a:ext cx="7555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Solve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BAC02A-0B3B-42B3-B3B7-C0A7FFD6F7FC}"/>
              </a:ext>
            </a:extLst>
          </p:cNvPr>
          <p:cNvSpPr txBox="1"/>
          <p:nvPr/>
        </p:nvSpPr>
        <p:spPr>
          <a:xfrm>
            <a:off x="4060068" y="512947"/>
            <a:ext cx="7555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Solve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04CCA56-5D72-4DC5-A2E0-A9A3B6DC9D2C}"/>
              </a:ext>
            </a:extLst>
          </p:cNvPr>
          <p:cNvSpPr txBox="1"/>
          <p:nvPr/>
        </p:nvSpPr>
        <p:spPr>
          <a:xfrm>
            <a:off x="2472447" y="33975"/>
            <a:ext cx="20165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Reflection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2D1CA72-7AC3-4FF3-BBBC-EDC7F7013A53}"/>
              </a:ext>
            </a:extLst>
          </p:cNvPr>
          <p:cNvSpPr txBox="1"/>
          <p:nvPr/>
        </p:nvSpPr>
        <p:spPr>
          <a:xfrm>
            <a:off x="37781" y="57616"/>
            <a:ext cx="23739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Worked Example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5D83D0E-348C-47AE-BD5E-8B77D6EC707F}"/>
              </a:ext>
            </a:extLst>
          </p:cNvPr>
          <p:cNvSpPr txBox="1"/>
          <p:nvPr/>
        </p:nvSpPr>
        <p:spPr>
          <a:xfrm>
            <a:off x="4149101" y="32318"/>
            <a:ext cx="2622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 by Fading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68B3190-7B6E-4EBA-8EFB-67C22CE65E41}"/>
              </a:ext>
            </a:extLst>
          </p:cNvPr>
          <p:cNvSpPr txBox="1"/>
          <p:nvPr/>
        </p:nvSpPr>
        <p:spPr>
          <a:xfrm>
            <a:off x="7240059" y="22993"/>
            <a:ext cx="20165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Your Turn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B8A392-F7BB-4A8A-908A-A2B702AF72AE}"/>
              </a:ext>
            </a:extLst>
          </p:cNvPr>
          <p:cNvSpPr txBox="1"/>
          <p:nvPr/>
        </p:nvSpPr>
        <p:spPr>
          <a:xfrm>
            <a:off x="2392577" y="1469829"/>
            <a:ext cx="1691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Why do I cross multiply?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8B7C57A-1260-4CC4-A8DB-FFAC6597F608}"/>
              </a:ext>
            </a:extLst>
          </p:cNvPr>
          <p:cNvSpPr txBox="1"/>
          <p:nvPr/>
        </p:nvSpPr>
        <p:spPr>
          <a:xfrm>
            <a:off x="2336234" y="545588"/>
            <a:ext cx="17673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Why do I put brackets around the numerators?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415E0A6-6A1C-426D-9725-596C90CDB771}"/>
              </a:ext>
            </a:extLst>
          </p:cNvPr>
          <p:cNvSpPr txBox="1"/>
          <p:nvPr/>
        </p:nvSpPr>
        <p:spPr>
          <a:xfrm>
            <a:off x="2341947" y="2087181"/>
            <a:ext cx="17673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How many DBRS processes are there?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35D3391-A18B-443B-B481-8725DEFC145C}"/>
              </a:ext>
            </a:extLst>
          </p:cNvPr>
          <p:cNvCxnSpPr/>
          <p:nvPr/>
        </p:nvCxnSpPr>
        <p:spPr>
          <a:xfrm>
            <a:off x="0" y="3489765"/>
            <a:ext cx="9144000" cy="1352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686319A5-1880-4F82-AF44-D467315FC479}"/>
              </a:ext>
            </a:extLst>
          </p:cNvPr>
          <p:cNvSpPr txBox="1"/>
          <p:nvPr/>
        </p:nvSpPr>
        <p:spPr>
          <a:xfrm>
            <a:off x="6774825" y="495596"/>
            <a:ext cx="7555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Solve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AA3BC47-852A-4CBC-A64C-DAD01E5A3259}"/>
              </a:ext>
            </a:extLst>
          </p:cNvPr>
          <p:cNvSpPr txBox="1"/>
          <p:nvPr/>
        </p:nvSpPr>
        <p:spPr>
          <a:xfrm>
            <a:off x="4046115" y="1399350"/>
            <a:ext cx="2721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Decide (Cross Multiply)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D4207955-2DA3-4985-830D-695EBBCBAD2A}"/>
                  </a:ext>
                </a:extLst>
              </p:cNvPr>
              <p:cNvSpPr txBox="1"/>
              <p:nvPr/>
            </p:nvSpPr>
            <p:spPr>
              <a:xfrm>
                <a:off x="7317794" y="1722037"/>
                <a:ext cx="12152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D4207955-2DA3-4985-830D-695EBBCBAD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7794" y="1722037"/>
                <a:ext cx="1215239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Box 72">
            <a:extLst>
              <a:ext uri="{FF2B5EF4-FFF2-40B4-BE49-F238E27FC236}">
                <a16:creationId xmlns:a16="http://schemas.microsoft.com/office/drawing/2014/main" id="{EBF39BF7-66DA-4566-860F-399D6A3A648A}"/>
              </a:ext>
            </a:extLst>
          </p:cNvPr>
          <p:cNvSpPr txBox="1"/>
          <p:nvPr/>
        </p:nvSpPr>
        <p:spPr>
          <a:xfrm>
            <a:off x="4060068" y="1665765"/>
            <a:ext cx="2031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Break and Repair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5DB06787-85F8-4962-8865-44403645EF5E}"/>
                  </a:ext>
                </a:extLst>
              </p:cNvPr>
              <p:cNvSpPr txBox="1"/>
              <p:nvPr/>
            </p:nvSpPr>
            <p:spPr>
              <a:xfrm>
                <a:off x="3953993" y="1972594"/>
                <a:ext cx="253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=4(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+7)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5DB06787-85F8-4962-8865-44403645EF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3993" y="1972594"/>
                <a:ext cx="2538032" cy="369332"/>
              </a:xfrm>
              <a:prstGeom prst="rect">
                <a:avLst/>
              </a:prstGeom>
              <a:blipFill>
                <a:blip r:embed="rId4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Box 42">
            <a:extLst>
              <a:ext uri="{FF2B5EF4-FFF2-40B4-BE49-F238E27FC236}">
                <a16:creationId xmlns:a16="http://schemas.microsoft.com/office/drawing/2014/main" id="{4CDE5012-EBE9-4AA6-B709-DFFE4EF38B1B}"/>
              </a:ext>
            </a:extLst>
          </p:cNvPr>
          <p:cNvSpPr txBox="1"/>
          <p:nvPr/>
        </p:nvSpPr>
        <p:spPr>
          <a:xfrm>
            <a:off x="4068888" y="2296834"/>
            <a:ext cx="2752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Expand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F85C7A90-9D02-4B4D-928B-64A5D6371519}"/>
                  </a:ext>
                </a:extLst>
              </p:cNvPr>
              <p:cNvSpPr txBox="1"/>
              <p:nvPr/>
            </p:nvSpPr>
            <p:spPr>
              <a:xfrm>
                <a:off x="3904679" y="822536"/>
                <a:ext cx="2088850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+7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F85C7A90-9D02-4B4D-928B-64A5D63715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4679" y="822536"/>
                <a:ext cx="2088850" cy="6127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6510546F-D36C-4F91-BE76-5D60C17BC9E6}"/>
                  </a:ext>
                </a:extLst>
              </p:cNvPr>
              <p:cNvSpPr txBox="1"/>
              <p:nvPr/>
            </p:nvSpPr>
            <p:spPr>
              <a:xfrm>
                <a:off x="3844394" y="2618925"/>
                <a:ext cx="253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−5=4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+28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6510546F-D36C-4F91-BE76-5D60C17BC9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4394" y="2618925"/>
                <a:ext cx="2538032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9102F7E3-EFDF-4198-9F80-ACC685E54F9E}"/>
                  </a:ext>
                </a:extLst>
              </p:cNvPr>
              <p:cNvSpPr txBox="1"/>
              <p:nvPr/>
            </p:nvSpPr>
            <p:spPr>
              <a:xfrm>
                <a:off x="6573893" y="750354"/>
                <a:ext cx="2088850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9102F7E3-EFDF-4198-9F80-ACC685E54F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3893" y="750354"/>
                <a:ext cx="2088850" cy="61279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6D5313FD-D8EE-4376-B6D5-1A8E84DADCD4}"/>
                  </a:ext>
                </a:extLst>
              </p:cNvPr>
              <p:cNvSpPr txBox="1"/>
              <p:nvPr/>
            </p:nvSpPr>
            <p:spPr>
              <a:xfrm>
                <a:off x="-159180" y="3847968"/>
                <a:ext cx="2088850" cy="636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2−3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6−2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6D5313FD-D8EE-4376-B6D5-1A8E84DADC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9180" y="3847968"/>
                <a:ext cx="2088850" cy="63664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TextBox 66">
            <a:extLst>
              <a:ext uri="{FF2B5EF4-FFF2-40B4-BE49-F238E27FC236}">
                <a16:creationId xmlns:a16="http://schemas.microsoft.com/office/drawing/2014/main" id="{0E0CA0B9-79D3-4844-9E88-804A4B6B6EB2}"/>
              </a:ext>
            </a:extLst>
          </p:cNvPr>
          <p:cNvSpPr txBox="1"/>
          <p:nvPr/>
        </p:nvSpPr>
        <p:spPr>
          <a:xfrm>
            <a:off x="9865" y="3510656"/>
            <a:ext cx="7555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Solve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E32EBD8-7CE1-438C-9597-8503C79933AD}"/>
              </a:ext>
            </a:extLst>
          </p:cNvPr>
          <p:cNvSpPr txBox="1"/>
          <p:nvPr/>
        </p:nvSpPr>
        <p:spPr>
          <a:xfrm>
            <a:off x="4060068" y="3465209"/>
            <a:ext cx="7555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Solve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5BD543C-3AFE-49B8-B474-978434A970F0}"/>
              </a:ext>
            </a:extLst>
          </p:cNvPr>
          <p:cNvSpPr txBox="1"/>
          <p:nvPr/>
        </p:nvSpPr>
        <p:spPr>
          <a:xfrm>
            <a:off x="2392577" y="4422091"/>
            <a:ext cx="16919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Why do I cross multiply?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57B78F1-6A0E-40B2-AC5C-B533BFBCD3E7}"/>
              </a:ext>
            </a:extLst>
          </p:cNvPr>
          <p:cNvSpPr txBox="1"/>
          <p:nvPr/>
        </p:nvSpPr>
        <p:spPr>
          <a:xfrm>
            <a:off x="2318566" y="3482568"/>
            <a:ext cx="17907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Why do I put brackets around the denominators?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86DF68C-4E04-4034-B125-F645896A5C0D}"/>
              </a:ext>
            </a:extLst>
          </p:cNvPr>
          <p:cNvSpPr txBox="1"/>
          <p:nvPr/>
        </p:nvSpPr>
        <p:spPr>
          <a:xfrm>
            <a:off x="2341947" y="5039443"/>
            <a:ext cx="17673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How many DBRS processes are there?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5AA9954-6FC4-419C-8249-C8F0742A1DE0}"/>
              </a:ext>
            </a:extLst>
          </p:cNvPr>
          <p:cNvSpPr txBox="1"/>
          <p:nvPr/>
        </p:nvSpPr>
        <p:spPr>
          <a:xfrm>
            <a:off x="6774825" y="3447858"/>
            <a:ext cx="7555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Solve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7BA3349-84EC-47A4-8CFF-4745D6DE9C0D}"/>
              </a:ext>
            </a:extLst>
          </p:cNvPr>
          <p:cNvSpPr txBox="1"/>
          <p:nvPr/>
        </p:nvSpPr>
        <p:spPr>
          <a:xfrm>
            <a:off x="4046115" y="4351612"/>
            <a:ext cx="2721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Decide (Cross Multiply)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2037D7E5-BED8-4449-97DD-E0C7BF2C628A}"/>
                  </a:ext>
                </a:extLst>
              </p:cNvPr>
              <p:cNvSpPr txBox="1"/>
              <p:nvPr/>
            </p:nvSpPr>
            <p:spPr>
              <a:xfrm>
                <a:off x="7317794" y="4674299"/>
                <a:ext cx="12152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2037D7E5-BED8-4449-97DD-E0C7BF2C62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7794" y="4674299"/>
                <a:ext cx="1215239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" name="TextBox 76">
            <a:extLst>
              <a:ext uri="{FF2B5EF4-FFF2-40B4-BE49-F238E27FC236}">
                <a16:creationId xmlns:a16="http://schemas.microsoft.com/office/drawing/2014/main" id="{B091C05C-217E-4487-A571-51C25345E63F}"/>
              </a:ext>
            </a:extLst>
          </p:cNvPr>
          <p:cNvSpPr txBox="1"/>
          <p:nvPr/>
        </p:nvSpPr>
        <p:spPr>
          <a:xfrm>
            <a:off x="4060068" y="4618027"/>
            <a:ext cx="2031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Break and Repair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282B2AC8-A49F-4E1E-97D9-F9388795DB3A}"/>
                  </a:ext>
                </a:extLst>
              </p:cNvPr>
              <p:cNvSpPr txBox="1"/>
              <p:nvPr/>
            </p:nvSpPr>
            <p:spPr>
              <a:xfrm>
                <a:off x="3985004" y="4927005"/>
                <a:ext cx="27217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8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6−2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=10(2−3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282B2AC8-A49F-4E1E-97D9-F9388795DB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5004" y="4927005"/>
                <a:ext cx="2721704" cy="369332"/>
              </a:xfrm>
              <a:prstGeom prst="rect">
                <a:avLst/>
              </a:prstGeom>
              <a:blipFill>
                <a:blip r:embed="rId10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TextBox 78">
            <a:extLst>
              <a:ext uri="{FF2B5EF4-FFF2-40B4-BE49-F238E27FC236}">
                <a16:creationId xmlns:a16="http://schemas.microsoft.com/office/drawing/2014/main" id="{80EC2CEA-1D48-47AB-9DD7-807C4D45703E}"/>
              </a:ext>
            </a:extLst>
          </p:cNvPr>
          <p:cNvSpPr txBox="1"/>
          <p:nvPr/>
        </p:nvSpPr>
        <p:spPr>
          <a:xfrm>
            <a:off x="4068888" y="5249096"/>
            <a:ext cx="2752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Expand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85F66375-F317-48BF-B7B2-2621B54DBF43}"/>
                  </a:ext>
                </a:extLst>
              </p:cNvPr>
              <p:cNvSpPr txBox="1"/>
              <p:nvPr/>
            </p:nvSpPr>
            <p:spPr>
              <a:xfrm>
                <a:off x="3904679" y="3774798"/>
                <a:ext cx="2088850" cy="636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2−3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6−2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85F66375-F317-48BF-B7B2-2621B54DBF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4679" y="3774798"/>
                <a:ext cx="2088850" cy="63664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E4893002-224E-44CF-A76D-23722D250407}"/>
                  </a:ext>
                </a:extLst>
              </p:cNvPr>
              <p:cNvSpPr txBox="1"/>
              <p:nvPr/>
            </p:nvSpPr>
            <p:spPr>
              <a:xfrm>
                <a:off x="3985004" y="5571187"/>
                <a:ext cx="253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8−16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=20−30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E4893002-224E-44CF-A76D-23722D2504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5004" y="5571187"/>
                <a:ext cx="2538032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E35E20A7-CC7B-4CA7-9DE1-BAB18FDDDEB9}"/>
                  </a:ext>
                </a:extLst>
              </p:cNvPr>
              <p:cNvSpPr txBox="1"/>
              <p:nvPr/>
            </p:nvSpPr>
            <p:spPr>
              <a:xfrm>
                <a:off x="6573893" y="3702616"/>
                <a:ext cx="2088850" cy="6412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2+3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6+2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E35E20A7-CC7B-4CA7-9DE1-BAB18FDDDE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3893" y="3702616"/>
                <a:ext cx="2088850" cy="64120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extBox 9">
            <a:extLst>
              <a:ext uri="{FF2B5EF4-FFF2-40B4-BE49-F238E27FC236}">
                <a16:creationId xmlns:a16="http://schemas.microsoft.com/office/drawing/2014/main" id="{8A944944-E635-41E3-8DA4-5CC8ADAB9CED}"/>
              </a:ext>
            </a:extLst>
          </p:cNvPr>
          <p:cNvSpPr txBox="1"/>
          <p:nvPr/>
        </p:nvSpPr>
        <p:spPr>
          <a:xfrm>
            <a:off x="7240059" y="6492871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907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  <p:bldP spid="19" grpId="0"/>
      <p:bldP spid="24" grpId="0"/>
      <p:bldP spid="25" grpId="0"/>
      <p:bldP spid="26" grpId="0"/>
      <p:bldP spid="33" grpId="0"/>
      <p:bldP spid="48" grpId="0"/>
      <p:bldP spid="70" grpId="0"/>
      <p:bldP spid="73" grpId="0"/>
      <p:bldP spid="42" grpId="0"/>
      <p:bldP spid="43" grpId="0"/>
      <p:bldP spid="49" grpId="0"/>
      <p:bldP spid="64" grpId="0"/>
      <p:bldP spid="65" grpId="0"/>
      <p:bldP spid="66" grpId="0"/>
      <p:bldP spid="67" grpId="0"/>
      <p:bldP spid="68" grpId="0"/>
      <p:bldP spid="69" grpId="0"/>
      <p:bldP spid="71" grpId="0"/>
      <p:bldP spid="72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50AD5A0-FBAE-4E73-8E71-D55318568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en-GB" b="1" dirty="0"/>
              <a:t>Questions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426365D-5052-4067-9B17-E550AB92EE53}"/>
                  </a:ext>
                </a:extLst>
              </p:cNvPr>
              <p:cNvSpPr txBox="1"/>
              <p:nvPr/>
            </p:nvSpPr>
            <p:spPr>
              <a:xfrm>
                <a:off x="1183112" y="1848573"/>
                <a:ext cx="2457353" cy="24261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+4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GB" sz="2400" dirty="0"/>
                  <a:t>.</a:t>
                </a:r>
              </a:p>
              <a:p>
                <a:pPr marL="342900" indent="-342900">
                  <a:buFont typeface="+mj-lt"/>
                  <a:buAutoNum type="arabicParenR"/>
                </a:pPr>
                <a:endParaRPr lang="en-GB" sz="24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/>
                  <a:t>.</a:t>
                </a:r>
              </a:p>
              <a:p>
                <a:pPr marL="342900" indent="-342900">
                  <a:buFont typeface="+mj-lt"/>
                  <a:buAutoNum type="arabicParenR"/>
                </a:pPr>
                <a:endParaRPr lang="en-GB" sz="24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2(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+3)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426365D-5052-4067-9B17-E550AB92EE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3112" y="1848573"/>
                <a:ext cx="2457353" cy="2426113"/>
              </a:xfrm>
              <a:prstGeom prst="rect">
                <a:avLst/>
              </a:prstGeom>
              <a:blipFill>
                <a:blip r:embed="rId3"/>
                <a:stretch>
                  <a:fillRect l="-3970" r="-248" b="-20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C7A016B-D371-4C60-B150-DE4E88DD56B0}"/>
                  </a:ext>
                </a:extLst>
              </p:cNvPr>
              <p:cNvSpPr txBox="1"/>
              <p:nvPr/>
            </p:nvSpPr>
            <p:spPr>
              <a:xfrm>
                <a:off x="3252770" y="1981205"/>
                <a:ext cx="144087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C7A016B-D371-4C60-B150-DE4E88DD56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2770" y="1981205"/>
                <a:ext cx="1440870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A74A743-B1E3-4111-A9AE-0E28D6C9A50B}"/>
                  </a:ext>
                </a:extLst>
              </p:cNvPr>
              <p:cNvSpPr txBox="1"/>
              <p:nvPr/>
            </p:nvSpPr>
            <p:spPr>
              <a:xfrm>
                <a:off x="3189958" y="2771958"/>
                <a:ext cx="154251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A74A743-B1E3-4111-A9AE-0E28D6C9A5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9958" y="2771958"/>
                <a:ext cx="1542510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9607FE4-8602-4EF9-9BCF-E3F35CCA9EDA}"/>
                  </a:ext>
                </a:extLst>
              </p:cNvPr>
              <p:cNvSpPr txBox="1"/>
              <p:nvPr/>
            </p:nvSpPr>
            <p:spPr>
              <a:xfrm>
                <a:off x="3240778" y="3673125"/>
                <a:ext cx="1536107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9607FE4-8602-4EF9-9BCF-E3F35CCA9E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0778" y="3673125"/>
                <a:ext cx="1536107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608176C-10D2-459A-BCC5-706DC264DFCB}"/>
                  </a:ext>
                </a:extLst>
              </p:cNvPr>
              <p:cNvSpPr txBox="1"/>
              <p:nvPr/>
            </p:nvSpPr>
            <p:spPr>
              <a:xfrm>
                <a:off x="7240453" y="1981204"/>
                <a:ext cx="144087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608176C-10D2-459A-BCC5-706DC264DF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0453" y="1981204"/>
                <a:ext cx="1440870" cy="430887"/>
              </a:xfrm>
              <a:prstGeom prst="rect">
                <a:avLst/>
              </a:prstGeom>
              <a:blipFill>
                <a:blip r:embed="rId7"/>
                <a:stretch>
                  <a:fillRect b="-154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4239ABA-7AFE-4B8D-8405-E586F2AF905E}"/>
                  </a:ext>
                </a:extLst>
              </p:cNvPr>
              <p:cNvSpPr txBox="1"/>
              <p:nvPr/>
            </p:nvSpPr>
            <p:spPr>
              <a:xfrm>
                <a:off x="7189633" y="2781074"/>
                <a:ext cx="154251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4239ABA-7AFE-4B8D-8405-E586F2AF90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9633" y="2781074"/>
                <a:ext cx="1542510" cy="430887"/>
              </a:xfrm>
              <a:prstGeom prst="rect">
                <a:avLst/>
              </a:prstGeom>
              <a:blipFill>
                <a:blip r:embed="rId8"/>
                <a:stretch>
                  <a:fillRect b="-154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FB9CFF0-5ABE-42D3-B233-0584CBFB151B}"/>
                  </a:ext>
                </a:extLst>
              </p:cNvPr>
              <p:cNvSpPr txBox="1"/>
              <p:nvPr/>
            </p:nvSpPr>
            <p:spPr>
              <a:xfrm>
                <a:off x="7083276" y="3563730"/>
                <a:ext cx="1536107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FB9CFF0-5ABE-42D3-B233-0584CBFB15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3276" y="3563730"/>
                <a:ext cx="1536107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2FB85F3-3BBD-4552-B7C8-37FAEA6D51F9}"/>
                  </a:ext>
                </a:extLst>
              </p:cNvPr>
              <p:cNvSpPr/>
              <p:nvPr/>
            </p:nvSpPr>
            <p:spPr>
              <a:xfrm>
                <a:off x="5004048" y="1777913"/>
                <a:ext cx="2690935" cy="24031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>
                  <a:buFont typeface="+mj-lt"/>
                  <a:buAutoNum type="arabicParenR" startAt="4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14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</m:oMath>
                </a14:m>
                <a:r>
                  <a:rPr lang="en-GB" sz="2400" dirty="0"/>
                  <a:t>.</a:t>
                </a:r>
              </a:p>
              <a:p>
                <a:pPr marL="457200" indent="-457200">
                  <a:buFont typeface="+mj-lt"/>
                  <a:buAutoNum type="arabicParenR" startAt="4"/>
                </a:pPr>
                <a:endParaRPr lang="en-GB" sz="2400" dirty="0"/>
              </a:p>
              <a:p>
                <a:pPr marL="457200" indent="-457200">
                  <a:buFont typeface="+mj-lt"/>
                  <a:buAutoNum type="arabicParenR" startAt="4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</m:oMath>
                </a14:m>
                <a:r>
                  <a:rPr lang="en-GB" sz="2400" dirty="0"/>
                  <a:t>.</a:t>
                </a:r>
              </a:p>
              <a:p>
                <a:pPr marL="457200" indent="-457200">
                  <a:buFont typeface="+mj-lt"/>
                  <a:buAutoNum type="arabicParenR" startAt="4"/>
                </a:pPr>
                <a:endParaRPr lang="en-GB" sz="2400" dirty="0"/>
              </a:p>
              <a:p>
                <a:pPr marL="457200" indent="-457200">
                  <a:buFont typeface="+mj-lt"/>
                  <a:buAutoNum type="arabicParenR" startAt="4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1−2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−14</m:t>
                        </m:r>
                      </m:den>
                    </m:f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2FB85F3-3BBD-4552-B7C8-37FAEA6D51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1777913"/>
                <a:ext cx="2690935" cy="2403158"/>
              </a:xfrm>
              <a:prstGeom prst="rect">
                <a:avLst/>
              </a:prstGeom>
              <a:blipFill>
                <a:blip r:embed="rId10"/>
                <a:stretch>
                  <a:fillRect l="-3628" b="-17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D9E4ACF6-6433-4B6C-8673-A1386831F227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8960" r="28068" b="78162"/>
          <a:stretch/>
        </p:blipFill>
        <p:spPr>
          <a:xfrm>
            <a:off x="47892" y="1214513"/>
            <a:ext cx="786444" cy="80996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EC71BB7-3457-4BCC-9EFC-EECAEAFC3F6F}"/>
              </a:ext>
            </a:extLst>
          </p:cNvPr>
          <p:cNvSpPr txBox="1"/>
          <p:nvPr/>
        </p:nvSpPr>
        <p:spPr>
          <a:xfrm>
            <a:off x="1106514" y="1322451"/>
            <a:ext cx="3753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Solve the following equations: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5086283-860B-4E0C-AB61-0D8CD1FF0C96}"/>
                  </a:ext>
                </a:extLst>
              </p:cNvPr>
              <p:cNvSpPr txBox="1"/>
              <p:nvPr/>
            </p:nvSpPr>
            <p:spPr>
              <a:xfrm>
                <a:off x="1183112" y="4756010"/>
                <a:ext cx="3600400" cy="9912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Challenge:</a:t>
                </a:r>
              </a:p>
              <a:p>
                <a:r>
                  <a:rPr lang="en-GB" sz="2400" dirty="0"/>
                  <a:t>Solve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13−14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5086283-860B-4E0C-AB61-0D8CD1FF0C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3112" y="4756010"/>
                <a:ext cx="3600400" cy="991233"/>
              </a:xfrm>
              <a:prstGeom prst="rect">
                <a:avLst/>
              </a:prstGeom>
              <a:blipFill>
                <a:blip r:embed="rId12"/>
                <a:stretch>
                  <a:fillRect l="-2538" t="-4908" b="-55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61A16E3-BD2B-4DD5-BD8F-B9D901D7929B}"/>
                  </a:ext>
                </a:extLst>
              </p:cNvPr>
              <p:cNvSpPr txBox="1"/>
              <p:nvPr/>
            </p:nvSpPr>
            <p:spPr>
              <a:xfrm>
                <a:off x="4572000" y="5086634"/>
                <a:ext cx="2088232" cy="7253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2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2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𝟒𝟒</m:t>
                          </m:r>
                        </m:num>
                        <m:den>
                          <m:r>
                            <a:rPr lang="en-GB" sz="22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𝟕𝟕</m:t>
                          </m:r>
                        </m:den>
                      </m:f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2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2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GB" sz="22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61A16E3-BD2B-4DD5-BD8F-B9D901D792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5086634"/>
                <a:ext cx="2088232" cy="72532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9">
            <a:extLst>
              <a:ext uri="{FF2B5EF4-FFF2-40B4-BE49-F238E27FC236}">
                <a16:creationId xmlns:a16="http://schemas.microsoft.com/office/drawing/2014/main" id="{476D44CE-6ADA-444A-A07C-A8A27B57496A}"/>
              </a:ext>
            </a:extLst>
          </p:cNvPr>
          <p:cNvSpPr txBox="1"/>
          <p:nvPr/>
        </p:nvSpPr>
        <p:spPr>
          <a:xfrm>
            <a:off x="7240059" y="6492871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776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2" grpId="0"/>
      <p:bldP spid="13" grpId="0"/>
      <p:bldP spid="14" grpId="0"/>
      <p:bldP spid="1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804</TotalTime>
  <Words>207</Words>
  <Application>Microsoft Office PowerPoint</Application>
  <PresentationFormat>On-screen Show (4:3)</PresentationFormat>
  <Paragraphs>58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Cambria Math</vt:lpstr>
      <vt:lpstr>Office Theme</vt:lpstr>
      <vt:lpstr>PowerPoint Presentation</vt:lpstr>
      <vt:lpstr>Questions</vt:lpstr>
    </vt:vector>
  </TitlesOfParts>
  <Company>App-Packaging.com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 Berwick</dc:creator>
  <cp:lastModifiedBy>Berwick, Chris</cp:lastModifiedBy>
  <cp:revision>108</cp:revision>
  <dcterms:created xsi:type="dcterms:W3CDTF">2017-11-02T09:40:58Z</dcterms:created>
  <dcterms:modified xsi:type="dcterms:W3CDTF">2019-03-30T10:29:57Z</dcterms:modified>
</cp:coreProperties>
</file>