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1861" r:id="rId2"/>
    <p:sldId id="1862"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88534" autoAdjust="0"/>
  </p:normalViewPr>
  <p:slideViewPr>
    <p:cSldViewPr>
      <p:cViewPr varScale="1">
        <p:scale>
          <a:sx n="65" d="100"/>
          <a:sy n="65" d="100"/>
        </p:scale>
        <p:origin x="1716" y="4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12/04/2019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12/04/2019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a:p>
        </p:txBody>
      </p:sp>
    </p:spTree>
    <p:extLst>
      <p:ext uri="{BB962C8B-B14F-4D97-AF65-F5344CB8AC3E}">
        <p14:creationId xmlns:p14="http://schemas.microsoft.com/office/powerpoint/2010/main" val="9622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12/04/2019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6.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89E39CD2-A4A9-48B5-B7A1-545746448729}"/>
              </a:ext>
            </a:extLst>
          </p:cNvPr>
          <p:cNvCxnSpPr/>
          <p:nvPr/>
        </p:nvCxnSpPr>
        <p:spPr>
          <a:xfrm>
            <a:off x="3450027" y="0"/>
            <a:ext cx="0" cy="6858000"/>
          </a:xfrm>
          <a:prstGeom prst="line">
            <a:avLst/>
          </a:prstGeom>
        </p:spPr>
        <p:style>
          <a:lnRef idx="2">
            <a:schemeClr val="dk1"/>
          </a:lnRef>
          <a:fillRef idx="0">
            <a:schemeClr val="dk1"/>
          </a:fillRef>
          <a:effectRef idx="1">
            <a:schemeClr val="dk1"/>
          </a:effectRef>
          <a:fontRef idx="minor">
            <a:schemeClr val="tx1"/>
          </a:fontRef>
        </p:style>
      </p:cxnSp>
      <p:cxnSp>
        <p:nvCxnSpPr>
          <p:cNvPr id="5" name="Straight Connector 4">
            <a:extLst>
              <a:ext uri="{FF2B5EF4-FFF2-40B4-BE49-F238E27FC236}">
                <a16:creationId xmlns:a16="http://schemas.microsoft.com/office/drawing/2014/main" id="{DD5CD68C-2023-41C4-80BC-E168DFD5457D}"/>
              </a:ext>
            </a:extLst>
          </p:cNvPr>
          <p:cNvCxnSpPr/>
          <p:nvPr/>
        </p:nvCxnSpPr>
        <p:spPr>
          <a:xfrm>
            <a:off x="6862794" y="0"/>
            <a:ext cx="0" cy="6858000"/>
          </a:xfrm>
          <a:prstGeom prst="line">
            <a:avLst/>
          </a:prstGeom>
        </p:spPr>
        <p:style>
          <a:lnRef idx="2">
            <a:schemeClr val="dk1"/>
          </a:lnRef>
          <a:fillRef idx="0">
            <a:schemeClr val="dk1"/>
          </a:fillRef>
          <a:effectRef idx="1">
            <a:schemeClr val="dk1"/>
          </a:effectRef>
          <a:fontRef idx="minor">
            <a:schemeClr val="tx1"/>
          </a:fontRef>
        </p:style>
      </p:cxnSp>
      <p:cxnSp>
        <p:nvCxnSpPr>
          <p:cNvPr id="7" name="Straight Connector 6">
            <a:extLst>
              <a:ext uri="{FF2B5EF4-FFF2-40B4-BE49-F238E27FC236}">
                <a16:creationId xmlns:a16="http://schemas.microsoft.com/office/drawing/2014/main" id="{C89ADC69-19C6-43BC-AC10-F76372826F4A}"/>
              </a:ext>
            </a:extLst>
          </p:cNvPr>
          <p:cNvCxnSpPr/>
          <p:nvPr/>
        </p:nvCxnSpPr>
        <p:spPr>
          <a:xfrm>
            <a:off x="0" y="548680"/>
            <a:ext cx="9144000" cy="0"/>
          </a:xfrm>
          <a:prstGeom prst="line">
            <a:avLst/>
          </a:prstGeom>
        </p:spPr>
        <p:style>
          <a:lnRef idx="2">
            <a:schemeClr val="dk1"/>
          </a:lnRef>
          <a:fillRef idx="0">
            <a:schemeClr val="dk1"/>
          </a:fillRef>
          <a:effectRef idx="1">
            <a:schemeClr val="dk1"/>
          </a:effectRef>
          <a:fontRef idx="minor">
            <a:schemeClr val="tx1"/>
          </a:fontRef>
        </p:style>
      </p:cxnSp>
      <p:sp>
        <p:nvSpPr>
          <p:cNvPr id="21" name="TextBox 20">
            <a:extLst>
              <a:ext uri="{FF2B5EF4-FFF2-40B4-BE49-F238E27FC236}">
                <a16:creationId xmlns:a16="http://schemas.microsoft.com/office/drawing/2014/main" id="{62D1CA72-7AC3-4FF3-BBBC-EDC7F7013A53}"/>
              </a:ext>
            </a:extLst>
          </p:cNvPr>
          <p:cNvSpPr txBox="1"/>
          <p:nvPr/>
        </p:nvSpPr>
        <p:spPr>
          <a:xfrm>
            <a:off x="442015" y="42717"/>
            <a:ext cx="2373979" cy="461665"/>
          </a:xfrm>
          <a:prstGeom prst="rect">
            <a:avLst/>
          </a:prstGeom>
          <a:noFill/>
        </p:spPr>
        <p:txBody>
          <a:bodyPr wrap="square" rtlCol="0">
            <a:spAutoFit/>
          </a:bodyPr>
          <a:lstStyle/>
          <a:p>
            <a:r>
              <a:rPr lang="en-GB" sz="2400" b="1" dirty="0"/>
              <a:t>Worked Example</a:t>
            </a:r>
          </a:p>
        </p:txBody>
      </p:sp>
      <p:sp>
        <p:nvSpPr>
          <p:cNvPr id="22" name="TextBox 21">
            <a:extLst>
              <a:ext uri="{FF2B5EF4-FFF2-40B4-BE49-F238E27FC236}">
                <a16:creationId xmlns:a16="http://schemas.microsoft.com/office/drawing/2014/main" id="{25D83D0E-348C-47AE-BD5E-8B77D6EC707F}"/>
              </a:ext>
            </a:extLst>
          </p:cNvPr>
          <p:cNvSpPr txBox="1"/>
          <p:nvPr/>
        </p:nvSpPr>
        <p:spPr>
          <a:xfrm>
            <a:off x="3748615" y="23396"/>
            <a:ext cx="2622221" cy="461665"/>
          </a:xfrm>
          <a:prstGeom prst="rect">
            <a:avLst/>
          </a:prstGeom>
          <a:noFill/>
        </p:spPr>
        <p:txBody>
          <a:bodyPr wrap="square" rtlCol="0">
            <a:spAutoFit/>
          </a:bodyPr>
          <a:lstStyle/>
          <a:p>
            <a:r>
              <a:rPr lang="en-GB" sz="2400" b="1" dirty="0"/>
              <a:t>Example by Fading</a:t>
            </a:r>
          </a:p>
        </p:txBody>
      </p:sp>
      <p:sp>
        <p:nvSpPr>
          <p:cNvPr id="23" name="TextBox 22">
            <a:extLst>
              <a:ext uri="{FF2B5EF4-FFF2-40B4-BE49-F238E27FC236}">
                <a16:creationId xmlns:a16="http://schemas.microsoft.com/office/drawing/2014/main" id="{368B3190-7B6E-4EBA-8EFB-67C22CE65E41}"/>
              </a:ext>
            </a:extLst>
          </p:cNvPr>
          <p:cNvSpPr txBox="1"/>
          <p:nvPr/>
        </p:nvSpPr>
        <p:spPr>
          <a:xfrm>
            <a:off x="7240059" y="22993"/>
            <a:ext cx="2016556" cy="461665"/>
          </a:xfrm>
          <a:prstGeom prst="rect">
            <a:avLst/>
          </a:prstGeom>
          <a:noFill/>
        </p:spPr>
        <p:txBody>
          <a:bodyPr wrap="square" rtlCol="0">
            <a:spAutoFit/>
          </a:bodyPr>
          <a:lstStyle/>
          <a:p>
            <a:r>
              <a:rPr lang="en-GB" sz="2400" b="1" dirty="0"/>
              <a:t>Your Turn</a:t>
            </a:r>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D4207955-2DA3-4985-830D-695EBBCBAD2A}"/>
                  </a:ext>
                </a:extLst>
              </p:cNvPr>
              <p:cNvSpPr txBox="1"/>
              <p:nvPr/>
            </p:nvSpPr>
            <p:spPr>
              <a:xfrm>
                <a:off x="7377426" y="2819266"/>
                <a:ext cx="121523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1" i="1" dirty="0" smtClean="0">
                          <a:solidFill>
                            <a:srgbClr val="FF0000"/>
                          </a:solidFill>
                          <a:latin typeface="Cambria Math" panose="02040503050406030204" pitchFamily="18" charset="0"/>
                        </a:rPr>
                        <m:t>𝟏𝟎</m:t>
                      </m:r>
                      <m:r>
                        <a:rPr lang="en-GB" sz="2400" b="1" i="1" dirty="0" smtClean="0">
                          <a:solidFill>
                            <a:srgbClr val="FF0000"/>
                          </a:solidFill>
                          <a:latin typeface="Cambria Math" panose="02040503050406030204" pitchFamily="18" charset="0"/>
                        </a:rPr>
                        <m:t>.</m:t>
                      </m:r>
                      <m:r>
                        <a:rPr lang="en-GB" sz="2400" b="1" i="1" dirty="0" smtClean="0">
                          <a:solidFill>
                            <a:srgbClr val="FF0000"/>
                          </a:solidFill>
                          <a:latin typeface="Cambria Math" panose="02040503050406030204" pitchFamily="18" charset="0"/>
                        </a:rPr>
                        <m:t>𝟓</m:t>
                      </m:r>
                    </m:oMath>
                  </m:oMathPara>
                </a14:m>
                <a:endParaRPr lang="en-GB" sz="2400" b="1" dirty="0">
                  <a:solidFill>
                    <a:srgbClr val="FF0000"/>
                  </a:solidFill>
                </a:endParaRPr>
              </a:p>
            </p:txBody>
          </p:sp>
        </mc:Choice>
        <mc:Fallback xmlns="">
          <p:sp>
            <p:nvSpPr>
              <p:cNvPr id="70" name="TextBox 69">
                <a:extLst>
                  <a:ext uri="{FF2B5EF4-FFF2-40B4-BE49-F238E27FC236}">
                    <a16:creationId xmlns:a16="http://schemas.microsoft.com/office/drawing/2014/main" id="{D4207955-2DA3-4985-830D-695EBBCBAD2A}"/>
                  </a:ext>
                </a:extLst>
              </p:cNvPr>
              <p:cNvSpPr txBox="1">
                <a:spLocks noRot="1" noChangeAspect="1" noMove="1" noResize="1" noEditPoints="1" noAdjustHandles="1" noChangeArrowheads="1" noChangeShapeType="1" noTextEdit="1"/>
              </p:cNvSpPr>
              <p:nvPr/>
            </p:nvSpPr>
            <p:spPr>
              <a:xfrm>
                <a:off x="7377426" y="2819266"/>
                <a:ext cx="1215239" cy="461665"/>
              </a:xfrm>
              <a:prstGeom prst="rect">
                <a:avLst/>
              </a:prstGeom>
              <a:blipFill>
                <a:blip r:embed="rId2"/>
                <a:stretch>
                  <a:fillRect/>
                </a:stretch>
              </a:blipFill>
            </p:spPr>
            <p:txBody>
              <a:bodyPr/>
              <a:lstStyle/>
              <a:p>
                <a:r>
                  <a:rPr lang="en-GB">
                    <a:noFill/>
                  </a:rPr>
                  <a:t> </a:t>
                </a:r>
              </a:p>
            </p:txBody>
          </p:sp>
        </mc:Fallback>
      </mc:AlternateContent>
      <p:sp>
        <p:nvSpPr>
          <p:cNvPr id="45" name="TextBox 44">
            <a:extLst>
              <a:ext uri="{FF2B5EF4-FFF2-40B4-BE49-F238E27FC236}">
                <a16:creationId xmlns:a16="http://schemas.microsoft.com/office/drawing/2014/main" id="{EDDABAC1-CB56-4D21-8FF3-F97F0B0D6F33}"/>
              </a:ext>
            </a:extLst>
          </p:cNvPr>
          <p:cNvSpPr txBox="1"/>
          <p:nvPr/>
        </p:nvSpPr>
        <p:spPr>
          <a:xfrm>
            <a:off x="-18400" y="561292"/>
            <a:ext cx="3085336" cy="1154162"/>
          </a:xfrm>
          <a:prstGeom prst="rect">
            <a:avLst/>
          </a:prstGeom>
          <a:noFill/>
        </p:spPr>
        <p:txBody>
          <a:bodyPr wrap="square" rtlCol="0">
            <a:spAutoFit/>
          </a:bodyPr>
          <a:lstStyle/>
          <a:p>
            <a:pPr lvl="0" defTabSz="457200">
              <a:defRPr/>
            </a:pPr>
            <a:r>
              <a:rPr lang="en-GB" sz="1700" dirty="0" smtClean="0"/>
              <a:t>Calculate the mean, mode and median age:</a:t>
            </a:r>
            <a:endParaRPr lang="en-GB" b="1" dirty="0"/>
          </a:p>
          <a:p>
            <a:pPr lvl="0" defTabSz="457200">
              <a:defRPr/>
            </a:pPr>
            <a:endParaRPr lang="en-GB" b="1" dirty="0"/>
          </a:p>
          <a:p>
            <a:endParaRPr lang="en-GB" sz="1700" dirty="0"/>
          </a:p>
        </p:txBody>
      </p:sp>
      <p:sp>
        <p:nvSpPr>
          <p:cNvPr id="46" name="TextBox 45">
            <a:extLst>
              <a:ext uri="{FF2B5EF4-FFF2-40B4-BE49-F238E27FC236}">
                <a16:creationId xmlns:a16="http://schemas.microsoft.com/office/drawing/2014/main" id="{F035E669-B150-4070-A539-E796E7F8B444}"/>
              </a:ext>
            </a:extLst>
          </p:cNvPr>
          <p:cNvSpPr txBox="1"/>
          <p:nvPr/>
        </p:nvSpPr>
        <p:spPr>
          <a:xfrm>
            <a:off x="3457459" y="561292"/>
            <a:ext cx="3298282" cy="892552"/>
          </a:xfrm>
          <a:prstGeom prst="rect">
            <a:avLst/>
          </a:prstGeom>
          <a:noFill/>
        </p:spPr>
        <p:txBody>
          <a:bodyPr wrap="square" rtlCol="0">
            <a:spAutoFit/>
          </a:bodyPr>
          <a:lstStyle/>
          <a:p>
            <a:pPr lvl="0">
              <a:defRPr/>
            </a:pPr>
            <a:r>
              <a:rPr lang="en-GB" sz="1700" dirty="0" smtClean="0"/>
              <a:t>Calculate the mean, mode and median age:</a:t>
            </a:r>
            <a:endParaRPr lang="en-GB" sz="1600" b="1" dirty="0"/>
          </a:p>
          <a:p>
            <a:endParaRPr lang="en-GB" b="1" dirty="0"/>
          </a:p>
        </p:txBody>
      </p:sp>
      <p:sp>
        <p:nvSpPr>
          <p:cNvPr id="51" name="TextBox 50">
            <a:extLst>
              <a:ext uri="{FF2B5EF4-FFF2-40B4-BE49-F238E27FC236}">
                <a16:creationId xmlns:a16="http://schemas.microsoft.com/office/drawing/2014/main" id="{1FF9E3AE-7256-4D88-86E7-F6995FA407AB}"/>
              </a:ext>
            </a:extLst>
          </p:cNvPr>
          <p:cNvSpPr txBox="1"/>
          <p:nvPr/>
        </p:nvSpPr>
        <p:spPr>
          <a:xfrm>
            <a:off x="6862793" y="568797"/>
            <a:ext cx="2393821" cy="615553"/>
          </a:xfrm>
          <a:prstGeom prst="rect">
            <a:avLst/>
          </a:prstGeom>
          <a:noFill/>
        </p:spPr>
        <p:txBody>
          <a:bodyPr wrap="square" rtlCol="0">
            <a:spAutoFit/>
          </a:bodyPr>
          <a:lstStyle/>
          <a:p>
            <a:r>
              <a:rPr lang="en-GB" sz="1700" dirty="0" smtClean="0"/>
              <a:t>Calculate the mean, mode and median age:</a:t>
            </a:r>
            <a:endParaRPr lang="en-GB" b="1" dirty="0"/>
          </a:p>
        </p:txBody>
      </p:sp>
      <p:sp>
        <p:nvSpPr>
          <p:cNvPr id="11" name="TextBox 10">
            <a:extLst>
              <a:ext uri="{FF2B5EF4-FFF2-40B4-BE49-F238E27FC236}">
                <a16:creationId xmlns:a16="http://schemas.microsoft.com/office/drawing/2014/main" id="{71EB5B19-1DC4-45DC-A7A3-96C1BF06AFD6}"/>
              </a:ext>
            </a:extLst>
          </p:cNvPr>
          <p:cNvSpPr txBox="1"/>
          <p:nvPr/>
        </p:nvSpPr>
        <p:spPr>
          <a:xfrm>
            <a:off x="3502239" y="3104424"/>
            <a:ext cx="3715259" cy="646331"/>
          </a:xfrm>
          <a:prstGeom prst="rect">
            <a:avLst/>
          </a:prstGeom>
          <a:noFill/>
        </p:spPr>
        <p:txBody>
          <a:bodyPr wrap="square" rtlCol="0">
            <a:spAutoFit/>
          </a:bodyPr>
          <a:lstStyle/>
          <a:p>
            <a:r>
              <a:rPr lang="en-GB" b="1" dirty="0" smtClean="0"/>
              <a:t>Multiply the “Age” with each corresponding frequency:</a:t>
            </a:r>
            <a:endParaRPr lang="en-GB" b="1" dirty="0"/>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61DEDCDE-61A1-47FE-81A4-40E3DAA3AB9E}"/>
                  </a:ext>
                </a:extLst>
              </p:cNvPr>
              <p:cNvSpPr txBox="1"/>
              <p:nvPr/>
            </p:nvSpPr>
            <p:spPr>
              <a:xfrm>
                <a:off x="3460543" y="5694918"/>
                <a:ext cx="27716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1</m:t>
                      </m:r>
                      <m:r>
                        <a:rPr lang="en-GB" b="0" i="1" smtClean="0">
                          <a:latin typeface="Cambria Math" panose="02040503050406030204" pitchFamily="18" charset="0"/>
                        </a:rPr>
                        <m:t>4+64+36+60=174</m:t>
                      </m:r>
                    </m:oMath>
                  </m:oMathPara>
                </a14:m>
                <a:endParaRPr lang="en-GB" dirty="0"/>
              </a:p>
            </p:txBody>
          </p:sp>
        </mc:Choice>
        <mc:Fallback xmlns="">
          <p:sp>
            <p:nvSpPr>
              <p:cNvPr id="52" name="TextBox 51">
                <a:extLst>
                  <a:ext uri="{FF2B5EF4-FFF2-40B4-BE49-F238E27FC236}">
                    <a16:creationId xmlns:a16="http://schemas.microsoft.com/office/drawing/2014/main" id="{61DEDCDE-61A1-47FE-81A4-40E3DAA3AB9E}"/>
                  </a:ext>
                </a:extLst>
              </p:cNvPr>
              <p:cNvSpPr txBox="1">
                <a:spLocks noRot="1" noChangeAspect="1" noMove="1" noResize="1" noEditPoints="1" noAdjustHandles="1" noChangeArrowheads="1" noChangeShapeType="1" noTextEdit="1"/>
              </p:cNvSpPr>
              <p:nvPr/>
            </p:nvSpPr>
            <p:spPr>
              <a:xfrm>
                <a:off x="3460543" y="5694918"/>
                <a:ext cx="2771634" cy="369332"/>
              </a:xfrm>
              <a:prstGeom prst="rect">
                <a:avLst/>
              </a:prstGeom>
              <a:blipFill>
                <a:blip r:embed="rId3"/>
                <a:stretch>
                  <a:fillRect/>
                </a:stretch>
              </a:blipFill>
            </p:spPr>
            <p:txBody>
              <a:bodyPr/>
              <a:lstStyle/>
              <a:p>
                <a:r>
                  <a:rPr lang="en-GB">
                    <a:noFill/>
                  </a:rPr>
                  <a:t> </a:t>
                </a:r>
              </a:p>
            </p:txBody>
          </p:sp>
        </mc:Fallback>
      </mc:AlternateContent>
      <p:sp>
        <p:nvSpPr>
          <p:cNvPr id="33" name="TextBox 9">
            <a:extLst>
              <a:ext uri="{FF2B5EF4-FFF2-40B4-BE49-F238E27FC236}">
                <a16:creationId xmlns:a16="http://schemas.microsoft.com/office/drawing/2014/main" id="{8A944944-E635-41E3-8DA4-5CC8ADAB9CED}"/>
              </a:ext>
            </a:extLst>
          </p:cNvPr>
          <p:cNvSpPr txBox="1"/>
          <p:nvPr/>
        </p:nvSpPr>
        <p:spPr>
          <a:xfrm>
            <a:off x="7240059" y="6488668"/>
            <a:ext cx="1912882" cy="369332"/>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a:t>
            </a:r>
            <a:r>
              <a:rPr lang="en-GB" dirty="0" err="1">
                <a:solidFill>
                  <a:schemeClr val="bg1"/>
                </a:solidFill>
              </a:rPr>
              <a:t>BerwickMaths</a:t>
            </a:r>
            <a:endParaRPr lang="en-GB" dirty="0">
              <a:solidFill>
                <a:schemeClr val="bg1"/>
              </a:solidFill>
            </a:endParaRPr>
          </a:p>
        </p:txBody>
      </p:sp>
      <p:sp>
        <p:nvSpPr>
          <p:cNvPr id="36" name="TextBox 35">
            <a:extLst>
              <a:ext uri="{FF2B5EF4-FFF2-40B4-BE49-F238E27FC236}">
                <a16:creationId xmlns:a16="http://schemas.microsoft.com/office/drawing/2014/main" id="{22DF6C1B-D1B2-44E1-99CF-B2F199A9F744}"/>
              </a:ext>
            </a:extLst>
          </p:cNvPr>
          <p:cNvSpPr txBox="1"/>
          <p:nvPr/>
        </p:nvSpPr>
        <p:spPr>
          <a:xfrm>
            <a:off x="3431026" y="5325586"/>
            <a:ext cx="1948296" cy="369332"/>
          </a:xfrm>
          <a:prstGeom prst="rect">
            <a:avLst/>
          </a:prstGeom>
          <a:noFill/>
        </p:spPr>
        <p:txBody>
          <a:bodyPr wrap="square" rtlCol="0">
            <a:spAutoFit/>
          </a:bodyPr>
          <a:lstStyle/>
          <a:p>
            <a:pPr algn="ctr"/>
            <a:r>
              <a:rPr lang="en-GB" b="1" dirty="0" smtClean="0"/>
              <a:t>Add them all up!</a:t>
            </a:r>
            <a:endParaRPr lang="en-GB" b="1" dirty="0"/>
          </a:p>
        </p:txBody>
      </p:sp>
      <p:sp>
        <p:nvSpPr>
          <p:cNvPr id="24" name="TextBox 23">
            <a:extLst>
              <a:ext uri="{FF2B5EF4-FFF2-40B4-BE49-F238E27FC236}">
                <a16:creationId xmlns:a16="http://schemas.microsoft.com/office/drawing/2014/main" id="{E0E114C8-89D1-4607-ABE5-14278FFE08AA}"/>
              </a:ext>
            </a:extLst>
          </p:cNvPr>
          <p:cNvSpPr txBox="1"/>
          <p:nvPr/>
        </p:nvSpPr>
        <p:spPr>
          <a:xfrm>
            <a:off x="3519082" y="6061188"/>
            <a:ext cx="2390385" cy="369332"/>
          </a:xfrm>
          <a:prstGeom prst="rect">
            <a:avLst/>
          </a:prstGeom>
          <a:noFill/>
        </p:spPr>
        <p:txBody>
          <a:bodyPr wrap="square" rtlCol="0">
            <a:spAutoFit/>
          </a:bodyPr>
          <a:lstStyle/>
          <a:p>
            <a:pPr algn="ctr"/>
            <a:r>
              <a:rPr lang="en-GB" b="1" dirty="0"/>
              <a:t>Finish off the question!</a:t>
            </a:r>
          </a:p>
        </p:txBody>
      </p:sp>
      <p:pic>
        <p:nvPicPr>
          <p:cNvPr id="26" name="Picture 6"/>
          <p:cNvPicPr>
            <a:picLocks noChangeAspect="1" noChangeArrowheads="1"/>
          </p:cNvPicPr>
          <p:nvPr/>
        </p:nvPicPr>
        <p:blipFill>
          <a:blip r:embed="rId4"/>
          <a:srcRect/>
          <a:stretch>
            <a:fillRect/>
          </a:stretch>
        </p:blipFill>
        <p:spPr bwMode="auto">
          <a:xfrm>
            <a:off x="75611" y="1264737"/>
            <a:ext cx="2766809" cy="1884638"/>
          </a:xfrm>
          <a:prstGeom prst="rect">
            <a:avLst/>
          </a:prstGeom>
          <a:noFill/>
          <a:ln w="9525">
            <a:noFill/>
            <a:miter lim="800000"/>
            <a:headEnd/>
            <a:tailEnd/>
          </a:ln>
          <a:effectLst/>
        </p:spPr>
      </p:pic>
      <p:pic>
        <p:nvPicPr>
          <p:cNvPr id="28" name="Picture 7"/>
          <p:cNvPicPr>
            <a:picLocks noChangeAspect="1" noChangeArrowheads="1"/>
          </p:cNvPicPr>
          <p:nvPr/>
        </p:nvPicPr>
        <p:blipFill>
          <a:blip r:embed="rId5"/>
          <a:srcRect/>
          <a:stretch>
            <a:fillRect/>
          </a:stretch>
        </p:blipFill>
        <p:spPr bwMode="auto">
          <a:xfrm>
            <a:off x="3544142" y="1310773"/>
            <a:ext cx="2744945" cy="1877290"/>
          </a:xfrm>
          <a:prstGeom prst="rect">
            <a:avLst/>
          </a:prstGeom>
          <a:noFill/>
          <a:ln w="9525">
            <a:noFill/>
            <a:miter lim="800000"/>
            <a:headEnd/>
            <a:tailEnd/>
          </a:ln>
          <a:effectLst/>
        </p:spPr>
      </p:pic>
      <p:graphicFrame>
        <p:nvGraphicFramePr>
          <p:cNvPr id="2" name="Table 1"/>
          <p:cNvGraphicFramePr>
            <a:graphicFrameLocks noGrp="1"/>
          </p:cNvGraphicFramePr>
          <p:nvPr>
            <p:extLst>
              <p:ext uri="{D42A27DB-BD31-4B8C-83A1-F6EECF244321}">
                <p14:modId xmlns:p14="http://schemas.microsoft.com/office/powerpoint/2010/main" val="1259737933"/>
              </p:ext>
            </p:extLst>
          </p:nvPr>
        </p:nvGraphicFramePr>
        <p:xfrm>
          <a:off x="3612692" y="3787031"/>
          <a:ext cx="1176653" cy="1483360"/>
        </p:xfrm>
        <a:graphic>
          <a:graphicData uri="http://schemas.openxmlformats.org/drawingml/2006/table">
            <a:tbl>
              <a:tblPr firstRow="1" bandRow="1">
                <a:tableStyleId>{073A0DAA-6AF3-43AB-8588-CEC1D06C72B9}</a:tableStyleId>
              </a:tblPr>
              <a:tblGrid>
                <a:gridCol w="1176653">
                  <a:extLst>
                    <a:ext uri="{9D8B030D-6E8A-4147-A177-3AD203B41FA5}">
                      <a16:colId xmlns:a16="http://schemas.microsoft.com/office/drawing/2014/main" val="682254232"/>
                    </a:ext>
                  </a:extLst>
                </a:gridCol>
              </a:tblGrid>
              <a:tr h="370840">
                <a:tc>
                  <a:txBody>
                    <a:bodyPr/>
                    <a:lstStyle/>
                    <a:p>
                      <a:r>
                        <a:rPr lang="en-GB" b="0" dirty="0" smtClean="0">
                          <a:solidFill>
                            <a:schemeClr val="tx1"/>
                          </a:solidFill>
                        </a:rPr>
                        <a:t>7x2=14</a:t>
                      </a:r>
                      <a:endParaRPr lang="en-GB"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2011373"/>
                  </a:ext>
                </a:extLst>
              </a:tr>
              <a:tr h="370840">
                <a:tc>
                  <a:txBody>
                    <a:bodyPr/>
                    <a:lstStyle/>
                    <a:p>
                      <a:r>
                        <a:rPr lang="en-GB" dirty="0" smtClean="0"/>
                        <a:t>8x8=64</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597592"/>
                  </a:ext>
                </a:extLst>
              </a:tr>
              <a:tr h="370840">
                <a:tc>
                  <a:txBody>
                    <a:bodyPr/>
                    <a:lstStyle/>
                    <a:p>
                      <a:r>
                        <a:rPr lang="en-GB" dirty="0" smtClean="0"/>
                        <a:t>9x4=36</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3034290"/>
                  </a:ext>
                </a:extLst>
              </a:tr>
              <a:tr h="370840">
                <a:tc>
                  <a:txBody>
                    <a:bodyPr/>
                    <a:lstStyle/>
                    <a:p>
                      <a:r>
                        <a:rPr lang="en-GB" dirty="0" smtClean="0"/>
                        <a:t>10x6=60</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2253369"/>
                  </a:ext>
                </a:extLst>
              </a:tr>
            </a:tbl>
          </a:graphicData>
        </a:graphic>
      </p:graphicFrame>
      <p:pic>
        <p:nvPicPr>
          <p:cNvPr id="4" name="Picture 3"/>
          <p:cNvPicPr>
            <a:picLocks noChangeAspect="1"/>
          </p:cNvPicPr>
          <p:nvPr/>
        </p:nvPicPr>
        <p:blipFill>
          <a:blip r:embed="rId6"/>
          <a:stretch>
            <a:fillRect/>
          </a:stretch>
        </p:blipFill>
        <p:spPr>
          <a:xfrm>
            <a:off x="6983674" y="1282877"/>
            <a:ext cx="2039447" cy="1545607"/>
          </a:xfrm>
          <a:prstGeom prst="rect">
            <a:avLst/>
          </a:prstGeom>
        </p:spPr>
      </p:pic>
    </p:spTree>
    <p:extLst>
      <p:ext uri="{BB962C8B-B14F-4D97-AF65-F5344CB8AC3E}">
        <p14:creationId xmlns:p14="http://schemas.microsoft.com/office/powerpoint/2010/main" val="243181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45" grpId="0"/>
      <p:bldP spid="46" grpId="0"/>
      <p:bldP spid="51" grpId="0"/>
      <p:bldP spid="11" grpId="0"/>
      <p:bldP spid="52" grpId="0"/>
      <p:bldP spid="36"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2000"/>
          </a:stretch>
        </a:blip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266DA179-1696-4F6A-A927-C6368B41D17D}"/>
              </a:ext>
            </a:extLst>
          </p:cNvPr>
          <p:cNvSpPr>
            <a:spLocks noGrp="1"/>
          </p:cNvSpPr>
          <p:nvPr>
            <p:ph type="title"/>
          </p:nvPr>
        </p:nvSpPr>
        <p:spPr>
          <a:xfrm>
            <a:off x="163232" y="43621"/>
            <a:ext cx="8229600" cy="1143000"/>
          </a:xfrm>
        </p:spPr>
        <p:txBody>
          <a:bodyPr/>
          <a:lstStyle/>
          <a:p>
            <a:r>
              <a:rPr lang="en-GB" b="1" dirty="0"/>
              <a:t>Questions</a:t>
            </a:r>
          </a:p>
        </p:txBody>
      </p:sp>
      <p:pic>
        <p:nvPicPr>
          <p:cNvPr id="26" name="Picture 2"/>
          <p:cNvPicPr>
            <a:picLocks noChangeAspect="1" noChangeArrowheads="1"/>
          </p:cNvPicPr>
          <p:nvPr/>
        </p:nvPicPr>
        <p:blipFill>
          <a:blip r:embed="rId3"/>
          <a:srcRect/>
          <a:stretch>
            <a:fillRect/>
          </a:stretch>
        </p:blipFill>
        <p:spPr bwMode="auto">
          <a:xfrm>
            <a:off x="1702659" y="3204447"/>
            <a:ext cx="1021680" cy="405774"/>
          </a:xfrm>
          <a:prstGeom prst="rect">
            <a:avLst/>
          </a:prstGeom>
          <a:noFill/>
          <a:ln w="9525">
            <a:noFill/>
            <a:miter lim="800000"/>
            <a:headEnd/>
            <a:tailEnd/>
          </a:ln>
          <a:effectLst/>
        </p:spPr>
      </p:pic>
      <p:pic>
        <p:nvPicPr>
          <p:cNvPr id="27" name="Picture 3"/>
          <p:cNvPicPr>
            <a:picLocks noChangeAspect="1" noChangeArrowheads="1"/>
          </p:cNvPicPr>
          <p:nvPr/>
        </p:nvPicPr>
        <p:blipFill>
          <a:blip r:embed="rId4"/>
          <a:srcRect/>
          <a:stretch>
            <a:fillRect/>
          </a:stretch>
        </p:blipFill>
        <p:spPr bwMode="auto">
          <a:xfrm>
            <a:off x="7817402" y="3191511"/>
            <a:ext cx="1150860" cy="388327"/>
          </a:xfrm>
          <a:prstGeom prst="rect">
            <a:avLst/>
          </a:prstGeom>
          <a:noFill/>
          <a:ln w="9525">
            <a:noFill/>
            <a:miter lim="800000"/>
            <a:headEnd/>
            <a:tailEnd/>
          </a:ln>
          <a:effectLst/>
        </p:spPr>
      </p:pic>
      <p:pic>
        <p:nvPicPr>
          <p:cNvPr id="28" name="Picture 4"/>
          <p:cNvPicPr>
            <a:picLocks noChangeAspect="1" noChangeArrowheads="1"/>
          </p:cNvPicPr>
          <p:nvPr/>
        </p:nvPicPr>
        <p:blipFill>
          <a:blip r:embed="rId5"/>
          <a:srcRect/>
          <a:stretch>
            <a:fillRect/>
          </a:stretch>
        </p:blipFill>
        <p:spPr bwMode="auto">
          <a:xfrm>
            <a:off x="4712918" y="3208150"/>
            <a:ext cx="1103782" cy="468729"/>
          </a:xfrm>
          <a:prstGeom prst="rect">
            <a:avLst/>
          </a:prstGeom>
          <a:noFill/>
          <a:ln w="9525">
            <a:noFill/>
            <a:miter lim="800000"/>
            <a:headEnd/>
            <a:tailEnd/>
          </a:ln>
          <a:effectLst/>
        </p:spPr>
      </p:pic>
      <p:sp>
        <p:nvSpPr>
          <p:cNvPr id="16" name="TextBox 9">
            <a:extLst>
              <a:ext uri="{FF2B5EF4-FFF2-40B4-BE49-F238E27FC236}">
                <a16:creationId xmlns:a16="http://schemas.microsoft.com/office/drawing/2014/main" id="{46F021B1-331E-4FB5-BE35-3B3F0E9713E7}"/>
              </a:ext>
            </a:extLst>
          </p:cNvPr>
          <p:cNvSpPr txBox="1"/>
          <p:nvPr/>
        </p:nvSpPr>
        <p:spPr>
          <a:xfrm>
            <a:off x="-3401" y="6488668"/>
            <a:ext cx="1912882" cy="369332"/>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a:t>
            </a:r>
            <a:r>
              <a:rPr lang="en-GB" dirty="0" err="1">
                <a:solidFill>
                  <a:schemeClr val="bg1"/>
                </a:solidFill>
              </a:rPr>
              <a:t>BerwickMaths</a:t>
            </a:r>
            <a:endParaRPr lang="en-GB" dirty="0">
              <a:solidFill>
                <a:schemeClr val="bg1"/>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3030187331"/>
              </p:ext>
            </p:extLst>
          </p:nvPr>
        </p:nvGraphicFramePr>
        <p:xfrm>
          <a:off x="132838" y="1700808"/>
          <a:ext cx="2720024" cy="1577340"/>
        </p:xfrm>
        <a:graphic>
          <a:graphicData uri="http://schemas.openxmlformats.org/drawingml/2006/table">
            <a:tbl>
              <a:tblPr/>
              <a:tblGrid>
                <a:gridCol w="1360012">
                  <a:extLst>
                    <a:ext uri="{9D8B030D-6E8A-4147-A177-3AD203B41FA5}">
                      <a16:colId xmlns:a16="http://schemas.microsoft.com/office/drawing/2014/main" val="20000"/>
                    </a:ext>
                  </a:extLst>
                </a:gridCol>
                <a:gridCol w="1360012">
                  <a:extLst>
                    <a:ext uri="{9D8B030D-6E8A-4147-A177-3AD203B41FA5}">
                      <a16:colId xmlns:a16="http://schemas.microsoft.com/office/drawing/2014/main" val="20001"/>
                    </a:ext>
                  </a:extLst>
                </a:gridCol>
              </a:tblGrid>
              <a:tr h="282939">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a:latin typeface="Calibri"/>
                          <a:ea typeface="Calibri"/>
                          <a:cs typeface="Times New Roman"/>
                        </a:rPr>
                        <a:t>Frequency</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2939">
                <a:tc>
                  <a:txBody>
                    <a:bodyPr/>
                    <a:lstStyle/>
                    <a:p>
                      <a:pPr algn="ctr">
                        <a:lnSpc>
                          <a:spcPct val="115000"/>
                        </a:lnSpc>
                        <a:spcAft>
                          <a:spcPts val="0"/>
                        </a:spcAft>
                      </a:pPr>
                      <a:r>
                        <a:rPr lang="en-GB" sz="1800" dirty="0">
                          <a:latin typeface="Calibri"/>
                          <a:ea typeface="Calibri"/>
                          <a:cs typeface="Times New Roman"/>
                        </a:rPr>
                        <a:t>20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5</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2939">
                <a:tc>
                  <a:txBody>
                    <a:bodyPr/>
                    <a:lstStyle/>
                    <a:p>
                      <a:pPr algn="ctr">
                        <a:lnSpc>
                          <a:spcPct val="115000"/>
                        </a:lnSpc>
                        <a:spcAft>
                          <a:spcPts val="0"/>
                        </a:spcAft>
                      </a:pPr>
                      <a:r>
                        <a:rPr lang="en-GB" sz="1800">
                          <a:latin typeface="Calibri"/>
                          <a:ea typeface="Calibri"/>
                          <a:cs typeface="Times New Roman"/>
                        </a:rPr>
                        <a:t>22</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5</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2939">
                <a:tc>
                  <a:txBody>
                    <a:bodyPr/>
                    <a:lstStyle/>
                    <a:p>
                      <a:pPr algn="ctr">
                        <a:lnSpc>
                          <a:spcPct val="115000"/>
                        </a:lnSpc>
                        <a:spcAft>
                          <a:spcPts val="0"/>
                        </a:spcAft>
                      </a:pPr>
                      <a:r>
                        <a:rPr lang="en-GB" sz="1800">
                          <a:latin typeface="Calibri"/>
                          <a:ea typeface="Calibri"/>
                          <a:cs typeface="Times New Roman"/>
                        </a:rPr>
                        <a:t>24</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2939">
                <a:tc>
                  <a:txBody>
                    <a:bodyPr/>
                    <a:lstStyle/>
                    <a:p>
                      <a:pPr algn="ctr">
                        <a:lnSpc>
                          <a:spcPct val="115000"/>
                        </a:lnSpc>
                        <a:spcAft>
                          <a:spcPts val="0"/>
                        </a:spcAft>
                      </a:pPr>
                      <a:r>
                        <a:rPr lang="en-GB" sz="1800" dirty="0">
                          <a:latin typeface="Calibri"/>
                          <a:ea typeface="Calibri"/>
                          <a:cs typeface="Times New Roman"/>
                        </a:rPr>
                        <a:t>26</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3</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4116343193"/>
              </p:ext>
            </p:extLst>
          </p:nvPr>
        </p:nvGraphicFramePr>
        <p:xfrm>
          <a:off x="6325526" y="1700808"/>
          <a:ext cx="2754190" cy="1577340"/>
        </p:xfrm>
        <a:graphic>
          <a:graphicData uri="http://schemas.openxmlformats.org/drawingml/2006/table">
            <a:tbl>
              <a:tblPr/>
              <a:tblGrid>
                <a:gridCol w="1377095">
                  <a:extLst>
                    <a:ext uri="{9D8B030D-6E8A-4147-A177-3AD203B41FA5}">
                      <a16:colId xmlns:a16="http://schemas.microsoft.com/office/drawing/2014/main" val="20000"/>
                    </a:ext>
                  </a:extLst>
                </a:gridCol>
                <a:gridCol w="1377095">
                  <a:extLst>
                    <a:ext uri="{9D8B030D-6E8A-4147-A177-3AD203B41FA5}">
                      <a16:colId xmlns:a16="http://schemas.microsoft.com/office/drawing/2014/main" val="20001"/>
                    </a:ext>
                  </a:extLst>
                </a:gridCol>
              </a:tblGrid>
              <a:tr h="282939">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a:latin typeface="Calibri"/>
                          <a:ea typeface="Calibri"/>
                          <a:cs typeface="Times New Roman"/>
                        </a:rPr>
                        <a:t>Frequency</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2939">
                <a:tc>
                  <a:txBody>
                    <a:bodyPr/>
                    <a:lstStyle/>
                    <a:p>
                      <a:pPr algn="ctr">
                        <a:lnSpc>
                          <a:spcPct val="115000"/>
                        </a:lnSpc>
                        <a:spcAft>
                          <a:spcPts val="0"/>
                        </a:spcAft>
                      </a:pPr>
                      <a:r>
                        <a:rPr lang="en-GB" sz="1800" dirty="0">
                          <a:latin typeface="Calibri"/>
                          <a:ea typeface="Calibri"/>
                          <a:cs typeface="Times New Roman"/>
                        </a:rPr>
                        <a:t>20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5</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2939">
                <a:tc>
                  <a:txBody>
                    <a:bodyPr/>
                    <a:lstStyle/>
                    <a:p>
                      <a:pPr algn="ctr">
                        <a:lnSpc>
                          <a:spcPct val="115000"/>
                        </a:lnSpc>
                        <a:spcAft>
                          <a:spcPts val="0"/>
                        </a:spcAft>
                      </a:pPr>
                      <a:r>
                        <a:rPr lang="en-GB" sz="1800" dirty="0">
                          <a:latin typeface="Calibri"/>
                          <a:ea typeface="Calibri"/>
                          <a:cs typeface="Times New Roman"/>
                        </a:rPr>
                        <a:t>22</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2939">
                <a:tc>
                  <a:txBody>
                    <a:bodyPr/>
                    <a:lstStyle/>
                    <a:p>
                      <a:pPr algn="ctr">
                        <a:lnSpc>
                          <a:spcPct val="115000"/>
                        </a:lnSpc>
                        <a:spcAft>
                          <a:spcPts val="0"/>
                        </a:spcAft>
                      </a:pPr>
                      <a:r>
                        <a:rPr lang="en-GB" sz="1800">
                          <a:latin typeface="Calibri"/>
                          <a:ea typeface="Calibri"/>
                          <a:cs typeface="Times New Roman"/>
                        </a:rPr>
                        <a:t>24</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2939">
                <a:tc>
                  <a:txBody>
                    <a:bodyPr/>
                    <a:lstStyle/>
                    <a:p>
                      <a:pPr algn="ctr">
                        <a:lnSpc>
                          <a:spcPct val="115000"/>
                        </a:lnSpc>
                        <a:spcAft>
                          <a:spcPts val="0"/>
                        </a:spcAft>
                      </a:pPr>
                      <a:r>
                        <a:rPr lang="en-GB" sz="1800">
                          <a:latin typeface="Calibri"/>
                          <a:ea typeface="Calibri"/>
                          <a:cs typeface="Times New Roman"/>
                        </a:rPr>
                        <a:t>26</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3</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859212134"/>
              </p:ext>
            </p:extLst>
          </p:nvPr>
        </p:nvGraphicFramePr>
        <p:xfrm>
          <a:off x="3221042" y="1695148"/>
          <a:ext cx="2736304" cy="1577340"/>
        </p:xfrm>
        <a:graphic>
          <a:graphicData uri="http://schemas.openxmlformats.org/drawingml/2006/table">
            <a:tbl>
              <a:tblPr/>
              <a:tblGrid>
                <a:gridCol w="136815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282939">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Frequency</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2939">
                <a:tc>
                  <a:txBody>
                    <a:bodyPr/>
                    <a:lstStyle/>
                    <a:p>
                      <a:pPr algn="ctr">
                        <a:lnSpc>
                          <a:spcPct val="115000"/>
                        </a:lnSpc>
                        <a:spcAft>
                          <a:spcPts val="0"/>
                        </a:spcAft>
                      </a:pPr>
                      <a:r>
                        <a:rPr lang="en-GB" sz="1800" dirty="0">
                          <a:latin typeface="Calibri"/>
                          <a:ea typeface="Calibri"/>
                          <a:cs typeface="Times New Roman"/>
                        </a:rPr>
                        <a:t>20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5</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2939">
                <a:tc>
                  <a:txBody>
                    <a:bodyPr/>
                    <a:lstStyle/>
                    <a:p>
                      <a:pPr algn="ctr">
                        <a:lnSpc>
                          <a:spcPct val="115000"/>
                        </a:lnSpc>
                        <a:spcAft>
                          <a:spcPts val="0"/>
                        </a:spcAft>
                      </a:pPr>
                      <a:r>
                        <a:rPr lang="en-GB" sz="1800">
                          <a:latin typeface="Calibri"/>
                          <a:ea typeface="Calibri"/>
                          <a:cs typeface="Times New Roman"/>
                        </a:rPr>
                        <a:t>22</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2939">
                <a:tc>
                  <a:txBody>
                    <a:bodyPr/>
                    <a:lstStyle/>
                    <a:p>
                      <a:pPr algn="ctr">
                        <a:lnSpc>
                          <a:spcPct val="115000"/>
                        </a:lnSpc>
                        <a:spcAft>
                          <a:spcPts val="0"/>
                        </a:spcAft>
                      </a:pPr>
                      <a:r>
                        <a:rPr lang="en-GB" sz="1800">
                          <a:latin typeface="Calibri"/>
                          <a:ea typeface="Calibri"/>
                          <a:cs typeface="Times New Roman"/>
                        </a:rPr>
                        <a:t>24</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2939">
                <a:tc>
                  <a:txBody>
                    <a:bodyPr/>
                    <a:lstStyle/>
                    <a:p>
                      <a:pPr algn="ctr">
                        <a:lnSpc>
                          <a:spcPct val="115000"/>
                        </a:lnSpc>
                        <a:spcAft>
                          <a:spcPts val="0"/>
                        </a:spcAft>
                      </a:pPr>
                      <a:r>
                        <a:rPr lang="en-GB" sz="1800">
                          <a:latin typeface="Calibri"/>
                          <a:ea typeface="Calibri"/>
                          <a:cs typeface="Times New Roman"/>
                        </a:rPr>
                        <a:t>26</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dirty="0">
                          <a:latin typeface="Calibri"/>
                          <a:ea typeface="Calibri"/>
                          <a:cs typeface="Times New Roman"/>
                        </a:rPr>
                        <a:t>5</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2" name="TextBox 31"/>
          <p:cNvSpPr txBox="1"/>
          <p:nvPr/>
        </p:nvSpPr>
        <p:spPr>
          <a:xfrm>
            <a:off x="52714" y="1249521"/>
            <a:ext cx="8583024" cy="369332"/>
          </a:xfrm>
          <a:prstGeom prst="rect">
            <a:avLst/>
          </a:prstGeom>
          <a:noFill/>
          <a:ln>
            <a:solidFill>
              <a:srgbClr val="FF0000"/>
            </a:solidFill>
          </a:ln>
        </p:spPr>
        <p:txBody>
          <a:bodyPr wrap="square" rtlCol="0">
            <a:spAutoFit/>
          </a:bodyPr>
          <a:lstStyle/>
          <a:p>
            <a:r>
              <a:rPr lang="en-GB" dirty="0" smtClean="0"/>
              <a:t>Calculate the mean, mode, median and range from each of the frequency tables below:</a:t>
            </a:r>
            <a:endParaRPr lang="en-GB" dirty="0"/>
          </a:p>
        </p:txBody>
      </p:sp>
      <mc:AlternateContent xmlns:mc="http://schemas.openxmlformats.org/markup-compatibility/2006">
        <mc:Choice xmlns:a14="http://schemas.microsoft.com/office/drawing/2010/main" Requires="a14">
          <p:graphicFrame>
            <p:nvGraphicFramePr>
              <p:cNvPr id="33" name="Table 32"/>
              <p:cNvGraphicFramePr>
                <a:graphicFrameLocks noGrp="1"/>
              </p:cNvGraphicFramePr>
              <p:nvPr>
                <p:extLst>
                  <p:ext uri="{D42A27DB-BD31-4B8C-83A1-F6EECF244321}">
                    <p14:modId xmlns:p14="http://schemas.microsoft.com/office/powerpoint/2010/main" val="2757190684"/>
                  </p:ext>
                </p:extLst>
              </p:nvPr>
            </p:nvGraphicFramePr>
            <p:xfrm>
              <a:off x="3262468" y="4876198"/>
              <a:ext cx="2479054" cy="1577340"/>
            </p:xfrm>
            <a:graphic>
              <a:graphicData uri="http://schemas.openxmlformats.org/drawingml/2006/table">
                <a:tbl>
                  <a:tblPr/>
                  <a:tblGrid>
                    <a:gridCol w="1239527">
                      <a:extLst>
                        <a:ext uri="{9D8B030D-6E8A-4147-A177-3AD203B41FA5}">
                          <a16:colId xmlns:a16="http://schemas.microsoft.com/office/drawing/2014/main" val="20000"/>
                        </a:ext>
                      </a:extLst>
                    </a:gridCol>
                    <a:gridCol w="1239527">
                      <a:extLst>
                        <a:ext uri="{9D8B030D-6E8A-4147-A177-3AD203B41FA5}">
                          <a16:colId xmlns:a16="http://schemas.microsoft.com/office/drawing/2014/main" val="20001"/>
                        </a:ext>
                      </a:extLst>
                    </a:gridCol>
                  </a:tblGrid>
                  <a:tr h="269831">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Frequency</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2631">
                    <a:tc>
                      <a:txBody>
                        <a:bodyPr/>
                        <a:lstStyle/>
                        <a:p>
                          <a:pPr algn="ctr">
                            <a:lnSpc>
                              <a:spcPct val="115000"/>
                            </a:lnSpc>
                            <a:spcAft>
                              <a:spcPts val="0"/>
                            </a:spcAft>
                          </a:pPr>
                          <a:r>
                            <a:rPr lang="en-GB" sz="1800" dirty="0" smtClean="0">
                              <a:latin typeface="Calibri"/>
                              <a:ea typeface="Calibri"/>
                              <a:cs typeface="Times New Roman"/>
                            </a:rPr>
                            <a:t>10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b="0" i="1" dirty="0" smtClean="0">
                                    <a:latin typeface="Cambria Math" panose="02040503050406030204" pitchFamily="18" charset="0"/>
                                    <a:ea typeface="Calibri"/>
                                    <a:cs typeface="Times New Roman"/>
                                  </a:rPr>
                                  <m:t>4</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2631">
                    <a:tc>
                      <a:txBody>
                        <a:bodyPr/>
                        <a:lstStyle/>
                        <a:p>
                          <a:pPr algn="ctr">
                            <a:lnSpc>
                              <a:spcPct val="115000"/>
                            </a:lnSpc>
                            <a:spcAft>
                              <a:spcPts val="0"/>
                            </a:spcAft>
                          </a:pPr>
                          <a:r>
                            <a:rPr lang="en-GB" sz="1800" dirty="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b="0" i="1" dirty="0" smtClean="0">
                                    <a:latin typeface="Cambria Math" panose="02040503050406030204" pitchFamily="18" charset="0"/>
                                    <a:ea typeface="Calibri"/>
                                    <a:cs typeface="Times New Roman"/>
                                  </a:rPr>
                                  <m:t>4</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2631">
                    <a:tc>
                      <a:txBody>
                        <a:bodyPr/>
                        <a:lstStyle/>
                        <a:p>
                          <a:pPr algn="ctr">
                            <a:lnSpc>
                              <a:spcPct val="115000"/>
                            </a:lnSpc>
                            <a:spcAft>
                              <a:spcPts val="0"/>
                            </a:spcAft>
                          </a:pPr>
                          <a:r>
                            <a:rPr lang="en-GB" sz="1800" dirty="0" smtClean="0">
                              <a:latin typeface="Calibri"/>
                              <a:ea typeface="Calibri"/>
                              <a:cs typeface="Times New Roman"/>
                            </a:rPr>
                            <a:t>12</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b="0" i="1" dirty="0" smtClean="0">
                                    <a:latin typeface="Cambria Math" panose="02040503050406030204" pitchFamily="18" charset="0"/>
                                    <a:ea typeface="Calibri"/>
                                    <a:cs typeface="Times New Roman"/>
                                  </a:rPr>
                                  <m:t>2</m:t>
                                </m:r>
                                <m:r>
                                  <a:rPr lang="en-GB" sz="1800" i="1" dirty="0" smtClean="0">
                                    <a:latin typeface="Cambria Math" panose="02040503050406030204" pitchFamily="18" charset="0"/>
                                    <a:ea typeface="Calibri"/>
                                    <a:cs typeface="Times New Roman"/>
                                  </a:rPr>
                                  <m:t>0</m:t>
                                </m:r>
                                <m:r>
                                  <a:rPr lang="en-GB" sz="1800" i="1" dirty="0" smtClean="0">
                                    <a:latin typeface="Cambria Math" panose="02040503050406030204" pitchFamily="18" charset="0"/>
                                    <a:ea typeface="Calibri"/>
                                    <a:cs typeface="Times New Roman"/>
                                  </a:rPr>
                                  <m:t>𝑥</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2631">
                    <a:tc>
                      <a:txBody>
                        <a:bodyPr/>
                        <a:lstStyle/>
                        <a:p>
                          <a:pPr algn="ctr">
                            <a:lnSpc>
                              <a:spcPct val="115000"/>
                            </a:lnSpc>
                            <a:spcAft>
                              <a:spcPts val="0"/>
                            </a:spcAft>
                          </a:pPr>
                          <a:r>
                            <a:rPr lang="en-GB" sz="1800">
                              <a:latin typeface="Calibri"/>
                              <a:ea typeface="Calibri"/>
                              <a:cs typeface="Times New Roman"/>
                            </a:rPr>
                            <a:t>13</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4</m:t>
                                </m:r>
                                <m:r>
                                  <a:rPr lang="en-GB" sz="1800" i="1" dirty="0" smtClean="0">
                                    <a:latin typeface="Cambria Math" panose="02040503050406030204" pitchFamily="18" charset="0"/>
                                    <a:ea typeface="Calibri"/>
                                    <a:cs typeface="Times New Roman"/>
                                  </a:rPr>
                                  <m:t>𝑥</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Choice>
        <mc:Fallback>
          <p:graphicFrame>
            <p:nvGraphicFramePr>
              <p:cNvPr id="33" name="Table 32"/>
              <p:cNvGraphicFramePr>
                <a:graphicFrameLocks noGrp="1"/>
              </p:cNvGraphicFramePr>
              <p:nvPr>
                <p:extLst>
                  <p:ext uri="{D42A27DB-BD31-4B8C-83A1-F6EECF244321}">
                    <p14:modId xmlns:p14="http://schemas.microsoft.com/office/powerpoint/2010/main" val="2757190684"/>
                  </p:ext>
                </p:extLst>
              </p:nvPr>
            </p:nvGraphicFramePr>
            <p:xfrm>
              <a:off x="3262468" y="4876198"/>
              <a:ext cx="2479054" cy="1577340"/>
            </p:xfrm>
            <a:graphic>
              <a:graphicData uri="http://schemas.openxmlformats.org/drawingml/2006/table">
                <a:tbl>
                  <a:tblPr/>
                  <a:tblGrid>
                    <a:gridCol w="1239527">
                      <a:extLst>
                        <a:ext uri="{9D8B030D-6E8A-4147-A177-3AD203B41FA5}">
                          <a16:colId xmlns:a16="http://schemas.microsoft.com/office/drawing/2014/main" val="20000"/>
                        </a:ext>
                      </a:extLst>
                    </a:gridCol>
                    <a:gridCol w="1239527">
                      <a:extLst>
                        <a:ext uri="{9D8B030D-6E8A-4147-A177-3AD203B41FA5}">
                          <a16:colId xmlns:a16="http://schemas.microsoft.com/office/drawing/2014/main" val="20001"/>
                        </a:ext>
                      </a:extLst>
                    </a:gridCol>
                  </a:tblGrid>
                  <a:tr h="315468">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Frequency</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5468">
                    <a:tc>
                      <a:txBody>
                        <a:bodyPr/>
                        <a:lstStyle/>
                        <a:p>
                          <a:pPr algn="ctr">
                            <a:lnSpc>
                              <a:spcPct val="115000"/>
                            </a:lnSpc>
                            <a:spcAft>
                              <a:spcPts val="0"/>
                            </a:spcAft>
                          </a:pPr>
                          <a:r>
                            <a:rPr lang="en-GB" sz="1800" dirty="0" smtClean="0">
                              <a:latin typeface="Calibri"/>
                              <a:ea typeface="Calibri"/>
                              <a:cs typeface="Times New Roman"/>
                            </a:rPr>
                            <a:t>10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6"/>
                          <a:stretch>
                            <a:fillRect l="-100985" t="-115385" r="-985" b="-338462"/>
                          </a:stretch>
                        </a:blipFill>
                      </a:tcPr>
                    </a:tc>
                    <a:extLst>
                      <a:ext uri="{0D108BD9-81ED-4DB2-BD59-A6C34878D82A}">
                        <a16:rowId xmlns:a16="http://schemas.microsoft.com/office/drawing/2014/main" val="10001"/>
                      </a:ext>
                    </a:extLst>
                  </a:tr>
                  <a:tr h="315468">
                    <a:tc>
                      <a:txBody>
                        <a:bodyPr/>
                        <a:lstStyle/>
                        <a:p>
                          <a:pPr algn="ctr">
                            <a:lnSpc>
                              <a:spcPct val="115000"/>
                            </a:lnSpc>
                            <a:spcAft>
                              <a:spcPts val="0"/>
                            </a:spcAft>
                          </a:pPr>
                          <a:r>
                            <a:rPr lang="en-GB" sz="1800" dirty="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6"/>
                          <a:stretch>
                            <a:fillRect l="-100985" t="-215385" r="-985" b="-238462"/>
                          </a:stretch>
                        </a:blipFill>
                      </a:tcPr>
                    </a:tc>
                    <a:extLst>
                      <a:ext uri="{0D108BD9-81ED-4DB2-BD59-A6C34878D82A}">
                        <a16:rowId xmlns:a16="http://schemas.microsoft.com/office/drawing/2014/main" val="10002"/>
                      </a:ext>
                    </a:extLst>
                  </a:tr>
                  <a:tr h="315468">
                    <a:tc>
                      <a:txBody>
                        <a:bodyPr/>
                        <a:lstStyle/>
                        <a:p>
                          <a:pPr algn="ctr">
                            <a:lnSpc>
                              <a:spcPct val="115000"/>
                            </a:lnSpc>
                            <a:spcAft>
                              <a:spcPts val="0"/>
                            </a:spcAft>
                          </a:pPr>
                          <a:r>
                            <a:rPr lang="en-GB" sz="1800" dirty="0" smtClean="0">
                              <a:latin typeface="Calibri"/>
                              <a:ea typeface="Calibri"/>
                              <a:cs typeface="Times New Roman"/>
                            </a:rPr>
                            <a:t>12</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6"/>
                          <a:stretch>
                            <a:fillRect l="-100985" t="-315385" r="-985" b="-138462"/>
                          </a:stretch>
                        </a:blipFill>
                      </a:tcPr>
                    </a:tc>
                    <a:extLst>
                      <a:ext uri="{0D108BD9-81ED-4DB2-BD59-A6C34878D82A}">
                        <a16:rowId xmlns:a16="http://schemas.microsoft.com/office/drawing/2014/main" val="10003"/>
                      </a:ext>
                    </a:extLst>
                  </a:tr>
                  <a:tr h="315468">
                    <a:tc>
                      <a:txBody>
                        <a:bodyPr/>
                        <a:lstStyle/>
                        <a:p>
                          <a:pPr algn="ctr">
                            <a:lnSpc>
                              <a:spcPct val="115000"/>
                            </a:lnSpc>
                            <a:spcAft>
                              <a:spcPts val="0"/>
                            </a:spcAft>
                          </a:pPr>
                          <a:r>
                            <a:rPr lang="en-GB" sz="1800">
                              <a:latin typeface="Calibri"/>
                              <a:ea typeface="Calibri"/>
                              <a:cs typeface="Times New Roman"/>
                            </a:rPr>
                            <a:t>13</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6"/>
                          <a:stretch>
                            <a:fillRect l="-100985" t="-415385" r="-985" b="-38462"/>
                          </a:stretch>
                        </a:blipFill>
                      </a:tcPr>
                    </a:tc>
                    <a:extLst>
                      <a:ext uri="{0D108BD9-81ED-4DB2-BD59-A6C34878D82A}">
                        <a16:rowId xmlns:a16="http://schemas.microsoft.com/office/drawing/2014/main" val="10004"/>
                      </a:ext>
                    </a:extLst>
                  </a:tr>
                </a:tbl>
              </a:graphicData>
            </a:graphic>
          </p:graphicFrame>
        </mc:Fallback>
      </mc:AlternateContent>
      <p:sp>
        <p:nvSpPr>
          <p:cNvPr id="3" name="TextBox 2"/>
          <p:cNvSpPr txBox="1"/>
          <p:nvPr/>
        </p:nvSpPr>
        <p:spPr>
          <a:xfrm>
            <a:off x="0" y="3524235"/>
            <a:ext cx="9079716" cy="923330"/>
          </a:xfrm>
          <a:prstGeom prst="rect">
            <a:avLst/>
          </a:prstGeom>
          <a:noFill/>
          <a:ln>
            <a:solidFill>
              <a:srgbClr val="FFC000"/>
            </a:solidFill>
          </a:ln>
        </p:spPr>
        <p:txBody>
          <a:bodyPr wrap="square" rtlCol="0">
            <a:spAutoFit/>
          </a:bodyPr>
          <a:lstStyle/>
          <a:p>
            <a:r>
              <a:rPr lang="en-GB" dirty="0" smtClean="0"/>
              <a:t>In a rugby team the mean weight of the eight forwards is 95kg and the mean weight of the seven backs is 83kg. Bill says the mean weight of the team is 89kg. Is he correct? Explain your answer.</a:t>
            </a:r>
            <a:endParaRPr lang="en-GB" dirty="0"/>
          </a:p>
        </p:txBody>
      </p:sp>
      <mc:AlternateContent xmlns:mc="http://schemas.openxmlformats.org/markup-compatibility/2006">
        <mc:Choice xmlns:a14="http://schemas.microsoft.com/office/drawing/2010/main" Requires="a14">
          <p:graphicFrame>
            <p:nvGraphicFramePr>
              <p:cNvPr id="34" name="Table 33"/>
              <p:cNvGraphicFramePr>
                <a:graphicFrameLocks noGrp="1"/>
              </p:cNvGraphicFramePr>
              <p:nvPr>
                <p:extLst>
                  <p:ext uri="{D42A27DB-BD31-4B8C-83A1-F6EECF244321}">
                    <p14:modId xmlns:p14="http://schemas.microsoft.com/office/powerpoint/2010/main" val="1997761008"/>
                  </p:ext>
                </p:extLst>
              </p:nvPr>
            </p:nvGraphicFramePr>
            <p:xfrm>
              <a:off x="755776" y="4886164"/>
              <a:ext cx="2307410" cy="1577340"/>
            </p:xfrm>
            <a:graphic>
              <a:graphicData uri="http://schemas.openxmlformats.org/drawingml/2006/table">
                <a:tbl>
                  <a:tblPr/>
                  <a:tblGrid>
                    <a:gridCol w="1153705">
                      <a:extLst>
                        <a:ext uri="{9D8B030D-6E8A-4147-A177-3AD203B41FA5}">
                          <a16:colId xmlns:a16="http://schemas.microsoft.com/office/drawing/2014/main" val="20000"/>
                        </a:ext>
                      </a:extLst>
                    </a:gridCol>
                    <a:gridCol w="1153705">
                      <a:extLst>
                        <a:ext uri="{9D8B030D-6E8A-4147-A177-3AD203B41FA5}">
                          <a16:colId xmlns:a16="http://schemas.microsoft.com/office/drawing/2014/main" val="20001"/>
                        </a:ext>
                      </a:extLst>
                    </a:gridCol>
                  </a:tblGrid>
                  <a:tr h="262154">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Frequency</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4250">
                    <a:tc>
                      <a:txBody>
                        <a:bodyPr/>
                        <a:lstStyle/>
                        <a:p>
                          <a:pPr algn="ctr">
                            <a:lnSpc>
                              <a:spcPct val="115000"/>
                            </a:lnSpc>
                            <a:spcAft>
                              <a:spcPts val="0"/>
                            </a:spcAft>
                          </a:pPr>
                          <a:r>
                            <a:rPr lang="en-GB" sz="1800" dirty="0" smtClean="0">
                              <a:latin typeface="Calibri"/>
                              <a:ea typeface="Calibri"/>
                              <a:cs typeface="Times New Roman"/>
                            </a:rPr>
                            <a:t>10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2</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4250">
                    <a:tc>
                      <a:txBody>
                        <a:bodyPr/>
                        <a:lstStyle/>
                        <a:p>
                          <a:pPr algn="ctr">
                            <a:lnSpc>
                              <a:spcPct val="115000"/>
                            </a:lnSpc>
                            <a:spcAft>
                              <a:spcPts val="0"/>
                            </a:spcAft>
                          </a:pPr>
                          <a:r>
                            <a:rPr lang="en-GB" sz="1800" dirty="0" smtClean="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2</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4250">
                    <a:tc>
                      <a:txBody>
                        <a:bodyPr/>
                        <a:lstStyle/>
                        <a:p>
                          <a:pPr algn="ctr">
                            <a:lnSpc>
                              <a:spcPct val="115000"/>
                            </a:lnSpc>
                            <a:spcAft>
                              <a:spcPts val="0"/>
                            </a:spcAft>
                          </a:pPr>
                          <a:r>
                            <a:rPr lang="en-GB" sz="1800" dirty="0">
                              <a:latin typeface="Calibri"/>
                              <a:ea typeface="Calibri"/>
                              <a:cs typeface="Times New Roman"/>
                            </a:rPr>
                            <a:t>12</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5</m:t>
                                </m:r>
                                <m:r>
                                  <a:rPr lang="en-GB" sz="1800" i="1" dirty="0" smtClean="0">
                                    <a:latin typeface="Cambria Math" panose="02040503050406030204" pitchFamily="18" charset="0"/>
                                    <a:ea typeface="Calibri"/>
                                    <a:cs typeface="Times New Roman"/>
                                  </a:rPr>
                                  <m:t>𝑥</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4250">
                    <a:tc>
                      <a:txBody>
                        <a:bodyPr/>
                        <a:lstStyle/>
                        <a:p>
                          <a:pPr algn="ctr">
                            <a:lnSpc>
                              <a:spcPct val="115000"/>
                            </a:lnSpc>
                            <a:spcAft>
                              <a:spcPts val="0"/>
                            </a:spcAft>
                          </a:pPr>
                          <a:r>
                            <a:rPr lang="en-GB" sz="1800">
                              <a:latin typeface="Calibri"/>
                              <a:ea typeface="Calibri"/>
                              <a:cs typeface="Times New Roman"/>
                            </a:rPr>
                            <a:t>13</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𝑥</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Choice>
        <mc:Fallback>
          <p:graphicFrame>
            <p:nvGraphicFramePr>
              <p:cNvPr id="34" name="Table 33"/>
              <p:cNvGraphicFramePr>
                <a:graphicFrameLocks noGrp="1"/>
              </p:cNvGraphicFramePr>
              <p:nvPr>
                <p:extLst>
                  <p:ext uri="{D42A27DB-BD31-4B8C-83A1-F6EECF244321}">
                    <p14:modId xmlns:p14="http://schemas.microsoft.com/office/powerpoint/2010/main" val="1997761008"/>
                  </p:ext>
                </p:extLst>
              </p:nvPr>
            </p:nvGraphicFramePr>
            <p:xfrm>
              <a:off x="755776" y="4886164"/>
              <a:ext cx="2307410" cy="1577340"/>
            </p:xfrm>
            <a:graphic>
              <a:graphicData uri="http://schemas.openxmlformats.org/drawingml/2006/table">
                <a:tbl>
                  <a:tblPr/>
                  <a:tblGrid>
                    <a:gridCol w="1153705">
                      <a:extLst>
                        <a:ext uri="{9D8B030D-6E8A-4147-A177-3AD203B41FA5}">
                          <a16:colId xmlns:a16="http://schemas.microsoft.com/office/drawing/2014/main" val="20000"/>
                        </a:ext>
                      </a:extLst>
                    </a:gridCol>
                    <a:gridCol w="1153705">
                      <a:extLst>
                        <a:ext uri="{9D8B030D-6E8A-4147-A177-3AD203B41FA5}">
                          <a16:colId xmlns:a16="http://schemas.microsoft.com/office/drawing/2014/main" val="20001"/>
                        </a:ext>
                      </a:extLst>
                    </a:gridCol>
                  </a:tblGrid>
                  <a:tr h="315468">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Frequency</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5468">
                    <a:tc>
                      <a:txBody>
                        <a:bodyPr/>
                        <a:lstStyle/>
                        <a:p>
                          <a:pPr algn="ctr">
                            <a:lnSpc>
                              <a:spcPct val="115000"/>
                            </a:lnSpc>
                            <a:spcAft>
                              <a:spcPts val="0"/>
                            </a:spcAft>
                          </a:pPr>
                          <a:r>
                            <a:rPr lang="en-GB" sz="1800" dirty="0" smtClean="0">
                              <a:latin typeface="Calibri"/>
                              <a:ea typeface="Calibri"/>
                              <a:cs typeface="Times New Roman"/>
                            </a:rPr>
                            <a:t>10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100526" t="-115385" r="-1053" b="-338462"/>
                          </a:stretch>
                        </a:blipFill>
                      </a:tcPr>
                    </a:tc>
                    <a:extLst>
                      <a:ext uri="{0D108BD9-81ED-4DB2-BD59-A6C34878D82A}">
                        <a16:rowId xmlns:a16="http://schemas.microsoft.com/office/drawing/2014/main" val="10001"/>
                      </a:ext>
                    </a:extLst>
                  </a:tr>
                  <a:tr h="315468">
                    <a:tc>
                      <a:txBody>
                        <a:bodyPr/>
                        <a:lstStyle/>
                        <a:p>
                          <a:pPr algn="ctr">
                            <a:lnSpc>
                              <a:spcPct val="115000"/>
                            </a:lnSpc>
                            <a:spcAft>
                              <a:spcPts val="0"/>
                            </a:spcAft>
                          </a:pPr>
                          <a:r>
                            <a:rPr lang="en-GB" sz="1800" dirty="0" smtClean="0">
                              <a:latin typeface="Calibri"/>
                              <a:ea typeface="Calibri"/>
                              <a:cs typeface="Times New Roman"/>
                            </a:rPr>
                            <a:t>11</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100526" t="-215385" r="-1053" b="-238462"/>
                          </a:stretch>
                        </a:blipFill>
                      </a:tcPr>
                    </a:tc>
                    <a:extLst>
                      <a:ext uri="{0D108BD9-81ED-4DB2-BD59-A6C34878D82A}">
                        <a16:rowId xmlns:a16="http://schemas.microsoft.com/office/drawing/2014/main" val="10002"/>
                      </a:ext>
                    </a:extLst>
                  </a:tr>
                  <a:tr h="315468">
                    <a:tc>
                      <a:txBody>
                        <a:bodyPr/>
                        <a:lstStyle/>
                        <a:p>
                          <a:pPr algn="ctr">
                            <a:lnSpc>
                              <a:spcPct val="115000"/>
                            </a:lnSpc>
                            <a:spcAft>
                              <a:spcPts val="0"/>
                            </a:spcAft>
                          </a:pPr>
                          <a:r>
                            <a:rPr lang="en-GB" sz="1800" dirty="0">
                              <a:latin typeface="Calibri"/>
                              <a:ea typeface="Calibri"/>
                              <a:cs typeface="Times New Roman"/>
                            </a:rPr>
                            <a:t>12</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100526" t="-315385" r="-1053" b="-138462"/>
                          </a:stretch>
                        </a:blipFill>
                      </a:tcPr>
                    </a:tc>
                    <a:extLst>
                      <a:ext uri="{0D108BD9-81ED-4DB2-BD59-A6C34878D82A}">
                        <a16:rowId xmlns:a16="http://schemas.microsoft.com/office/drawing/2014/main" val="10003"/>
                      </a:ext>
                    </a:extLst>
                  </a:tr>
                  <a:tr h="315468">
                    <a:tc>
                      <a:txBody>
                        <a:bodyPr/>
                        <a:lstStyle/>
                        <a:p>
                          <a:pPr algn="ctr">
                            <a:lnSpc>
                              <a:spcPct val="115000"/>
                            </a:lnSpc>
                            <a:spcAft>
                              <a:spcPts val="0"/>
                            </a:spcAft>
                          </a:pPr>
                          <a:r>
                            <a:rPr lang="en-GB" sz="1800">
                              <a:latin typeface="Calibri"/>
                              <a:ea typeface="Calibri"/>
                              <a:cs typeface="Times New Roman"/>
                            </a:rPr>
                            <a:t>13</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100526" t="-415385" r="-1053" b="-38462"/>
                          </a:stretch>
                        </a:blipFill>
                      </a:tcPr>
                    </a:tc>
                    <a:extLst>
                      <a:ext uri="{0D108BD9-81ED-4DB2-BD59-A6C34878D82A}">
                        <a16:rowId xmlns:a16="http://schemas.microsoft.com/office/drawing/2014/main" val="1000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5" name="Table 34"/>
              <p:cNvGraphicFramePr>
                <a:graphicFrameLocks noGrp="1"/>
              </p:cNvGraphicFramePr>
              <p:nvPr>
                <p:extLst>
                  <p:ext uri="{D42A27DB-BD31-4B8C-83A1-F6EECF244321}">
                    <p14:modId xmlns:p14="http://schemas.microsoft.com/office/powerpoint/2010/main" val="1179722266"/>
                  </p:ext>
                </p:extLst>
              </p:nvPr>
            </p:nvGraphicFramePr>
            <p:xfrm>
              <a:off x="6054647" y="4873886"/>
              <a:ext cx="2363697" cy="1623930"/>
            </p:xfrm>
            <a:graphic>
              <a:graphicData uri="http://schemas.openxmlformats.org/drawingml/2006/table">
                <a:tbl>
                  <a:tblPr/>
                  <a:tblGrid>
                    <a:gridCol w="1174377">
                      <a:extLst>
                        <a:ext uri="{9D8B030D-6E8A-4147-A177-3AD203B41FA5}">
                          <a16:colId xmlns:a16="http://schemas.microsoft.com/office/drawing/2014/main" val="20000"/>
                        </a:ext>
                      </a:extLst>
                    </a:gridCol>
                    <a:gridCol w="1189320">
                      <a:extLst>
                        <a:ext uri="{9D8B030D-6E8A-4147-A177-3AD203B41FA5}">
                          <a16:colId xmlns:a16="http://schemas.microsoft.com/office/drawing/2014/main" val="20001"/>
                        </a:ext>
                      </a:extLst>
                    </a:gridCol>
                  </a:tblGrid>
                  <a:tr h="267320">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Frequency</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67320">
                    <a:tc>
                      <a:txBody>
                        <a:bodyPr/>
                        <a:lstStyle/>
                        <a:p>
                          <a:pPr algn="ctr">
                            <a:lnSpc>
                              <a:spcPct val="115000"/>
                            </a:lnSpc>
                            <a:spcAft>
                              <a:spcPts val="0"/>
                            </a:spcAft>
                          </a:pPr>
                          <a:r>
                            <a:rPr lang="en-GB" sz="1800" dirty="0">
                              <a:latin typeface="Calibri"/>
                              <a:ea typeface="Calibri"/>
                              <a:cs typeface="Times New Roman"/>
                            </a:rPr>
                            <a:t>10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16</m:t>
                                </m:r>
                                <m:r>
                                  <a:rPr lang="en-GB" sz="1800" i="1" dirty="0" smtClean="0">
                                    <a:latin typeface="Cambria Math" panose="02040503050406030204" pitchFamily="18" charset="0"/>
                                    <a:ea typeface="Calibri"/>
                                    <a:cs typeface="Times New Roman"/>
                                  </a:rPr>
                                  <m:t>𝑥</m:t>
                                </m:r>
                                <m:r>
                                  <a:rPr lang="en-GB" sz="1800" i="1" dirty="0" smtClean="0">
                                    <a:latin typeface="Cambria Math" panose="02040503050406030204" pitchFamily="18" charset="0"/>
                                    <a:ea typeface="Calibri"/>
                                    <a:cs typeface="Times New Roman"/>
                                  </a:rPr>
                                  <m:t>+1</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7320">
                    <a:tc>
                      <a:txBody>
                        <a:bodyPr/>
                        <a:lstStyle/>
                        <a:p>
                          <a:pPr algn="ctr">
                            <a:lnSpc>
                              <a:spcPct val="115000"/>
                            </a:lnSpc>
                            <a:spcAft>
                              <a:spcPts val="0"/>
                            </a:spcAft>
                          </a:pPr>
                          <a:r>
                            <a:rPr lang="en-GB" sz="1800">
                              <a:latin typeface="Calibri"/>
                              <a:ea typeface="Calibri"/>
                              <a:cs typeface="Times New Roman"/>
                            </a:rPr>
                            <a:t>11</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16</m:t>
                                </m:r>
                                <m:r>
                                  <a:rPr lang="en-GB" sz="1800" i="1" dirty="0" smtClean="0">
                                    <a:latin typeface="Cambria Math" panose="02040503050406030204" pitchFamily="18" charset="0"/>
                                    <a:ea typeface="Calibri"/>
                                    <a:cs typeface="Times New Roman"/>
                                  </a:rPr>
                                  <m:t>𝑥</m:t>
                                </m:r>
                                <m:r>
                                  <a:rPr lang="en-GB" sz="1800" i="1" dirty="0" smtClean="0">
                                    <a:latin typeface="Cambria Math" panose="02040503050406030204" pitchFamily="18" charset="0"/>
                                    <a:ea typeface="Calibri"/>
                                    <a:cs typeface="Times New Roman"/>
                                  </a:rPr>
                                  <m:t>+1</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7320">
                    <a:tc>
                      <a:txBody>
                        <a:bodyPr/>
                        <a:lstStyle/>
                        <a:p>
                          <a:pPr algn="ctr">
                            <a:lnSpc>
                              <a:spcPct val="115000"/>
                            </a:lnSpc>
                            <a:spcAft>
                              <a:spcPts val="0"/>
                            </a:spcAft>
                          </a:pPr>
                          <a:r>
                            <a:rPr lang="en-GB" sz="1800">
                              <a:latin typeface="Calibri"/>
                              <a:ea typeface="Calibri"/>
                              <a:cs typeface="Times New Roman"/>
                            </a:rPr>
                            <a:t>12</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40</m:t>
                                </m:r>
                                <m:r>
                                  <a:rPr lang="en-GB" sz="1800" i="1" dirty="0" smtClean="0">
                                    <a:latin typeface="Cambria Math" panose="02040503050406030204" pitchFamily="18" charset="0"/>
                                    <a:ea typeface="Calibri"/>
                                    <a:cs typeface="Times New Roman"/>
                                  </a:rPr>
                                  <m:t>𝑥</m:t>
                                </m:r>
                                <m:r>
                                  <a:rPr lang="en-GB" sz="1800" i="1" dirty="0" smtClean="0">
                                    <a:latin typeface="Cambria Math" panose="02040503050406030204" pitchFamily="18" charset="0"/>
                                    <a:ea typeface="Calibri"/>
                                    <a:cs typeface="Times New Roman"/>
                                  </a:rPr>
                                  <m:t>+1</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2058">
                    <a:tc>
                      <a:txBody>
                        <a:bodyPr/>
                        <a:lstStyle/>
                        <a:p>
                          <a:pPr algn="ctr">
                            <a:lnSpc>
                              <a:spcPct val="115000"/>
                            </a:lnSpc>
                            <a:spcAft>
                              <a:spcPts val="0"/>
                            </a:spcAft>
                          </a:pPr>
                          <a:r>
                            <a:rPr lang="en-GB" sz="1800" dirty="0">
                              <a:latin typeface="Calibri"/>
                              <a:ea typeface="Calibri"/>
                              <a:cs typeface="Times New Roman"/>
                            </a:rPr>
                            <a:t>13</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dirty="0" smtClean="0">
                                    <a:latin typeface="Cambria Math" panose="02040503050406030204" pitchFamily="18" charset="0"/>
                                    <a:ea typeface="Calibri"/>
                                    <a:cs typeface="Times New Roman"/>
                                  </a:rPr>
                                  <m:t>4</m:t>
                                </m:r>
                                <m:r>
                                  <a:rPr lang="en-GB" sz="1800" i="1" dirty="0" smtClean="0">
                                    <a:latin typeface="Cambria Math" panose="02040503050406030204" pitchFamily="18" charset="0"/>
                                    <a:ea typeface="Calibri"/>
                                    <a:cs typeface="Times New Roman"/>
                                  </a:rPr>
                                  <m:t>𝑥</m:t>
                                </m:r>
                                <m:r>
                                  <a:rPr lang="en-GB" sz="1800" i="1" dirty="0" smtClean="0">
                                    <a:latin typeface="Cambria Math" panose="02040503050406030204" pitchFamily="18" charset="0"/>
                                    <a:ea typeface="Calibri"/>
                                    <a:cs typeface="Times New Roman"/>
                                  </a:rPr>
                                  <m:t>+2</m:t>
                                </m:r>
                              </m:oMath>
                            </m:oMathPara>
                          </a14:m>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Choice>
        <mc:Fallback xmlns="">
          <p:graphicFrame>
            <p:nvGraphicFramePr>
              <p:cNvPr id="35" name="Table 34"/>
              <p:cNvGraphicFramePr>
                <a:graphicFrameLocks noGrp="1"/>
              </p:cNvGraphicFramePr>
              <p:nvPr>
                <p:extLst>
                  <p:ext uri="{D42A27DB-BD31-4B8C-83A1-F6EECF244321}">
                    <p14:modId xmlns:p14="http://schemas.microsoft.com/office/powerpoint/2010/main" val="1179722266"/>
                  </p:ext>
                </p:extLst>
              </p:nvPr>
            </p:nvGraphicFramePr>
            <p:xfrm>
              <a:off x="6054647" y="4873886"/>
              <a:ext cx="2363697" cy="1623930"/>
            </p:xfrm>
            <a:graphic>
              <a:graphicData uri="http://schemas.openxmlformats.org/drawingml/2006/table">
                <a:tbl>
                  <a:tblPr/>
                  <a:tblGrid>
                    <a:gridCol w="1174377">
                      <a:extLst>
                        <a:ext uri="{9D8B030D-6E8A-4147-A177-3AD203B41FA5}">
                          <a16:colId xmlns:a16="http://schemas.microsoft.com/office/drawing/2014/main" val="20000"/>
                        </a:ext>
                      </a:extLst>
                    </a:gridCol>
                    <a:gridCol w="1189320">
                      <a:extLst>
                        <a:ext uri="{9D8B030D-6E8A-4147-A177-3AD203B41FA5}">
                          <a16:colId xmlns:a16="http://schemas.microsoft.com/office/drawing/2014/main" val="20001"/>
                        </a:ext>
                      </a:extLst>
                    </a:gridCol>
                  </a:tblGrid>
                  <a:tr h="315468">
                    <a:tc>
                      <a:txBody>
                        <a:bodyPr/>
                        <a:lstStyle/>
                        <a:p>
                          <a:pPr algn="ctr">
                            <a:lnSpc>
                              <a:spcPct val="115000"/>
                            </a:lnSpc>
                            <a:spcAft>
                              <a:spcPts val="0"/>
                            </a:spcAft>
                          </a:pPr>
                          <a:r>
                            <a:rPr lang="en-GB" sz="1800" b="1" dirty="0">
                              <a:latin typeface="Calibri"/>
                              <a:ea typeface="Calibri"/>
                              <a:cs typeface="Times New Roman"/>
                            </a:rPr>
                            <a:t>Age</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Frequency</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5468">
                    <a:tc>
                      <a:txBody>
                        <a:bodyPr/>
                        <a:lstStyle/>
                        <a:p>
                          <a:pPr algn="ctr">
                            <a:lnSpc>
                              <a:spcPct val="115000"/>
                            </a:lnSpc>
                            <a:spcAft>
                              <a:spcPts val="0"/>
                            </a:spcAft>
                          </a:pPr>
                          <a:r>
                            <a:rPr lang="en-GB" sz="1800" dirty="0">
                              <a:latin typeface="Calibri"/>
                              <a:ea typeface="Calibri"/>
                              <a:cs typeface="Times New Roman"/>
                            </a:rPr>
                            <a:t>10</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8"/>
                          <a:stretch>
                            <a:fillRect l="-99487" t="-115385" r="-1538" b="-338462"/>
                          </a:stretch>
                        </a:blipFill>
                      </a:tcPr>
                    </a:tc>
                    <a:extLst>
                      <a:ext uri="{0D108BD9-81ED-4DB2-BD59-A6C34878D82A}">
                        <a16:rowId xmlns:a16="http://schemas.microsoft.com/office/drawing/2014/main" val="10001"/>
                      </a:ext>
                    </a:extLst>
                  </a:tr>
                  <a:tr h="315468">
                    <a:tc>
                      <a:txBody>
                        <a:bodyPr/>
                        <a:lstStyle/>
                        <a:p>
                          <a:pPr algn="ctr">
                            <a:lnSpc>
                              <a:spcPct val="115000"/>
                            </a:lnSpc>
                            <a:spcAft>
                              <a:spcPts val="0"/>
                            </a:spcAft>
                          </a:pPr>
                          <a:r>
                            <a:rPr lang="en-GB" sz="1800">
                              <a:latin typeface="Calibri"/>
                              <a:ea typeface="Calibri"/>
                              <a:cs typeface="Times New Roman"/>
                            </a:rPr>
                            <a:t>11</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8"/>
                          <a:stretch>
                            <a:fillRect l="-99487" t="-215385" r="-1538" b="-238462"/>
                          </a:stretch>
                        </a:blipFill>
                      </a:tcPr>
                    </a:tc>
                    <a:extLst>
                      <a:ext uri="{0D108BD9-81ED-4DB2-BD59-A6C34878D82A}">
                        <a16:rowId xmlns:a16="http://schemas.microsoft.com/office/drawing/2014/main" val="10002"/>
                      </a:ext>
                    </a:extLst>
                  </a:tr>
                  <a:tr h="315468">
                    <a:tc>
                      <a:txBody>
                        <a:bodyPr/>
                        <a:lstStyle/>
                        <a:p>
                          <a:pPr algn="ctr">
                            <a:lnSpc>
                              <a:spcPct val="115000"/>
                            </a:lnSpc>
                            <a:spcAft>
                              <a:spcPts val="0"/>
                            </a:spcAft>
                          </a:pPr>
                          <a:r>
                            <a:rPr lang="en-GB" sz="1800">
                              <a:latin typeface="Calibri"/>
                              <a:ea typeface="Calibri"/>
                              <a:cs typeface="Times New Roman"/>
                            </a:rPr>
                            <a:t>12</a:t>
                          </a:r>
                          <a:endParaRPr lang="en-GB" sz="1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8"/>
                          <a:stretch>
                            <a:fillRect l="-99487" t="-321569" r="-1538" b="-143137"/>
                          </a:stretch>
                        </a:blipFill>
                      </a:tcPr>
                    </a:tc>
                    <a:extLst>
                      <a:ext uri="{0D108BD9-81ED-4DB2-BD59-A6C34878D82A}">
                        <a16:rowId xmlns:a16="http://schemas.microsoft.com/office/drawing/2014/main" val="10003"/>
                      </a:ext>
                    </a:extLst>
                  </a:tr>
                  <a:tr h="362058">
                    <a:tc>
                      <a:txBody>
                        <a:bodyPr/>
                        <a:lstStyle/>
                        <a:p>
                          <a:pPr algn="ctr">
                            <a:lnSpc>
                              <a:spcPct val="115000"/>
                            </a:lnSpc>
                            <a:spcAft>
                              <a:spcPts val="0"/>
                            </a:spcAft>
                          </a:pPr>
                          <a:r>
                            <a:rPr lang="en-GB" sz="1800" dirty="0">
                              <a:latin typeface="Calibri"/>
                              <a:ea typeface="Calibri"/>
                              <a:cs typeface="Times New Roman"/>
                            </a:rPr>
                            <a:t>13</a:t>
                          </a:r>
                          <a:endParaRPr lang="en-GB" sz="1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8"/>
                          <a:stretch>
                            <a:fillRect l="-99487" t="-358333" r="-1538" b="-21667"/>
                          </a:stretch>
                        </a:blipFill>
                      </a:tcPr>
                    </a:tc>
                    <a:extLst>
                      <a:ext uri="{0D108BD9-81ED-4DB2-BD59-A6C34878D82A}">
                        <a16:rowId xmlns:a16="http://schemas.microsoft.com/office/drawing/2014/main" val="10004"/>
                      </a:ext>
                    </a:extLst>
                  </a:tr>
                </a:tbl>
              </a:graphicData>
            </a:graphic>
          </p:graphicFrame>
        </mc:Fallback>
      </mc:AlternateContent>
      <mc:AlternateContent xmlns:mc="http://schemas.openxmlformats.org/markup-compatibility/2006" xmlns:a14="http://schemas.microsoft.com/office/drawing/2010/main">
        <mc:Choice Requires="a14">
          <p:sp>
            <p:nvSpPr>
              <p:cNvPr id="4" name="TextBox 3"/>
              <p:cNvSpPr txBox="1"/>
              <p:nvPr/>
            </p:nvSpPr>
            <p:spPr>
              <a:xfrm>
                <a:off x="174995" y="4481702"/>
                <a:ext cx="8399602" cy="369332"/>
              </a:xfrm>
              <a:prstGeom prst="rect">
                <a:avLst/>
              </a:prstGeom>
              <a:noFill/>
              <a:ln>
                <a:solidFill>
                  <a:srgbClr val="00B050"/>
                </a:solidFill>
              </a:ln>
            </p:spPr>
            <p:txBody>
              <a:bodyPr wrap="square" rtlCol="0">
                <a:spAutoFit/>
              </a:bodyPr>
              <a:lstStyle/>
              <a:p>
                <a:r>
                  <a:rPr lang="en-GB" dirty="0" smtClean="0"/>
                  <a:t>Each frequency table below has a mean of 11.5. Calculate the value of </a:t>
                </a:r>
                <a14:m>
                  <m:oMath xmlns:m="http://schemas.openxmlformats.org/officeDocument/2006/math">
                    <m:r>
                      <a:rPr lang="en-GB" i="1" dirty="0" smtClean="0">
                        <a:latin typeface="Cambria Math" panose="02040503050406030204" pitchFamily="18" charset="0"/>
                      </a:rPr>
                      <m:t>𝑥</m:t>
                    </m:r>
                  </m:oMath>
                </a14:m>
                <a:r>
                  <a:rPr lang="en-GB" dirty="0" smtClean="0"/>
                  <a:t> for each table.</a:t>
                </a:r>
                <a:endParaRPr lang="en-GB" dirty="0"/>
              </a:p>
            </p:txBody>
          </p:sp>
        </mc:Choice>
        <mc:Fallback xmlns="">
          <p:sp>
            <p:nvSpPr>
              <p:cNvPr id="4" name="TextBox 3"/>
              <p:cNvSpPr txBox="1">
                <a:spLocks noRot="1" noChangeAspect="1" noMove="1" noResize="1" noEditPoints="1" noAdjustHandles="1" noChangeArrowheads="1" noChangeShapeType="1" noTextEdit="1"/>
              </p:cNvSpPr>
              <p:nvPr/>
            </p:nvSpPr>
            <p:spPr>
              <a:xfrm>
                <a:off x="174995" y="4481702"/>
                <a:ext cx="8399602" cy="369332"/>
              </a:xfrm>
              <a:prstGeom prst="rect">
                <a:avLst/>
              </a:prstGeom>
              <a:blipFill>
                <a:blip r:embed="rId9"/>
                <a:stretch>
                  <a:fillRect l="-580" t="-6349" b="-22222"/>
                </a:stretch>
              </a:blipFill>
              <a:ln>
                <a:solidFill>
                  <a:srgbClr val="00B050"/>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909481" y="6442501"/>
                <a:ext cx="129614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1" i="1" dirty="0" smtClean="0">
                          <a:solidFill>
                            <a:srgbClr val="FF0000"/>
                          </a:solidFill>
                          <a:latin typeface="Cambria Math" panose="02040503050406030204" pitchFamily="18" charset="0"/>
                        </a:rPr>
                        <m:t>𝒙</m:t>
                      </m:r>
                      <m:r>
                        <a:rPr lang="en-GB" sz="2400" b="1" i="1" dirty="0" smtClean="0">
                          <a:solidFill>
                            <a:srgbClr val="FF0000"/>
                          </a:solidFill>
                          <a:latin typeface="Cambria Math" panose="02040503050406030204" pitchFamily="18" charset="0"/>
                        </a:rPr>
                        <m:t>=</m:t>
                      </m:r>
                      <m:r>
                        <a:rPr lang="en-GB" sz="2400" b="1" i="1" dirty="0" smtClean="0">
                          <a:solidFill>
                            <a:srgbClr val="FF0000"/>
                          </a:solidFill>
                          <a:latin typeface="Cambria Math" panose="02040503050406030204" pitchFamily="18" charset="0"/>
                        </a:rPr>
                        <m:t>𝟏</m:t>
                      </m:r>
                    </m:oMath>
                  </m:oMathPara>
                </a14:m>
                <a:endParaRPr lang="en-GB" sz="24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909481" y="6442501"/>
                <a:ext cx="1296144" cy="461665"/>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445378" y="6463504"/>
                <a:ext cx="129614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1" i="1" dirty="0" smtClean="0">
                          <a:solidFill>
                            <a:srgbClr val="FF0000"/>
                          </a:solidFill>
                          <a:latin typeface="Cambria Math" panose="02040503050406030204" pitchFamily="18" charset="0"/>
                        </a:rPr>
                        <m:t>𝒙</m:t>
                      </m:r>
                      <m:r>
                        <a:rPr lang="en-GB" sz="2400" b="1" i="1" dirty="0" smtClean="0">
                          <a:solidFill>
                            <a:srgbClr val="FF0000"/>
                          </a:solidFill>
                          <a:latin typeface="Cambria Math" panose="02040503050406030204" pitchFamily="18" charset="0"/>
                        </a:rPr>
                        <m:t>=</m:t>
                      </m:r>
                      <m:r>
                        <a:rPr lang="en-GB" sz="2400" b="1" i="1" dirty="0" smtClean="0">
                          <a:solidFill>
                            <a:srgbClr val="FF0000"/>
                          </a:solidFill>
                          <a:latin typeface="Cambria Math" panose="02040503050406030204" pitchFamily="18" charset="0"/>
                        </a:rPr>
                        <m:t>𝟏</m:t>
                      </m:r>
                      <m:r>
                        <a:rPr lang="en-GB" sz="2400" b="1" i="1" dirty="0" smtClean="0">
                          <a:solidFill>
                            <a:srgbClr val="FF0000"/>
                          </a:solidFill>
                          <a:latin typeface="Cambria Math" panose="02040503050406030204" pitchFamily="18" charset="0"/>
                        </a:rPr>
                        <m:t>/</m:t>
                      </m:r>
                      <m:r>
                        <a:rPr lang="en-GB" sz="2400" b="1" i="1" dirty="0" smtClean="0">
                          <a:solidFill>
                            <a:srgbClr val="FF0000"/>
                          </a:solidFill>
                          <a:latin typeface="Cambria Math" panose="02040503050406030204" pitchFamily="18" charset="0"/>
                        </a:rPr>
                        <m:t>𝟐</m:t>
                      </m:r>
                    </m:oMath>
                  </m:oMathPara>
                </a14:m>
                <a:endParaRPr lang="en-GB" sz="2400" b="1" dirty="0">
                  <a:solidFill>
                    <a:srgbClr val="FF0000"/>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4445378" y="6463504"/>
                <a:ext cx="1296144" cy="461665"/>
              </a:xfrm>
              <a:prstGeom prst="rect">
                <a:avLst/>
              </a:prstGeom>
              <a:blipFill>
                <a:blip r:embed="rId11"/>
                <a:stretch>
                  <a:fillRect r="-469" b="-171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7169330" y="6442500"/>
                <a:ext cx="129614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1" i="1" dirty="0" smtClean="0">
                          <a:solidFill>
                            <a:srgbClr val="FF0000"/>
                          </a:solidFill>
                          <a:latin typeface="Cambria Math" panose="02040503050406030204" pitchFamily="18" charset="0"/>
                        </a:rPr>
                        <m:t>𝒙</m:t>
                      </m:r>
                      <m:r>
                        <a:rPr lang="en-GB" sz="2400" b="1" i="1" dirty="0" smtClean="0">
                          <a:solidFill>
                            <a:srgbClr val="FF0000"/>
                          </a:solidFill>
                          <a:latin typeface="Cambria Math" panose="02040503050406030204" pitchFamily="18" charset="0"/>
                        </a:rPr>
                        <m:t>=</m:t>
                      </m:r>
                      <m:r>
                        <a:rPr lang="en-GB" sz="2400" b="1" i="1" dirty="0" smtClean="0">
                          <a:solidFill>
                            <a:srgbClr val="FF0000"/>
                          </a:solidFill>
                          <a:latin typeface="Cambria Math" panose="02040503050406030204" pitchFamily="18" charset="0"/>
                        </a:rPr>
                        <m:t>𝟏</m:t>
                      </m:r>
                      <m:r>
                        <a:rPr lang="en-GB" sz="2400" b="1" i="1" dirty="0" smtClean="0">
                          <a:solidFill>
                            <a:srgbClr val="FF0000"/>
                          </a:solidFill>
                          <a:latin typeface="Cambria Math" panose="02040503050406030204" pitchFamily="18" charset="0"/>
                        </a:rPr>
                        <m:t>/</m:t>
                      </m:r>
                      <m:r>
                        <a:rPr lang="en-GB" sz="2400" b="1" i="1" dirty="0" smtClean="0">
                          <a:solidFill>
                            <a:srgbClr val="FF0000"/>
                          </a:solidFill>
                          <a:latin typeface="Cambria Math" panose="02040503050406030204" pitchFamily="18" charset="0"/>
                        </a:rPr>
                        <m:t>𝟒</m:t>
                      </m:r>
                    </m:oMath>
                  </m:oMathPara>
                </a14:m>
                <a:endParaRPr lang="en-GB" sz="2400" b="1" dirty="0">
                  <a:solidFill>
                    <a:srgbClr val="FF0000"/>
                  </a:solidFill>
                </a:endParaRPr>
              </a:p>
            </p:txBody>
          </p:sp>
        </mc:Choice>
        <mc:Fallback xmlns="">
          <p:sp>
            <p:nvSpPr>
              <p:cNvPr id="37" name="TextBox 36"/>
              <p:cNvSpPr txBox="1">
                <a:spLocks noRot="1" noChangeAspect="1" noMove="1" noResize="1" noEditPoints="1" noAdjustHandles="1" noChangeArrowheads="1" noChangeShapeType="1" noTextEdit="1"/>
              </p:cNvSpPr>
              <p:nvPr/>
            </p:nvSpPr>
            <p:spPr>
              <a:xfrm>
                <a:off x="7169330" y="6442500"/>
                <a:ext cx="1296144" cy="461665"/>
              </a:xfrm>
              <a:prstGeom prst="rect">
                <a:avLst/>
              </a:prstGeom>
              <a:blipFill>
                <a:blip r:embed="rId12"/>
                <a:stretch>
                  <a:fillRect r="-469" b="-17105"/>
                </a:stretch>
              </a:blipFill>
            </p:spPr>
            <p:txBody>
              <a:bodyPr/>
              <a:lstStyle/>
              <a:p>
                <a:r>
                  <a:rPr lang="en-GB">
                    <a:noFill/>
                  </a:rPr>
                  <a:t> </a:t>
                </a:r>
              </a:p>
            </p:txBody>
          </p:sp>
        </mc:Fallback>
      </mc:AlternateContent>
      <p:sp>
        <p:nvSpPr>
          <p:cNvPr id="6" name="Rectangle 5"/>
          <p:cNvSpPr/>
          <p:nvPr/>
        </p:nvSpPr>
        <p:spPr>
          <a:xfrm>
            <a:off x="919625" y="4093498"/>
            <a:ext cx="5668600" cy="339725"/>
          </a:xfrm>
          <a:prstGeom prst="rect">
            <a:avLst/>
          </a:prstGeom>
        </p:spPr>
        <p:txBody>
          <a:bodyPr wrap="square">
            <a:spAutoFit/>
          </a:bodyPr>
          <a:lstStyle/>
          <a:p>
            <a:r>
              <a:rPr lang="en-GB" sz="1600" dirty="0">
                <a:solidFill>
                  <a:srgbClr val="FF0000"/>
                </a:solidFill>
              </a:rPr>
              <a:t>No. 89 is the average of 83 and 95. The average weight is 89.4 kg. </a:t>
            </a:r>
          </a:p>
        </p:txBody>
      </p:sp>
    </p:spTree>
    <p:extLst>
      <p:ext uri="{BB962C8B-B14F-4D97-AF65-F5344CB8AC3E}">
        <p14:creationId xmlns:p14="http://schemas.microsoft.com/office/powerpoint/2010/main" val="127838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6" grpId="0"/>
      <p:bldP spid="37"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15348</TotalTime>
  <Words>252</Words>
  <Application>Microsoft Office PowerPoint</Application>
  <PresentationFormat>On-screen Show (4:3)</PresentationFormat>
  <Paragraphs>85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Cambria Math</vt:lpstr>
      <vt:lpstr>Times New Roman</vt:lpstr>
      <vt:lpstr>Office Theme</vt:lpstr>
      <vt:lpstr>PowerPoint Presentation</vt:lpstr>
      <vt:lpstr>Questions</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J Berwick</cp:lastModifiedBy>
  <cp:revision>588</cp:revision>
  <dcterms:created xsi:type="dcterms:W3CDTF">2013-02-28T07:36:55Z</dcterms:created>
  <dcterms:modified xsi:type="dcterms:W3CDTF">2019-04-12T13:53:48Z</dcterms:modified>
</cp:coreProperties>
</file>