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856" r:id="rId2"/>
    <p:sldId id="18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BD32D-0644-4940-9814-6996187770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01B148-62FC-4BF4-A0EC-33926CED2E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342AF2-6F37-444C-8DEA-94EA41B70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C9C98-5FBB-497A-B311-B7A843497114}" type="datetimeFigureOut">
              <a:rPr lang="en-GB" smtClean="0"/>
              <a:t>23/04/2019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2B8450-CC03-4B8C-8D20-7FD7B0EB0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5B89C0-9022-438F-9685-6FE0E83A2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B10FE-F17A-4975-8F93-6DD044AD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1490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0A791-F9CB-4BD7-B2CE-FB9248A98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9AAD12-9B5C-4475-BA77-5155BD2F0B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9187F9-0631-446F-B38E-02948487A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C9C98-5FBB-497A-B311-B7A843497114}" type="datetimeFigureOut">
              <a:rPr lang="en-GB" smtClean="0"/>
              <a:t>23/04/2019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357535-A671-4880-BE56-B99F00CD1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15FFA1-FF45-4086-8402-92C22D4E9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B10FE-F17A-4975-8F93-6DD044AD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885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0861F-7CB8-4498-A0AD-AFC489F63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2AB389-BD23-4523-B147-95719DF00F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FCA0A-6326-45C2-B24A-B38692332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C9C98-5FBB-497A-B311-B7A843497114}" type="datetimeFigureOut">
              <a:rPr lang="en-GB" smtClean="0"/>
              <a:t>23/04/2019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3D45A-E1E3-468B-ABAE-5F5FDA391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0ED94-FD03-4775-863A-C41C94BFE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B10FE-F17A-4975-8F93-6DD044AD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3605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33EDB-3641-4116-BBDA-1196BF73E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F7448B-91BD-449E-82D7-43F2CD7C9D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5024C8-1A89-4144-BC5A-B9923B4BA2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5B98B1-FAC5-4EE5-82BF-933D2D81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C9C98-5FBB-497A-B311-B7A843497114}" type="datetimeFigureOut">
              <a:rPr lang="en-GB" smtClean="0"/>
              <a:t>23/04/2019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898A51-C850-418B-B3F5-7FD551960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3864AA-6DDE-4FD1-91FF-F414C5CB2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B10FE-F17A-4975-8F93-6DD044AD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149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0627F-46C4-430E-9484-A08C8A854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1BFF1F-26CF-4215-89A3-7CB2DA7ED9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8AF558-A2AB-46F7-B23F-F36F05D656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F631C6-605A-4FB1-B9EB-FE696B973F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D262C0-D6D3-4EDD-AD63-1AF11EDB4D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4177DC-033F-43CC-BA4C-3262D26BA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C9C98-5FBB-497A-B311-B7A843497114}" type="datetimeFigureOut">
              <a:rPr lang="en-GB" smtClean="0"/>
              <a:t>23/04/2019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943355-6E3A-4D10-A92D-EBAB477E9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F0E500-15D2-49CD-86E7-C093B0A20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B10FE-F17A-4975-8F93-6DD044AD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0865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86922-4780-48A7-BB8E-B003D75A6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1E1CBA-2D2F-42F3-9CC8-0755FF98F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C9C98-5FBB-497A-B311-B7A843497114}" type="datetimeFigureOut">
              <a:rPr lang="en-GB" smtClean="0"/>
              <a:t>23/04/2019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EB05C1-7052-4D4A-8B49-3FB8D4E98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C774BA-B742-4020-8887-5B63372BB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B10FE-F17A-4975-8F93-6DD044AD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068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293FB2-E679-4E33-B176-19CE9DDBA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C9C98-5FBB-497A-B311-B7A843497114}" type="datetimeFigureOut">
              <a:rPr lang="en-GB" smtClean="0"/>
              <a:t>23/04/2019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162BEB-757B-43DD-AC6E-5D45A2AB9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D788B0-EF14-42C5-BA91-DC9BE5017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B10FE-F17A-4975-8F93-6DD044AD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5448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DB88D-C6E3-4784-A3AC-BC1AAC5C6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FDA6DF-5799-49CA-8339-C3E2D6205E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090A61-D24E-4695-8974-AB26B38E4C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3192BE-9FD5-40C0-9134-A062AF639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C9C98-5FBB-497A-B311-B7A843497114}" type="datetimeFigureOut">
              <a:rPr lang="en-GB" smtClean="0"/>
              <a:t>23/04/2019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D2F8F7-73A7-4E2D-BFAC-191464EA1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0777EB-0643-484C-B5D8-CD3D6A10B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B10FE-F17A-4975-8F93-6DD044AD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957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8A2CC-F1B8-4BE0-B98B-D9DAAD10A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2FC0CE-C89C-4DA1-805B-1638B065EC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CFFACC-6761-4B8B-82D6-55F1F0B2E2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55CF6B-4E8A-4924-B8DC-74A9972EE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C9C98-5FBB-497A-B311-B7A843497114}" type="datetimeFigureOut">
              <a:rPr lang="en-GB" smtClean="0"/>
              <a:t>23/04/2019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543F20-4EDC-4D38-853B-F6C5CA626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9E9DC9-4180-4DC7-A349-98E5F7E06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B10FE-F17A-4975-8F93-6DD044AD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6198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A72F5-D564-46BD-8681-AA3955008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071A37-E2BE-4860-84C9-68883140F8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370AF3-444B-4322-8498-F5EE3190C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C9C98-5FBB-497A-B311-B7A843497114}" type="datetimeFigureOut">
              <a:rPr lang="en-GB" smtClean="0"/>
              <a:t>23/04/2019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02DE8F-0BAF-4DF3-97C5-CF4C55D60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858DDC-E465-4B85-9671-51A43D93F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B10FE-F17A-4975-8F93-6DD044AD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5403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1A80A0-7C7A-4426-AA96-42A9060E2E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0DAF56-A2AD-449F-B7E4-C48BD3B3A0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67EB17-4680-4D34-B993-AF4DFF4C6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C9C98-5FBB-497A-B311-B7A843497114}" type="datetimeFigureOut">
              <a:rPr lang="en-GB" smtClean="0"/>
              <a:t>23/04/2019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A54F46-D902-4581-A7C3-2C141A4D2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26FFC8-F9A4-4576-9B16-D9CD4525B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B10FE-F17A-4975-8F93-6DD044AD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4132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4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CCBAB4-BE6A-4B18-A6E6-E17A522EE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A046ED-7B7A-409D-BB8D-261C176492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30E626-71FA-46C9-B763-5C47499EA5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7C9C98-5FBB-497A-B311-B7A843497114}" type="datetimeFigureOut">
              <a:rPr lang="en-GB" smtClean="0"/>
              <a:t>23/04/2019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72CB0B-6076-4921-8415-B7DE2D5265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CCD0DA-F6E8-427A-B8E3-20D0F50164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1B10FE-F17A-4975-8F93-6DD044AD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9889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7.png"/><Relationship Id="rId18" Type="http://schemas.openxmlformats.org/officeDocument/2006/relationships/image" Target="../media/image9.png"/><Relationship Id="rId3" Type="http://schemas.openxmlformats.org/officeDocument/2006/relationships/image" Target="../media/image70.png"/><Relationship Id="rId21" Type="http://schemas.openxmlformats.org/officeDocument/2006/relationships/image" Target="../media/image13.png"/><Relationship Id="rId7" Type="http://schemas.openxmlformats.org/officeDocument/2006/relationships/image" Target="../media/image5.png"/><Relationship Id="rId12" Type="http://schemas.openxmlformats.org/officeDocument/2006/relationships/image" Target="../media/image26.png"/><Relationship Id="rId17" Type="http://schemas.openxmlformats.org/officeDocument/2006/relationships/image" Target="../media/image8.png"/><Relationship Id="rId2" Type="http://schemas.openxmlformats.org/officeDocument/2006/relationships/image" Target="../media/image7.png"/><Relationship Id="rId16" Type="http://schemas.openxmlformats.org/officeDocument/2006/relationships/image" Target="../media/image30.png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25.png"/><Relationship Id="rId5" Type="http://schemas.openxmlformats.org/officeDocument/2006/relationships/image" Target="../media/image3.png"/><Relationship Id="rId15" Type="http://schemas.openxmlformats.org/officeDocument/2006/relationships/image" Target="../media/image110.png"/><Relationship Id="rId23" Type="http://schemas.openxmlformats.org/officeDocument/2006/relationships/image" Target="../media/image15.png"/><Relationship Id="rId10" Type="http://schemas.openxmlformats.org/officeDocument/2006/relationships/image" Target="../media/image24.png"/><Relationship Id="rId19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openxmlformats.org/officeDocument/2006/relationships/image" Target="../media/image11.png"/><Relationship Id="rId14" Type="http://schemas.openxmlformats.org/officeDocument/2006/relationships/image" Target="../media/image28.png"/><Relationship Id="rId22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33.png"/><Relationship Id="rId1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" Type="http://schemas.openxmlformats.org/officeDocument/2006/relationships/image" Target="../media/image16.png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11" Type="http://schemas.openxmlformats.org/officeDocument/2006/relationships/image" Target="../media/image31.png"/><Relationship Id="rId5" Type="http://schemas.openxmlformats.org/officeDocument/2006/relationships/image" Target="../media/image19.png"/><Relationship Id="rId15" Type="http://schemas.openxmlformats.org/officeDocument/2006/relationships/image" Target="../media/image35.png"/><Relationship Id="rId10" Type="http://schemas.openxmlformats.org/officeDocument/2006/relationships/image" Target="../media/image29.png"/><Relationship Id="rId19" Type="http://schemas.openxmlformats.org/officeDocument/2006/relationships/image" Target="../media/image3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9E39CD2-A4A9-48B5-B7A1-545746448729}"/>
              </a:ext>
            </a:extLst>
          </p:cNvPr>
          <p:cNvCxnSpPr/>
          <p:nvPr/>
        </p:nvCxnSpPr>
        <p:spPr>
          <a:xfrm>
            <a:off x="3120777" y="31944"/>
            <a:ext cx="0" cy="6858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35160E8-5B82-4B9C-BE0E-AE946C96557A}"/>
              </a:ext>
            </a:extLst>
          </p:cNvPr>
          <p:cNvCxnSpPr/>
          <p:nvPr/>
        </p:nvCxnSpPr>
        <p:spPr>
          <a:xfrm>
            <a:off x="5621236" y="0"/>
            <a:ext cx="0" cy="6858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D5CD68C-2023-41C4-80BC-E168DFD5457D}"/>
              </a:ext>
            </a:extLst>
          </p:cNvPr>
          <p:cNvCxnSpPr/>
          <p:nvPr/>
        </p:nvCxnSpPr>
        <p:spPr>
          <a:xfrm>
            <a:off x="8973315" y="31944"/>
            <a:ext cx="0" cy="6858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89ADC69-19C6-43BC-AC10-F76372826F4A}"/>
              </a:ext>
            </a:extLst>
          </p:cNvPr>
          <p:cNvCxnSpPr>
            <a:cxnSpLocks/>
          </p:cNvCxnSpPr>
          <p:nvPr/>
        </p:nvCxnSpPr>
        <p:spPr>
          <a:xfrm flipV="1">
            <a:off x="0" y="476314"/>
            <a:ext cx="12192000" cy="4552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04CCA56-5D72-4DC5-A2E0-A9A3B6DC9D2C}"/>
              </a:ext>
            </a:extLst>
          </p:cNvPr>
          <p:cNvSpPr txBox="1"/>
          <p:nvPr/>
        </p:nvSpPr>
        <p:spPr>
          <a:xfrm>
            <a:off x="3159807" y="39149"/>
            <a:ext cx="26075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Reflective Process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2D1CA72-7AC3-4FF3-BBBC-EDC7F7013A53}"/>
              </a:ext>
            </a:extLst>
          </p:cNvPr>
          <p:cNvSpPr txBox="1"/>
          <p:nvPr/>
        </p:nvSpPr>
        <p:spPr>
          <a:xfrm>
            <a:off x="359187" y="31944"/>
            <a:ext cx="2607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Worked Example 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5D83D0E-348C-47AE-BD5E-8B77D6EC707F}"/>
              </a:ext>
            </a:extLst>
          </p:cNvPr>
          <p:cNvSpPr txBox="1"/>
          <p:nvPr/>
        </p:nvSpPr>
        <p:spPr>
          <a:xfrm>
            <a:off x="5836022" y="50720"/>
            <a:ext cx="28948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Worked Example 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68B3190-7B6E-4EBA-8EFB-67C22CE65E41}"/>
              </a:ext>
            </a:extLst>
          </p:cNvPr>
          <p:cNvSpPr txBox="1"/>
          <p:nvPr/>
        </p:nvSpPr>
        <p:spPr>
          <a:xfrm>
            <a:off x="9828131" y="24380"/>
            <a:ext cx="20165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Your Turn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B8A392-F7BB-4A8A-908A-A2B702AF72AE}"/>
              </a:ext>
            </a:extLst>
          </p:cNvPr>
          <p:cNvSpPr txBox="1"/>
          <p:nvPr/>
        </p:nvSpPr>
        <p:spPr>
          <a:xfrm>
            <a:off x="3112578" y="2418233"/>
            <a:ext cx="22812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Replace the expressions with their factorised versions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8B7C57A-1260-4CC4-A8DB-FFAC6597F608}"/>
              </a:ext>
            </a:extLst>
          </p:cNvPr>
          <p:cNvSpPr txBox="1"/>
          <p:nvPr/>
        </p:nvSpPr>
        <p:spPr>
          <a:xfrm>
            <a:off x="3120426" y="637483"/>
            <a:ext cx="25005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Factorise the numerators (if you can)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415E0A6-6A1C-426D-9725-596C90CDB771}"/>
              </a:ext>
            </a:extLst>
          </p:cNvPr>
          <p:cNvSpPr txBox="1"/>
          <p:nvPr/>
        </p:nvSpPr>
        <p:spPr>
          <a:xfrm>
            <a:off x="3111436" y="1525642"/>
            <a:ext cx="24370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Factorise the denominators (if you can)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DDABAC1-CB56-4D21-8FF3-F97F0B0D6F33}"/>
                  </a:ext>
                </a:extLst>
              </p:cNvPr>
              <p:cNvSpPr txBox="1"/>
              <p:nvPr/>
            </p:nvSpPr>
            <p:spPr>
              <a:xfrm>
                <a:off x="14258" y="575242"/>
                <a:ext cx="3106519" cy="9593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200" dirty="0"/>
                  <a:t>Simplify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GB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−15</m:t>
                        </m:r>
                      </m:num>
                      <m:den>
                        <m:sSup>
                          <m:sSupPr>
                            <m:ctrlPr>
                              <a:rPr lang="en-GB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−36</m:t>
                        </m:r>
                      </m:den>
                    </m:f>
                    <m:r>
                      <a:rPr lang="en-GB" sz="22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+12</m:t>
                        </m:r>
                      </m:num>
                      <m:den>
                        <m:sSup>
                          <m:sSupPr>
                            <m:ctrlPr>
                              <a:rPr lang="en-GB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3</m:t>
                        </m:r>
                        <m:sSup>
                          <m:sSupPr>
                            <m:ctrlPr>
                              <a:rPr lang="en-GB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GB" sz="2200" dirty="0"/>
                  <a:t> fully.</a:t>
                </a: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DDABAC1-CB56-4D21-8FF3-F97F0B0D6F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58" y="575242"/>
                <a:ext cx="3106519" cy="959302"/>
              </a:xfrm>
              <a:prstGeom prst="rect">
                <a:avLst/>
              </a:prstGeom>
              <a:blipFill>
                <a:blip r:embed="rId2"/>
                <a:stretch>
                  <a:fillRect l="-2549" t="-3797" r="-2353" b="-44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0802A58-EA85-44F3-9E03-25FADA01A7CF}"/>
                  </a:ext>
                </a:extLst>
              </p:cNvPr>
              <p:cNvSpPr txBox="1"/>
              <p:nvPr/>
            </p:nvSpPr>
            <p:spPr>
              <a:xfrm>
                <a:off x="8988147" y="552066"/>
                <a:ext cx="3352323" cy="9593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200" dirty="0"/>
                  <a:t>Simplify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GB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−17</m:t>
                        </m:r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+21</m:t>
                        </m:r>
                      </m:num>
                      <m:den>
                        <m:sSup>
                          <m:sSupPr>
                            <m:ctrlPr>
                              <a:rPr lang="en-GB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−49</m:t>
                        </m:r>
                      </m:den>
                    </m:f>
                    <m:r>
                      <a:rPr lang="en-GB" sz="22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5</m:t>
                        </m:r>
                        <m:sSup>
                          <m:sSupPr>
                            <m:ctrlPr>
                              <a:rPr lang="en-GB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+1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sSup>
                          <m:sSupPr>
                            <m:ctrlPr>
                              <a:rPr lang="en-GB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GB" sz="2200" dirty="0"/>
                  <a:t> fully.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0802A58-EA85-44F3-9E03-25FADA01A7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8147" y="552066"/>
                <a:ext cx="3352323" cy="959302"/>
              </a:xfrm>
              <a:prstGeom prst="rect">
                <a:avLst/>
              </a:prstGeom>
              <a:blipFill>
                <a:blip r:embed="rId3"/>
                <a:stretch>
                  <a:fillRect l="-2364" t="-4459" b="-44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AEE10D9-C3CC-45C2-8E16-7E0F3833AFF2}"/>
                  </a:ext>
                </a:extLst>
              </p:cNvPr>
              <p:cNvSpPr txBox="1"/>
              <p:nvPr/>
            </p:nvSpPr>
            <p:spPr>
              <a:xfrm>
                <a:off x="5636068" y="572475"/>
                <a:ext cx="3352323" cy="9886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200" dirty="0"/>
                  <a:t>Simplify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sSup>
                          <m:sSupPr>
                            <m:ctrlPr>
                              <a:rPr lang="en-GB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+8</m:t>
                        </m:r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+5</m:t>
                        </m:r>
                      </m:num>
                      <m:den>
                        <m:sSup>
                          <m:sSupPr>
                            <m:ctrlPr>
                              <a:rPr lang="en-GB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2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den>
                    </m:f>
                    <m:r>
                      <a:rPr lang="en-GB" sz="22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en-GB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sSup>
                          <m:sSupPr>
                            <m:ctrlPr>
                              <a:rPr lang="en-GB" sz="2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+5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sSup>
                          <m:sSupPr>
                            <m:ctrlPr>
                              <a:rPr lang="en-GB" sz="2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−25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GB" sz="2200" dirty="0"/>
                  <a:t> fully.</a:t>
                </a: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AEE10D9-C3CC-45C2-8E16-7E0F3833AF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6068" y="572475"/>
                <a:ext cx="3352323" cy="988604"/>
              </a:xfrm>
              <a:prstGeom prst="rect">
                <a:avLst/>
              </a:prstGeom>
              <a:blipFill>
                <a:blip r:embed="rId4"/>
                <a:stretch>
                  <a:fillRect l="-2368" t="-4321"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A526F7B-3BB1-4F3E-8FB1-F17FD8CE31D1}"/>
                  </a:ext>
                </a:extLst>
              </p:cNvPr>
              <p:cNvSpPr txBox="1"/>
              <p:nvPr/>
            </p:nvSpPr>
            <p:spPr>
              <a:xfrm>
                <a:off x="5684571" y="2383278"/>
                <a:ext cx="2681883" cy="119231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𝟑</m:t>
                      </m:r>
                      <m:sSup>
                        <m:sSup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+5=3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+5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)(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A526F7B-3BB1-4F3E-8FB1-F17FD8CE31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4571" y="2383278"/>
                <a:ext cx="2681883" cy="1192314"/>
              </a:xfrm>
              <a:prstGeom prst="rect">
                <a:avLst/>
              </a:prstGeom>
              <a:blipFill>
                <a:blip r:embed="rId5"/>
                <a:stretch>
                  <a:fillRect b="-3030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9FE689A-C577-490F-B28D-632C19B7A9B8}"/>
                  </a:ext>
                </a:extLst>
              </p:cNvPr>
              <p:cNvSpPr txBox="1"/>
              <p:nvPr/>
            </p:nvSpPr>
            <p:spPr>
              <a:xfrm>
                <a:off x="5693962" y="3635682"/>
                <a:ext cx="1899452" cy="65255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𝟐𝟓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)(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9FE689A-C577-490F-B28D-632C19B7A9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3962" y="3635682"/>
                <a:ext cx="1899452" cy="652551"/>
              </a:xfrm>
              <a:prstGeom prst="rect">
                <a:avLst/>
              </a:prstGeom>
              <a:blipFill>
                <a:blip r:embed="rId6"/>
                <a:stretch>
                  <a:fillRect r="-318" b="-6422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3B94884-889A-43CC-B337-B9736BCD3B7D}"/>
                  </a:ext>
                </a:extLst>
              </p:cNvPr>
              <p:cNvSpPr txBox="1"/>
              <p:nvPr/>
            </p:nvSpPr>
            <p:spPr>
              <a:xfrm>
                <a:off x="5709716" y="4389271"/>
                <a:ext cx="1558594" cy="64633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𝟐𝟓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3B94884-889A-43CC-B337-B9736BCD3B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9716" y="4389271"/>
                <a:ext cx="1558594" cy="646331"/>
              </a:xfrm>
              <a:prstGeom prst="rect">
                <a:avLst/>
              </a:prstGeom>
              <a:blipFill>
                <a:blip r:embed="rId7"/>
                <a:stretch>
                  <a:fillRect b="-7407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D12D21B-E79C-4425-82D8-7BBB0623C538}"/>
                  </a:ext>
                </a:extLst>
              </p:cNvPr>
              <p:cNvSpPr txBox="1"/>
              <p:nvPr/>
            </p:nvSpPr>
            <p:spPr>
              <a:xfrm>
                <a:off x="7305807" y="4389271"/>
                <a:ext cx="1558594" cy="64633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D12D21B-E79C-4425-82D8-7BBB0623C5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5807" y="4389271"/>
                <a:ext cx="1558594" cy="646331"/>
              </a:xfrm>
              <a:prstGeom prst="rect">
                <a:avLst/>
              </a:prstGeom>
              <a:blipFill>
                <a:blip r:embed="rId8"/>
                <a:stretch>
                  <a:fillRect b="-7407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9D818AB-CFE5-4D67-B16C-48F3F1B81F21}"/>
                  </a:ext>
                </a:extLst>
              </p:cNvPr>
              <p:cNvSpPr txBox="1"/>
              <p:nvPr/>
            </p:nvSpPr>
            <p:spPr>
              <a:xfrm>
                <a:off x="62424" y="1932045"/>
                <a:ext cx="2681883" cy="119231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𝟐</m:t>
                      </m:r>
                      <m:sSup>
                        <m:sSup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=2</m:t>
                      </m:r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−15=2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−3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e>
                      </m:d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)(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9D818AB-CFE5-4D67-B16C-48F3F1B81F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24" y="1932045"/>
                <a:ext cx="2681883" cy="1192314"/>
              </a:xfrm>
              <a:prstGeom prst="rect">
                <a:avLst/>
              </a:prstGeom>
              <a:blipFill>
                <a:blip r:embed="rId9"/>
                <a:stretch>
                  <a:fillRect b="-3030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ABC0E5F7-478C-42E1-944B-197CB47CE11D}"/>
                  </a:ext>
                </a:extLst>
              </p:cNvPr>
              <p:cNvSpPr txBox="1"/>
              <p:nvPr/>
            </p:nvSpPr>
            <p:spPr>
              <a:xfrm>
                <a:off x="76489" y="3172956"/>
                <a:ext cx="1899452" cy="65255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𝟑𝟔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)(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ABC0E5F7-478C-42E1-944B-197CB47CE1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89" y="3172956"/>
                <a:ext cx="1899452" cy="652551"/>
              </a:xfrm>
              <a:prstGeom prst="rect">
                <a:avLst/>
              </a:prstGeom>
              <a:blipFill>
                <a:blip r:embed="rId10"/>
                <a:stretch>
                  <a:fillRect r="-639" b="-5455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6F9743A1-239B-4D46-BD89-95A826B7A69E}"/>
                  </a:ext>
                </a:extLst>
              </p:cNvPr>
              <p:cNvSpPr txBox="1"/>
              <p:nvPr/>
            </p:nvSpPr>
            <p:spPr>
              <a:xfrm>
                <a:off x="79716" y="3867884"/>
                <a:ext cx="1347935" cy="639983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6F9743A1-239B-4D46-BD89-95A826B7A6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16" y="3867884"/>
                <a:ext cx="1347935" cy="639983"/>
              </a:xfrm>
              <a:prstGeom prst="rect">
                <a:avLst/>
              </a:prstGeom>
              <a:blipFill>
                <a:blip r:embed="rId11"/>
                <a:stretch>
                  <a:fillRect b="-6542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6C55795-F614-498A-AF1D-4043E16DD89F}"/>
                  </a:ext>
                </a:extLst>
              </p:cNvPr>
              <p:cNvSpPr txBox="1"/>
              <p:nvPr/>
            </p:nvSpPr>
            <p:spPr>
              <a:xfrm>
                <a:off x="1485176" y="3852483"/>
                <a:ext cx="1576805" cy="65877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𝟑</m:t>
                      </m:r>
                      <m:sSup>
                        <m:sSup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6C55795-F614-498A-AF1D-4043E16DD8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5176" y="3852483"/>
                <a:ext cx="1576805" cy="658770"/>
              </a:xfrm>
              <a:prstGeom prst="rect">
                <a:avLst/>
              </a:prstGeom>
              <a:blipFill>
                <a:blip r:embed="rId12"/>
                <a:stretch>
                  <a:fillRect b="-5455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1979D845-B6FD-4DCD-86C4-2F615A55FFFF}"/>
                  </a:ext>
                </a:extLst>
              </p:cNvPr>
              <p:cNvSpPr txBox="1"/>
              <p:nvPr/>
            </p:nvSpPr>
            <p:spPr>
              <a:xfrm>
                <a:off x="17476" y="4788153"/>
                <a:ext cx="3106519" cy="6316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(2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−3)(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+5)</m:t>
                        </m:r>
                      </m:num>
                      <m:den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+6)(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−6)</m:t>
                        </m:r>
                      </m:den>
                    </m:f>
                    <m:r>
                      <a:rPr lang="en-GB" sz="22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2(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+6)</m:t>
                        </m:r>
                      </m:num>
                      <m:den>
                        <m:sSup>
                          <m:sSupPr>
                            <m:ctrlPr>
                              <a:rPr lang="en-GB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(2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−3)</m:t>
                        </m:r>
                      </m:den>
                    </m:f>
                  </m:oMath>
                </a14:m>
                <a:r>
                  <a:rPr lang="en-GB" sz="2200" dirty="0"/>
                  <a:t> </a:t>
                </a: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1979D845-B6FD-4DCD-86C4-2F615A55FF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76" y="4788153"/>
                <a:ext cx="3106519" cy="63164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CBECEC4A-304C-4565-9BEB-E940CC422F1A}"/>
                  </a:ext>
                </a:extLst>
              </p:cNvPr>
              <p:cNvSpPr txBox="1"/>
              <p:nvPr/>
            </p:nvSpPr>
            <p:spPr>
              <a:xfrm>
                <a:off x="611749" y="5744811"/>
                <a:ext cx="1677630" cy="797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2(</m:t>
                          </m:r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+5)</m:t>
                          </m:r>
                        </m:num>
                        <m:den>
                          <m:sSup>
                            <m:sSupPr>
                              <m:ctrlPr>
                                <a:rPr lang="en-GB" sz="2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−6)</m:t>
                          </m:r>
                        </m:den>
                      </m:f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CBECEC4A-304C-4565-9BEB-E940CC422F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749" y="5744811"/>
                <a:ext cx="1677630" cy="79727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TextBox 49">
            <a:extLst>
              <a:ext uri="{FF2B5EF4-FFF2-40B4-BE49-F238E27FC236}">
                <a16:creationId xmlns:a16="http://schemas.microsoft.com/office/drawing/2014/main" id="{2D0A2DF8-F285-458C-AAC9-4826203260A6}"/>
              </a:ext>
            </a:extLst>
          </p:cNvPr>
          <p:cNvSpPr txBox="1"/>
          <p:nvPr/>
        </p:nvSpPr>
        <p:spPr>
          <a:xfrm>
            <a:off x="5694933" y="5682117"/>
            <a:ext cx="2848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Cancel the common factors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7C47C70-5091-4B27-99AB-DA3488CCAD47}"/>
                  </a:ext>
                </a:extLst>
              </p:cNvPr>
              <p:cNvSpPr txBox="1"/>
              <p:nvPr/>
            </p:nvSpPr>
            <p:spPr>
              <a:xfrm>
                <a:off x="6247759" y="5983051"/>
                <a:ext cx="1677630" cy="8178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5(</m:t>
                          </m:r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+1)</m:t>
                          </m:r>
                        </m:num>
                        <m:den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+5)</m:t>
                          </m:r>
                        </m:den>
                      </m:f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7C47C70-5091-4B27-99AB-DA3488CCAD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7759" y="5983051"/>
                <a:ext cx="1677630" cy="817853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4FD258E-2C61-475A-80CA-EA287F9B9183}"/>
                  </a:ext>
                </a:extLst>
              </p:cNvPr>
              <p:cNvSpPr txBox="1"/>
              <p:nvPr/>
            </p:nvSpPr>
            <p:spPr>
              <a:xfrm>
                <a:off x="5685706" y="5103977"/>
                <a:ext cx="3106519" cy="6316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(3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+5)(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+1)</m:t>
                        </m:r>
                      </m:num>
                      <m:den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+5)(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−5)</m:t>
                        </m:r>
                      </m:den>
                    </m:f>
                    <m:r>
                      <a:rPr lang="en-GB" sz="22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−5)</m:t>
                        </m:r>
                      </m:num>
                      <m:den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(3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+5)</m:t>
                        </m:r>
                      </m:den>
                    </m:f>
                  </m:oMath>
                </a14:m>
                <a:r>
                  <a:rPr lang="en-GB" sz="2200" dirty="0"/>
                  <a:t> </a:t>
                </a: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4FD258E-2C61-475A-80CA-EA287F9B91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5706" y="5103977"/>
                <a:ext cx="3106519" cy="63164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TextBox 55">
            <a:extLst>
              <a:ext uri="{FF2B5EF4-FFF2-40B4-BE49-F238E27FC236}">
                <a16:creationId xmlns:a16="http://schemas.microsoft.com/office/drawing/2014/main" id="{D958EECC-7B73-4BE8-805B-C401C43DD830}"/>
              </a:ext>
            </a:extLst>
          </p:cNvPr>
          <p:cNvSpPr txBox="1"/>
          <p:nvPr/>
        </p:nvSpPr>
        <p:spPr>
          <a:xfrm>
            <a:off x="8966941" y="1531555"/>
            <a:ext cx="2673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FACTORISE EVERYTHING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4E6C72AF-44B0-4DF3-9385-49E55F875491}"/>
                  </a:ext>
                </a:extLst>
              </p:cNvPr>
              <p:cNvSpPr txBox="1"/>
              <p:nvPr/>
            </p:nvSpPr>
            <p:spPr>
              <a:xfrm>
                <a:off x="9032388" y="1922470"/>
                <a:ext cx="2681883" cy="119231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𝟐</m:t>
                      </m:r>
                      <m:sSup>
                        <m:sSup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𝟏𝟕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𝟐𝟏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=2</m:t>
                      </m:r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−14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+21=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−7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)(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4E6C72AF-44B0-4DF3-9385-49E55F8754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2388" y="1922470"/>
                <a:ext cx="2681883" cy="1192314"/>
              </a:xfrm>
              <a:prstGeom prst="rect">
                <a:avLst/>
              </a:prstGeom>
              <a:blipFill>
                <a:blip r:embed="rId17"/>
                <a:stretch>
                  <a:fillRect b="-3535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7212A8F6-CF00-4117-B312-02E3907F8050}"/>
                  </a:ext>
                </a:extLst>
              </p:cNvPr>
              <p:cNvSpPr txBox="1"/>
              <p:nvPr/>
            </p:nvSpPr>
            <p:spPr>
              <a:xfrm>
                <a:off x="9041009" y="3160560"/>
                <a:ext cx="1899452" cy="65255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𝟒𝟗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)(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7212A8F6-CF00-4117-B312-02E3907F80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1009" y="3160560"/>
                <a:ext cx="1899452" cy="652551"/>
              </a:xfrm>
              <a:prstGeom prst="rect">
                <a:avLst/>
              </a:prstGeom>
              <a:blipFill>
                <a:blip r:embed="rId18"/>
                <a:stretch>
                  <a:fillRect r="-318" b="-5455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5DC80E1B-46B6-4662-A25D-A10C7D9370EE}"/>
                  </a:ext>
                </a:extLst>
              </p:cNvPr>
              <p:cNvSpPr txBox="1"/>
              <p:nvPr/>
            </p:nvSpPr>
            <p:spPr>
              <a:xfrm>
                <a:off x="10630794" y="3879132"/>
                <a:ext cx="1558594" cy="64633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5DC80E1B-46B6-4662-A25D-A10C7D9370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30794" y="3879132"/>
                <a:ext cx="1558594" cy="646331"/>
              </a:xfrm>
              <a:prstGeom prst="rect">
                <a:avLst/>
              </a:prstGeom>
              <a:blipFill>
                <a:blip r:embed="rId19"/>
                <a:stretch>
                  <a:fillRect b="-7407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9272212B-0948-4AD8-ADAF-549A71F6CC52}"/>
                  </a:ext>
                </a:extLst>
              </p:cNvPr>
              <p:cNvSpPr txBox="1"/>
              <p:nvPr/>
            </p:nvSpPr>
            <p:spPr>
              <a:xfrm>
                <a:off x="9054602" y="3863167"/>
                <a:ext cx="1495645" cy="65255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9272212B-0948-4AD8-ADAF-549A71F6CC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4602" y="3863167"/>
                <a:ext cx="1495645" cy="652551"/>
              </a:xfrm>
              <a:prstGeom prst="rect">
                <a:avLst/>
              </a:prstGeom>
              <a:blipFill>
                <a:blip r:embed="rId20"/>
                <a:stretch>
                  <a:fillRect b="-5505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TextBox 60">
            <a:extLst>
              <a:ext uri="{FF2B5EF4-FFF2-40B4-BE49-F238E27FC236}">
                <a16:creationId xmlns:a16="http://schemas.microsoft.com/office/drawing/2014/main" id="{792D340F-72FA-45A9-A9D1-1504AF2C9706}"/>
              </a:ext>
            </a:extLst>
          </p:cNvPr>
          <p:cNvSpPr txBox="1"/>
          <p:nvPr/>
        </p:nvSpPr>
        <p:spPr>
          <a:xfrm>
            <a:off x="9010169" y="4491035"/>
            <a:ext cx="2673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Replace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5C86E75E-E8BA-4B79-96FC-47E08DFB63F8}"/>
                  </a:ext>
                </a:extLst>
              </p:cNvPr>
              <p:cNvSpPr txBox="1"/>
              <p:nvPr/>
            </p:nvSpPr>
            <p:spPr>
              <a:xfrm>
                <a:off x="8985535" y="4840622"/>
                <a:ext cx="3106519" cy="6316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−7)(2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−3)</m:t>
                        </m:r>
                      </m:num>
                      <m:den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+7)(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−7)</m:t>
                        </m:r>
                      </m:den>
                    </m:f>
                    <m:r>
                      <a:rPr lang="en-GB" sz="22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+3)</m:t>
                        </m:r>
                      </m:num>
                      <m:den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(2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−3)</m:t>
                        </m:r>
                      </m:den>
                    </m:f>
                  </m:oMath>
                </a14:m>
                <a:r>
                  <a:rPr lang="en-GB" sz="2200" dirty="0"/>
                  <a:t> </a:t>
                </a: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5C86E75E-E8BA-4B79-96FC-47E08DFB63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5535" y="4840622"/>
                <a:ext cx="3106519" cy="631648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TextBox 62">
            <a:extLst>
              <a:ext uri="{FF2B5EF4-FFF2-40B4-BE49-F238E27FC236}">
                <a16:creationId xmlns:a16="http://schemas.microsoft.com/office/drawing/2014/main" id="{10E0AF66-FA15-4722-8031-6C0A76F15C11}"/>
              </a:ext>
            </a:extLst>
          </p:cNvPr>
          <p:cNvSpPr txBox="1"/>
          <p:nvPr/>
        </p:nvSpPr>
        <p:spPr>
          <a:xfrm>
            <a:off x="9019393" y="5416055"/>
            <a:ext cx="2848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Cancel the common factors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363C0260-2422-422F-B73D-3145DE1BCD0B}"/>
                  </a:ext>
                </a:extLst>
              </p:cNvPr>
              <p:cNvSpPr txBox="1"/>
              <p:nvPr/>
            </p:nvSpPr>
            <p:spPr>
              <a:xfrm>
                <a:off x="9561214" y="5772750"/>
                <a:ext cx="1677630" cy="797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5(</m:t>
                          </m:r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+3)</m:t>
                          </m:r>
                        </m:num>
                        <m:den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+7)</m:t>
                          </m:r>
                        </m:den>
                      </m:f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363C0260-2422-422F-B73D-3145DE1BCD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61214" y="5772750"/>
                <a:ext cx="1677630" cy="79727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>
            <a:extLst>
              <a:ext uri="{FF2B5EF4-FFF2-40B4-BE49-F238E27FC236}">
                <a16:creationId xmlns:a16="http://schemas.microsoft.com/office/drawing/2014/main" id="{F35FE4C2-701A-4F65-A355-53A64AA0BAEB}"/>
              </a:ext>
            </a:extLst>
          </p:cNvPr>
          <p:cNvSpPr txBox="1"/>
          <p:nvPr/>
        </p:nvSpPr>
        <p:spPr>
          <a:xfrm>
            <a:off x="3133304" y="3521362"/>
            <a:ext cx="22812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Cancel the common factors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E9C26DD-DF4C-407F-A713-4B56A706A798}"/>
              </a:ext>
            </a:extLst>
          </p:cNvPr>
          <p:cNvSpPr txBox="1"/>
          <p:nvPr/>
        </p:nvSpPr>
        <p:spPr>
          <a:xfrm>
            <a:off x="3145830" y="4090787"/>
            <a:ext cx="22812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Rewrite without the expressions that you have crossed out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9B64D9CD-3C72-4E3A-AEE4-BA8FA3996D25}"/>
                  </a:ext>
                </a:extLst>
              </p:cNvPr>
              <p:cNvSpPr/>
              <p:nvPr/>
            </p:nvSpPr>
            <p:spPr>
              <a:xfrm>
                <a:off x="5638921" y="1567534"/>
                <a:ext cx="2849498" cy="6481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+8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+5</m:t>
                          </m:r>
                        </m:num>
                        <m:den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−25</m:t>
                          </m:r>
                        </m:den>
                      </m:f>
                      <m:r>
                        <a:rPr lang="en-GB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5</m:t>
                          </m:r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−25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+5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m:rPr>
                              <m:nor/>
                            </m:rPr>
                            <a:rPr lang="en-GB" dirty="0"/>
                            <m:t> 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9B64D9CD-3C72-4E3A-AEE4-BA8FA3996D2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921" y="1567534"/>
                <a:ext cx="2849498" cy="648191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TextBox 9">
            <a:extLst>
              <a:ext uri="{FF2B5EF4-FFF2-40B4-BE49-F238E27FC236}">
                <a16:creationId xmlns:a16="http://schemas.microsoft.com/office/drawing/2014/main" id="{E6E3A861-962F-45EB-A287-8875A9073951}"/>
              </a:ext>
            </a:extLst>
          </p:cNvPr>
          <p:cNvSpPr txBox="1"/>
          <p:nvPr/>
        </p:nvSpPr>
        <p:spPr>
          <a:xfrm>
            <a:off x="10771726" y="6550223"/>
            <a:ext cx="1404095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solidFill>
                  <a:schemeClr val="bg1"/>
                </a:solidFill>
              </a:rPr>
              <a:t>@</a:t>
            </a:r>
            <a:r>
              <a:rPr lang="en-GB" sz="1400" dirty="0" err="1">
                <a:solidFill>
                  <a:schemeClr val="bg1"/>
                </a:solidFill>
              </a:rPr>
              <a:t>BerwickMaths</a:t>
            </a:r>
            <a:endParaRPr lang="en-GB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351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45" grpId="0"/>
      <p:bldP spid="27" grpId="0"/>
      <p:bldP spid="28" grpId="0"/>
      <p:bldP spid="10" grpId="0" animBg="1"/>
      <p:bldP spid="32" grpId="0" animBg="1"/>
      <p:bldP spid="35" grpId="0" animBg="1"/>
      <p:bldP spid="36" grpId="0" animBg="1"/>
      <p:bldP spid="38" grpId="0" animBg="1"/>
      <p:bldP spid="39" grpId="0" animBg="1"/>
      <p:bldP spid="40" grpId="0" animBg="1"/>
      <p:bldP spid="41" grpId="0" animBg="1"/>
      <p:bldP spid="43" grpId="0"/>
      <p:bldP spid="47" grpId="0"/>
      <p:bldP spid="50" grpId="0"/>
      <p:bldP spid="54" grpId="0"/>
      <p:bldP spid="55" grpId="0"/>
      <p:bldP spid="56" grpId="0"/>
      <p:bldP spid="57" grpId="0" animBg="1"/>
      <p:bldP spid="58" grpId="0" animBg="1"/>
      <p:bldP spid="59" grpId="0" animBg="1"/>
      <p:bldP spid="60" grpId="0" animBg="1"/>
      <p:bldP spid="61" grpId="0"/>
      <p:bldP spid="62" grpId="0"/>
      <p:bldP spid="63" grpId="0"/>
      <p:bldP spid="64" grpId="0"/>
      <p:bldP spid="46" grpId="0"/>
      <p:bldP spid="5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4A5D4-E155-4811-818B-EF2070DA2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218" y="126586"/>
            <a:ext cx="10515600" cy="1325563"/>
          </a:xfrm>
        </p:spPr>
        <p:txBody>
          <a:bodyPr/>
          <a:lstStyle/>
          <a:p>
            <a:pPr algn="ctr"/>
            <a:r>
              <a:rPr lang="en-GB" b="1" dirty="0">
                <a:latin typeface="+mn-lt"/>
              </a:rPr>
              <a:t>Questions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BBB0CE1-0F5D-42D2-BB91-5A94883732A6}"/>
                  </a:ext>
                </a:extLst>
              </p:cNvPr>
              <p:cNvSpPr txBox="1"/>
              <p:nvPr/>
            </p:nvSpPr>
            <p:spPr>
              <a:xfrm>
                <a:off x="225287" y="1616765"/>
                <a:ext cx="3697356" cy="274915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b="1" dirty="0"/>
                  <a:t>Simplify the following as far as possible:</a:t>
                </a:r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sSup>
                          <m:sSupPr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den>
                    </m:f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4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+3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−3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4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−2</m:t>
                        </m:r>
                      </m:den>
                    </m:f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num>
                      <m:den>
                        <m:sSup>
                          <m:sSupPr>
                            <m:ctrlPr>
                              <a:rPr lang="en-GB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</m:den>
                    </m:f>
                  </m:oMath>
                </a14:m>
                <a:endParaRPr lang="en-GB" sz="24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−4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num>
                      <m:den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+20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BBB0CE1-0F5D-42D2-BB91-5A94883732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287" y="1616765"/>
                <a:ext cx="3697356" cy="2749151"/>
              </a:xfrm>
              <a:prstGeom prst="rect">
                <a:avLst/>
              </a:prstGeom>
              <a:blipFill>
                <a:blip r:embed="rId2"/>
                <a:stretch>
                  <a:fillRect l="-2467" t="-883" b="-1325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2076183-4CB4-4879-993B-636AED055C95}"/>
                  </a:ext>
                </a:extLst>
              </p:cNvPr>
              <p:cNvSpPr txBox="1"/>
              <p:nvPr/>
            </p:nvSpPr>
            <p:spPr>
              <a:xfrm>
                <a:off x="4061791" y="1616765"/>
                <a:ext cx="3916018" cy="2950872"/>
              </a:xfrm>
              <a:prstGeom prst="rect">
                <a:avLst/>
              </a:prstGeom>
              <a:noFill/>
              <a:ln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b="1" dirty="0"/>
                  <a:t>Simplify the following as far as possible:</a:t>
                </a:r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+3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num>
                      <m:den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den>
                    </m:f>
                  </m:oMath>
                </a14:m>
                <a:endParaRPr lang="en-GB" sz="24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+3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+7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+12</m:t>
                        </m:r>
                      </m:den>
                    </m:f>
                  </m:oMath>
                </a14:m>
                <a:endParaRPr lang="en-GB" sz="24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−7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+12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24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+4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+3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40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+3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+2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2076183-4CB4-4879-993B-636AED055C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1791" y="1616765"/>
                <a:ext cx="3916018" cy="2950872"/>
              </a:xfrm>
              <a:prstGeom prst="rect">
                <a:avLst/>
              </a:prstGeom>
              <a:blipFill>
                <a:blip r:embed="rId3"/>
                <a:stretch>
                  <a:fillRect l="-2326" t="-823" b="-1235"/>
                </a:stretch>
              </a:blipFill>
              <a:ln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676DD98-C036-4E14-9673-F4C7E6DFC477}"/>
                  </a:ext>
                </a:extLst>
              </p:cNvPr>
              <p:cNvSpPr txBox="1"/>
              <p:nvPr/>
            </p:nvSpPr>
            <p:spPr>
              <a:xfrm>
                <a:off x="8153400" y="1616765"/>
                <a:ext cx="3916017" cy="2982868"/>
              </a:xfrm>
              <a:prstGeom prst="rect">
                <a:avLst/>
              </a:prstGeom>
              <a:noFill/>
              <a:ln>
                <a:solidFill>
                  <a:srgbClr val="00B05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b="1" dirty="0"/>
                  <a:t>Simplify the following as far as possible:</a:t>
                </a:r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num>
                      <m:den>
                        <m:sSup>
                          <m:sSupPr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+4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+3</m:t>
                        </m:r>
                      </m:num>
                      <m:den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+2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den>
                    </m:f>
                  </m:oMath>
                </a14:m>
                <a:endParaRPr lang="en-GB" sz="24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+4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</m:num>
                      <m:den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</m:num>
                      <m:den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+6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+5</m:t>
                        </m:r>
                      </m:den>
                    </m:f>
                  </m:oMath>
                </a14:m>
                <a:endParaRPr lang="en-GB" sz="24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+4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</m:num>
                      <m:den>
                        <m:sSup>
                          <m:sSupPr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den>
                    </m:f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+10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+25</m:t>
                        </m:r>
                      </m:num>
                      <m:den>
                        <m:sSup>
                          <m:sSupPr>
                            <m:ctrlPr>
                              <a:rPr lang="en-GB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+8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+15</m:t>
                        </m:r>
                      </m:den>
                    </m:f>
                  </m:oMath>
                </a14:m>
                <a:endParaRPr lang="en-GB" sz="2400" dirty="0"/>
              </a:p>
              <a:p>
                <a:pPr marL="342900" indent="-342900">
                  <a:buFont typeface="+mj-lt"/>
                  <a:buAutoNum type="arabicParenR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num>
                      <m:den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−8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−4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+3</m:t>
                        </m:r>
                      </m:num>
                      <m:den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−6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+9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676DD98-C036-4E14-9673-F4C7E6DFC4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3400" y="1616765"/>
                <a:ext cx="3916017" cy="2982868"/>
              </a:xfrm>
              <a:prstGeom prst="rect">
                <a:avLst/>
              </a:prstGeom>
              <a:blipFill>
                <a:blip r:embed="rId4"/>
                <a:stretch>
                  <a:fillRect l="-2329" t="-813"/>
                </a:stretch>
              </a:blipFill>
              <a:ln>
                <a:solidFill>
                  <a:srgbClr val="00B05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FF0CFD1-E9DC-41CC-8E9E-CB22CB3C8E78}"/>
                  </a:ext>
                </a:extLst>
              </p:cNvPr>
              <p:cNvSpPr txBox="1"/>
              <p:nvPr/>
            </p:nvSpPr>
            <p:spPr>
              <a:xfrm>
                <a:off x="225286" y="4813304"/>
                <a:ext cx="10217427" cy="15353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1" dirty="0"/>
                  <a:t>Challenge:</a:t>
                </a:r>
              </a:p>
              <a:p>
                <a:pPr marL="342900" indent="-342900">
                  <a:buFont typeface="+mj-lt"/>
                  <a:buAutoNum type="alphaLcParenR"/>
                </a:pPr>
                <a:r>
                  <a:rPr lang="en-GB" dirty="0"/>
                  <a:t>Simplify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−8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−4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+6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+5</m:t>
                        </m:r>
                      </m:num>
                      <m:den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+10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GB" dirty="0"/>
                  <a:t> fully.</a:t>
                </a:r>
              </a:p>
              <a:p>
                <a:pPr marL="342900" indent="-342900">
                  <a:buFont typeface="+mj-lt"/>
                  <a:buAutoNum type="alphaLcParenR"/>
                </a:pPr>
                <a:endParaRPr lang="en-GB" dirty="0"/>
              </a:p>
              <a:p>
                <a:pPr marL="342900" indent="-342900">
                  <a:buFont typeface="+mj-lt"/>
                  <a:buAutoNum type="alphaLcParenR"/>
                </a:pPr>
                <a:r>
                  <a:rPr lang="en-GB" dirty="0"/>
                  <a:t>Given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ctrlP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−8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d>
                              <m:dPr>
                                <m:ctrlP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+6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+5</m:t>
                                </m:r>
                              </m:e>
                            </m:d>
                          </m:e>
                        </m:d>
                      </m:e>
                    </m:func>
                    <m:r>
                      <a:rPr lang="en-GB" b="0" i="1" smtClean="0">
                        <a:latin typeface="Cambria Math" panose="02040503050406030204" pitchFamily="18" charset="0"/>
                      </a:rPr>
                      <m:t>=6+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ln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⁡(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e>
                    </m:d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+10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, find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in terms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FF0CFD1-E9DC-41CC-8E9E-CB22CB3C8E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286" y="4813304"/>
                <a:ext cx="10217427" cy="1535357"/>
              </a:xfrm>
              <a:prstGeom prst="rect">
                <a:avLst/>
              </a:prstGeom>
              <a:blipFill>
                <a:blip r:embed="rId5"/>
                <a:stretch>
                  <a:fillRect l="-537" t="-2390" b="-47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9">
            <a:extLst>
              <a:ext uri="{FF2B5EF4-FFF2-40B4-BE49-F238E27FC236}">
                <a16:creationId xmlns:a16="http://schemas.microsoft.com/office/drawing/2014/main" id="{9CC67BF8-BD04-45D5-A9A1-361487F7AB1B}"/>
              </a:ext>
            </a:extLst>
          </p:cNvPr>
          <p:cNvSpPr txBox="1"/>
          <p:nvPr/>
        </p:nvSpPr>
        <p:spPr>
          <a:xfrm>
            <a:off x="10458892" y="6488668"/>
            <a:ext cx="1733108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BerwickMaths</a:t>
            </a:r>
            <a:endParaRPr lang="en-GB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0AB131E-836E-468B-B187-296B4E94A01C}"/>
                  </a:ext>
                </a:extLst>
              </p:cNvPr>
              <p:cNvSpPr txBox="1"/>
              <p:nvPr/>
            </p:nvSpPr>
            <p:spPr>
              <a:xfrm>
                <a:off x="2571564" y="2090867"/>
                <a:ext cx="1259632" cy="6036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0AB131E-836E-468B-B187-296B4E94A0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1564" y="2090867"/>
                <a:ext cx="1259632" cy="60362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0093165-C51C-4018-B5DA-AD27B4FCDF91}"/>
                  </a:ext>
                </a:extLst>
              </p:cNvPr>
              <p:cNvSpPr txBox="1"/>
              <p:nvPr/>
            </p:nvSpPr>
            <p:spPr>
              <a:xfrm>
                <a:off x="2571564" y="2638347"/>
                <a:ext cx="1259632" cy="6198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0093165-C51C-4018-B5DA-AD27B4FCDF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1564" y="2638347"/>
                <a:ext cx="1259632" cy="6198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36B6459-90DD-4475-857D-D4D3E084B8A1}"/>
                  </a:ext>
                </a:extLst>
              </p:cNvPr>
              <p:cNvSpPr txBox="1"/>
              <p:nvPr/>
            </p:nvSpPr>
            <p:spPr>
              <a:xfrm>
                <a:off x="2571564" y="3180078"/>
                <a:ext cx="1259632" cy="559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36B6459-90DD-4475-857D-D4D3E084B8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1564" y="3180078"/>
                <a:ext cx="1259632" cy="55976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5311A61-3B9F-4A25-B509-35C642AF8F43}"/>
                  </a:ext>
                </a:extLst>
              </p:cNvPr>
              <p:cNvSpPr txBox="1"/>
              <p:nvPr/>
            </p:nvSpPr>
            <p:spPr>
              <a:xfrm>
                <a:off x="2571564" y="3739847"/>
                <a:ext cx="1259632" cy="559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5311A61-3B9F-4A25-B509-35C642AF8F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1564" y="3739847"/>
                <a:ext cx="1259632" cy="55976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4E195DA-59C5-4C97-ACB4-7BC6940416EB}"/>
                  </a:ext>
                </a:extLst>
              </p:cNvPr>
              <p:cNvSpPr txBox="1"/>
              <p:nvPr/>
            </p:nvSpPr>
            <p:spPr>
              <a:xfrm>
                <a:off x="6857325" y="2202759"/>
                <a:ext cx="1259632" cy="6369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17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4E195DA-59C5-4C97-ACB4-7BC6940416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7325" y="2202759"/>
                <a:ext cx="1259632" cy="63696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0335FB9-D716-437C-BE71-29402E79A128}"/>
                  </a:ext>
                </a:extLst>
              </p:cNvPr>
              <p:cNvSpPr txBox="1"/>
              <p:nvPr/>
            </p:nvSpPr>
            <p:spPr>
              <a:xfrm>
                <a:off x="6875547" y="2789714"/>
                <a:ext cx="1259632" cy="6369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17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0335FB9-D716-437C-BE71-29402E79A1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5547" y="2789714"/>
                <a:ext cx="1259632" cy="63696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B665AD8-E530-41FF-82E7-52FCD205C420}"/>
                  </a:ext>
                </a:extLst>
              </p:cNvPr>
              <p:cNvSpPr txBox="1"/>
              <p:nvPr/>
            </p:nvSpPr>
            <p:spPr>
              <a:xfrm>
                <a:off x="6875547" y="3353865"/>
                <a:ext cx="1259632" cy="6369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17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B665AD8-E530-41FF-82E7-52FCD205C4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5547" y="3353865"/>
                <a:ext cx="1259632" cy="63696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C181CA7-3A16-4CFB-9B38-942E093FB042}"/>
                  </a:ext>
                </a:extLst>
              </p:cNvPr>
              <p:cNvSpPr txBox="1"/>
              <p:nvPr/>
            </p:nvSpPr>
            <p:spPr>
              <a:xfrm>
                <a:off x="6857325" y="3894259"/>
                <a:ext cx="1259632" cy="6369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17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C181CA7-3A16-4CFB-9B38-942E093FB0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7325" y="3894259"/>
                <a:ext cx="1259632" cy="63696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FD9694D-1D0E-4FF4-9BC8-C2D880E5206D}"/>
                  </a:ext>
                </a:extLst>
              </p:cNvPr>
              <p:cNvSpPr txBox="1"/>
              <p:nvPr/>
            </p:nvSpPr>
            <p:spPr>
              <a:xfrm>
                <a:off x="10912491" y="2284404"/>
                <a:ext cx="1259632" cy="3539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7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17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FD9694D-1D0E-4FF4-9BC8-C2D880E520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12491" y="2284404"/>
                <a:ext cx="1259632" cy="35394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F9A5316-08DD-4229-9D69-77EB73EB646E}"/>
                  </a:ext>
                </a:extLst>
              </p:cNvPr>
              <p:cNvSpPr txBox="1"/>
              <p:nvPr/>
            </p:nvSpPr>
            <p:spPr>
              <a:xfrm>
                <a:off x="10912491" y="2663536"/>
                <a:ext cx="1259632" cy="588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en-GB" sz="17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F9A5316-08DD-4229-9D69-77EB73EB64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12491" y="2663536"/>
                <a:ext cx="1259632" cy="588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B02B918-48FF-4A8B-9A79-A9AE3A2EC052}"/>
                  </a:ext>
                </a:extLst>
              </p:cNvPr>
              <p:cNvSpPr txBox="1"/>
              <p:nvPr/>
            </p:nvSpPr>
            <p:spPr>
              <a:xfrm>
                <a:off x="11011880" y="3251646"/>
                <a:ext cx="1259632" cy="588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17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B02B918-48FF-4A8B-9A79-A9AE3A2EC0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11880" y="3251646"/>
                <a:ext cx="1259632" cy="588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45D6FB7-1B55-49A8-8A7A-B23E12B477DF}"/>
                  </a:ext>
                </a:extLst>
              </p:cNvPr>
              <p:cNvSpPr txBox="1"/>
              <p:nvPr/>
            </p:nvSpPr>
            <p:spPr>
              <a:xfrm>
                <a:off x="10972124" y="3888650"/>
                <a:ext cx="1259632" cy="588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GB" sz="17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45D6FB7-1B55-49A8-8A7A-B23E12B477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72124" y="3888650"/>
                <a:ext cx="1259632" cy="588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D3781C5-ABE9-4B81-8074-B0805B83D593}"/>
                  </a:ext>
                </a:extLst>
              </p:cNvPr>
              <p:cNvSpPr txBox="1"/>
              <p:nvPr/>
            </p:nvSpPr>
            <p:spPr>
              <a:xfrm>
                <a:off x="4220142" y="5096052"/>
                <a:ext cx="1259632" cy="588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GB" sz="17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D3781C5-ABE9-4B81-8074-B0805B83D5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0142" y="5096052"/>
                <a:ext cx="1259632" cy="58811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1BC8EC0-C9C1-48EF-B3C7-D76B52D3FD88}"/>
                  </a:ext>
                </a:extLst>
              </p:cNvPr>
              <p:cNvSpPr txBox="1"/>
              <p:nvPr/>
            </p:nvSpPr>
            <p:spPr>
              <a:xfrm>
                <a:off x="10065814" y="5727862"/>
                <a:ext cx="1490082" cy="6239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7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17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sSup>
                            <m:sSupPr>
                              <m:ctrlPr>
                                <a:rPr lang="en-GB" sz="17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7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GB" sz="17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sup>
                          </m:sSup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sSup>
                            <m:sSupPr>
                              <m:ctrlPr>
                                <a:rPr lang="en-GB" sz="17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7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GB" sz="17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sup>
                          </m:sSup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7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17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1BC8EC0-C9C1-48EF-B3C7-D76B52D3FD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65814" y="5727862"/>
                <a:ext cx="1490082" cy="623953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529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</TotalTime>
  <Words>401</Words>
  <Application>Microsoft Office PowerPoint</Application>
  <PresentationFormat>Widescreen</PresentationFormat>
  <Paragraphs>74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Office Theme</vt:lpstr>
      <vt:lpstr>PowerPoint Presentation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Berwick, Chris</dc:creator>
  <cp:lastModifiedBy>Berwick, Chris</cp:lastModifiedBy>
  <cp:revision>41</cp:revision>
  <dcterms:created xsi:type="dcterms:W3CDTF">2019-04-01T20:17:19Z</dcterms:created>
  <dcterms:modified xsi:type="dcterms:W3CDTF">2019-04-23T20:50:01Z</dcterms:modified>
</cp:coreProperties>
</file>