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0" r:id="rId2"/>
    <p:sldId id="256" r:id="rId3"/>
    <p:sldId id="302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93CDD-0D66-4072-9EF5-6B597727A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25" y="365126"/>
            <a:ext cx="3456653" cy="682009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Worked example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2F7727-5B89-42E3-A10A-5758A323116B}"/>
              </a:ext>
            </a:extLst>
          </p:cNvPr>
          <p:cNvSpPr txBox="1">
            <a:spLocks/>
          </p:cNvSpPr>
          <p:nvPr/>
        </p:nvSpPr>
        <p:spPr>
          <a:xfrm>
            <a:off x="5796116" y="365126"/>
            <a:ext cx="2094271" cy="68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F981B0-C8C0-4C0E-BAC3-6C9EE4680567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64877C-74DC-45F0-ABD8-6F684EE4AB5B}"/>
              </a:ext>
            </a:extLst>
          </p:cNvPr>
          <p:cNvCxnSpPr>
            <a:cxnSpLocks/>
          </p:cNvCxnSpPr>
          <p:nvPr/>
        </p:nvCxnSpPr>
        <p:spPr>
          <a:xfrm flipH="1">
            <a:off x="0" y="1209368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 28">
            <a:extLst>
              <a:ext uri="{FF2B5EF4-FFF2-40B4-BE49-F238E27FC236}">
                <a16:creationId xmlns:a16="http://schemas.microsoft.com/office/drawing/2014/main" id="{3202B3CB-FF14-4AF1-89A0-413B901DA0B9}"/>
              </a:ext>
            </a:extLst>
          </p:cNvPr>
          <p:cNvGrpSpPr>
            <a:grpSpLocks/>
          </p:cNvGrpSpPr>
          <p:nvPr/>
        </p:nvGrpSpPr>
        <p:grpSpPr bwMode="auto">
          <a:xfrm>
            <a:off x="536013" y="1704432"/>
            <a:ext cx="3262313" cy="1976469"/>
            <a:chOff x="321" y="2231"/>
            <a:chExt cx="2055" cy="1734"/>
          </a:xfrm>
        </p:grpSpPr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57A6E966-63C3-4078-98E9-92A85A8AA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2231"/>
              <a:ext cx="1728" cy="1344"/>
            </a:xfrm>
            <a:custGeom>
              <a:avLst/>
              <a:gdLst>
                <a:gd name="T0" fmla="*/ 0 w 1728"/>
                <a:gd name="T1" fmla="*/ 1344 h 1344"/>
                <a:gd name="T2" fmla="*/ 1728 w 1728"/>
                <a:gd name="T3" fmla="*/ 1344 h 1344"/>
                <a:gd name="T4" fmla="*/ 1392 w 1728"/>
                <a:gd name="T5" fmla="*/ 0 h 1344"/>
                <a:gd name="T6" fmla="*/ 0 w 1728"/>
                <a:gd name="T7" fmla="*/ 1344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8" h="1344">
                  <a:moveTo>
                    <a:pt x="0" y="1344"/>
                  </a:moveTo>
                  <a:lnTo>
                    <a:pt x="1728" y="1344"/>
                  </a:lnTo>
                  <a:lnTo>
                    <a:pt x="1392" y="0"/>
                  </a:lnTo>
                  <a:lnTo>
                    <a:pt x="0" y="1344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PubPieSlice">
              <a:extLst>
                <a:ext uri="{FF2B5EF4-FFF2-40B4-BE49-F238E27FC236}">
                  <a16:creationId xmlns:a16="http://schemas.microsoft.com/office/drawing/2014/main" id="{F5CA6B3D-E3B8-4C1E-8EE6-188CAFD8BF5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2040" y="3387"/>
              <a:ext cx="336" cy="336"/>
            </a:xfrm>
            <a:custGeom>
              <a:avLst/>
              <a:gdLst>
                <a:gd name="G0" fmla="+- 0 0 0"/>
                <a:gd name="G1" fmla="sin 10800 -44849"/>
                <a:gd name="G2" fmla="cos 10800 -44849"/>
                <a:gd name="G3" fmla="sin 10800 -4804059"/>
                <a:gd name="G4" fmla="cos 10800 -4804059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21599 w 21600"/>
                <a:gd name="T1" fmla="*/ 10671 h 21600"/>
                <a:gd name="T2" fmla="*/ 10800 w 21600"/>
                <a:gd name="T3" fmla="*/ 10800 h 21600"/>
                <a:gd name="T4" fmla="*/ 13902 w 21600"/>
                <a:gd name="T5" fmla="*/ 455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21599" y="10670"/>
                  </a:moveTo>
                  <a:cubicBezTo>
                    <a:pt x="21542" y="5949"/>
                    <a:pt x="18425" y="1811"/>
                    <a:pt x="13901" y="455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PubPieSlice">
              <a:extLst>
                <a:ext uri="{FF2B5EF4-FFF2-40B4-BE49-F238E27FC236}">
                  <a16:creationId xmlns:a16="http://schemas.microsoft.com/office/drawing/2014/main" id="{AD980149-F926-4B3C-B2C9-BE7FC6A5232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321" y="3406"/>
              <a:ext cx="336" cy="336"/>
            </a:xfrm>
            <a:custGeom>
              <a:avLst/>
              <a:gdLst>
                <a:gd name="G0" fmla="+- 0 0 0"/>
                <a:gd name="G1" fmla="sin 10800 -8863133"/>
                <a:gd name="G2" fmla="cos 10800 -8863133"/>
                <a:gd name="G3" fmla="sin 10800 11774228"/>
                <a:gd name="G4" fmla="cos 10800 11774228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3131 w 21600"/>
                <a:gd name="T1" fmla="*/ 3195 h 21600"/>
                <a:gd name="T2" fmla="*/ 10800 w 21600"/>
                <a:gd name="T3" fmla="*/ 10800 h 21600"/>
                <a:gd name="T4" fmla="*/ 0 w 21600"/>
                <a:gd name="T5" fmla="*/ 1086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31" y="3195"/>
                  </a:moveTo>
                  <a:cubicBezTo>
                    <a:pt x="1125" y="5218"/>
                    <a:pt x="0" y="7951"/>
                    <a:pt x="0" y="10799"/>
                  </a:cubicBezTo>
                  <a:cubicBezTo>
                    <a:pt x="0" y="10821"/>
                    <a:pt x="0" y="10842"/>
                    <a:pt x="0" y="10863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28094FCD-29F9-4456-89D2-BF9FE9290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6" y="3641"/>
              <a:ext cx="476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b="1" dirty="0"/>
                <a:t>19</a:t>
              </a:r>
              <a:r>
                <a:rPr lang="en-GB" altLang="en-US" sz="1800" b="1" dirty="0"/>
                <a:t> cm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A10F2A7F-3D45-4232-BA08-1C7A8C61A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" y="3215"/>
              <a:ext cx="322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b="1" dirty="0">
                  <a:cs typeface="Arial" panose="020B0604020202020204" pitchFamily="34" charset="0"/>
                </a:rPr>
                <a:t>53</a:t>
              </a:r>
              <a:r>
                <a:rPr lang="en-GB" altLang="en-US" sz="1800" b="1" dirty="0">
                  <a:cs typeface="Arial" panose="020B0604020202020204" pitchFamily="34" charset="0"/>
                </a:rPr>
                <a:t>°</a:t>
              </a:r>
              <a:endParaRPr lang="en-GB" altLang="en-US" sz="1800" b="1" dirty="0"/>
            </a:p>
          </p:txBody>
        </p:sp>
        <p:sp>
          <p:nvSpPr>
            <p:cNvPr id="19" name="Text Box 35">
              <a:extLst>
                <a:ext uri="{FF2B5EF4-FFF2-40B4-BE49-F238E27FC236}">
                  <a16:creationId xmlns:a16="http://schemas.microsoft.com/office/drawing/2014/main" id="{4F25EF92-48C2-4A40-9F5D-FC21882C7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663"/>
              <a:ext cx="476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800" b="1" dirty="0"/>
                <a:t>17</a:t>
              </a:r>
              <a:r>
                <a:rPr lang="en-GB" altLang="en-US" sz="1800" b="1" dirty="0"/>
                <a:t> cm</a:t>
              </a:r>
            </a:p>
          </p:txBody>
        </p:sp>
      </p:grpSp>
      <p:grpSp>
        <p:nvGrpSpPr>
          <p:cNvPr id="32" name="Group 28">
            <a:extLst>
              <a:ext uri="{FF2B5EF4-FFF2-40B4-BE49-F238E27FC236}">
                <a16:creationId xmlns:a16="http://schemas.microsoft.com/office/drawing/2014/main" id="{381B11F0-34D4-46E3-8036-A22CBF1B3967}"/>
              </a:ext>
            </a:extLst>
          </p:cNvPr>
          <p:cNvGrpSpPr>
            <a:grpSpLocks/>
          </p:cNvGrpSpPr>
          <p:nvPr/>
        </p:nvGrpSpPr>
        <p:grpSpPr bwMode="auto">
          <a:xfrm>
            <a:off x="5087376" y="1577911"/>
            <a:ext cx="3262313" cy="1976469"/>
            <a:chOff x="321" y="2231"/>
            <a:chExt cx="2055" cy="1734"/>
          </a:xfrm>
        </p:grpSpPr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173E5D62-0961-402B-87F8-3DDB62D47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2231"/>
              <a:ext cx="1728" cy="1344"/>
            </a:xfrm>
            <a:custGeom>
              <a:avLst/>
              <a:gdLst>
                <a:gd name="T0" fmla="*/ 0 w 1728"/>
                <a:gd name="T1" fmla="*/ 1344 h 1344"/>
                <a:gd name="T2" fmla="*/ 1728 w 1728"/>
                <a:gd name="T3" fmla="*/ 1344 h 1344"/>
                <a:gd name="T4" fmla="*/ 1392 w 1728"/>
                <a:gd name="T5" fmla="*/ 0 h 1344"/>
                <a:gd name="T6" fmla="*/ 0 w 1728"/>
                <a:gd name="T7" fmla="*/ 1344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8" h="1344">
                  <a:moveTo>
                    <a:pt x="0" y="1344"/>
                  </a:moveTo>
                  <a:lnTo>
                    <a:pt x="1728" y="1344"/>
                  </a:lnTo>
                  <a:lnTo>
                    <a:pt x="1392" y="0"/>
                  </a:lnTo>
                  <a:lnTo>
                    <a:pt x="0" y="1344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PubPieSlice">
              <a:extLst>
                <a:ext uri="{FF2B5EF4-FFF2-40B4-BE49-F238E27FC236}">
                  <a16:creationId xmlns:a16="http://schemas.microsoft.com/office/drawing/2014/main" id="{5EC02AFB-9174-4CBD-9B4F-1EC7D02BA59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2040" y="3387"/>
              <a:ext cx="336" cy="336"/>
            </a:xfrm>
            <a:custGeom>
              <a:avLst/>
              <a:gdLst>
                <a:gd name="G0" fmla="+- 0 0 0"/>
                <a:gd name="G1" fmla="sin 10800 -44849"/>
                <a:gd name="G2" fmla="cos 10800 -44849"/>
                <a:gd name="G3" fmla="sin 10800 -4804059"/>
                <a:gd name="G4" fmla="cos 10800 -4804059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21599 w 21600"/>
                <a:gd name="T1" fmla="*/ 10671 h 21600"/>
                <a:gd name="T2" fmla="*/ 10800 w 21600"/>
                <a:gd name="T3" fmla="*/ 10800 h 21600"/>
                <a:gd name="T4" fmla="*/ 13902 w 21600"/>
                <a:gd name="T5" fmla="*/ 455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21599" y="10670"/>
                  </a:moveTo>
                  <a:cubicBezTo>
                    <a:pt x="21542" y="5949"/>
                    <a:pt x="18425" y="1811"/>
                    <a:pt x="13901" y="455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PubPieSlice">
              <a:extLst>
                <a:ext uri="{FF2B5EF4-FFF2-40B4-BE49-F238E27FC236}">
                  <a16:creationId xmlns:a16="http://schemas.microsoft.com/office/drawing/2014/main" id="{0186CDC4-D41E-4BDA-B5DE-045B50DAA99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321" y="3406"/>
              <a:ext cx="336" cy="336"/>
            </a:xfrm>
            <a:custGeom>
              <a:avLst/>
              <a:gdLst>
                <a:gd name="G0" fmla="+- 0 0 0"/>
                <a:gd name="G1" fmla="sin 10800 -8863133"/>
                <a:gd name="G2" fmla="cos 10800 -8863133"/>
                <a:gd name="G3" fmla="sin 10800 11774228"/>
                <a:gd name="G4" fmla="cos 10800 11774228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3131 w 21600"/>
                <a:gd name="T1" fmla="*/ 3195 h 21600"/>
                <a:gd name="T2" fmla="*/ 10800 w 21600"/>
                <a:gd name="T3" fmla="*/ 10800 h 21600"/>
                <a:gd name="T4" fmla="*/ 0 w 21600"/>
                <a:gd name="T5" fmla="*/ 1086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31" y="3195"/>
                  </a:moveTo>
                  <a:cubicBezTo>
                    <a:pt x="1125" y="5218"/>
                    <a:pt x="0" y="7951"/>
                    <a:pt x="0" y="10799"/>
                  </a:cubicBezTo>
                  <a:cubicBezTo>
                    <a:pt x="0" y="10821"/>
                    <a:pt x="0" y="10842"/>
                    <a:pt x="0" y="10863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 Box 32">
              <a:extLst>
                <a:ext uri="{FF2B5EF4-FFF2-40B4-BE49-F238E27FC236}">
                  <a16:creationId xmlns:a16="http://schemas.microsoft.com/office/drawing/2014/main" id="{428CDD06-784F-4973-9DFD-0BA1A8B5AE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6" y="3641"/>
              <a:ext cx="476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b="1" dirty="0"/>
                <a:t>18</a:t>
              </a:r>
              <a:r>
                <a:rPr lang="en-GB" altLang="en-US" sz="1800" b="1" dirty="0"/>
                <a:t> cm</a:t>
              </a:r>
            </a:p>
          </p:txBody>
        </p:sp>
        <p:sp>
          <p:nvSpPr>
            <p:cNvPr id="37" name="Text Box 33">
              <a:extLst>
                <a:ext uri="{FF2B5EF4-FFF2-40B4-BE49-F238E27FC236}">
                  <a16:creationId xmlns:a16="http://schemas.microsoft.com/office/drawing/2014/main" id="{7A2E992B-564E-4EF3-9580-B0373BDB0C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" y="3215"/>
              <a:ext cx="322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b="1" dirty="0">
                  <a:cs typeface="Arial" panose="020B0604020202020204" pitchFamily="34" charset="0"/>
                </a:rPr>
                <a:t>33</a:t>
              </a:r>
              <a:r>
                <a:rPr lang="en-GB" altLang="en-US" sz="1800" b="1" dirty="0">
                  <a:cs typeface="Arial" panose="020B0604020202020204" pitchFamily="34" charset="0"/>
                </a:rPr>
                <a:t>°</a:t>
              </a:r>
              <a:endParaRPr lang="en-GB" altLang="en-US" sz="1800" b="1" dirty="0"/>
            </a:p>
          </p:txBody>
        </p:sp>
        <p:sp>
          <p:nvSpPr>
            <p:cNvPr id="38" name="Text Box 35">
              <a:extLst>
                <a:ext uri="{FF2B5EF4-FFF2-40B4-BE49-F238E27FC236}">
                  <a16:creationId xmlns:a16="http://schemas.microsoft.com/office/drawing/2014/main" id="{65A7AFF8-1DE7-4B47-86D5-54A694C9DB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663"/>
              <a:ext cx="476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800" b="1" dirty="0"/>
                <a:t>17</a:t>
              </a:r>
              <a:r>
                <a:rPr lang="en-GB" altLang="en-US" sz="1800" b="1" dirty="0"/>
                <a:t> cm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55CAEC6-8365-4200-83A1-6D4256CB051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99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428786" y="111151"/>
            <a:ext cx="5285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Area of a triangle: using trigonometry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FF7628A9-37C0-474C-9396-F37923EA2974}"/>
              </a:ext>
            </a:extLst>
          </p:cNvPr>
          <p:cNvSpPr/>
          <p:nvPr/>
        </p:nvSpPr>
        <p:spPr>
          <a:xfrm>
            <a:off x="984613" y="1173751"/>
            <a:ext cx="2614187" cy="802529"/>
          </a:xfrm>
          <a:prstGeom prst="triangle">
            <a:avLst>
              <a:gd name="adj" fmla="val 4287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959DB8-DE6F-427E-BC4A-E04D8634E85B}"/>
              </a:ext>
            </a:extLst>
          </p:cNvPr>
          <p:cNvSpPr txBox="1"/>
          <p:nvPr/>
        </p:nvSpPr>
        <p:spPr>
          <a:xfrm>
            <a:off x="972245" y="113930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/>
              <p:nvPr/>
            </p:nvSpPr>
            <p:spPr>
              <a:xfrm>
                <a:off x="1850393" y="1270010"/>
                <a:ext cx="553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125</m:t>
                      </m:r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393" y="1270010"/>
                <a:ext cx="553065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A7CC0433-E0A4-4E70-9B06-093569D526EB}"/>
              </a:ext>
            </a:extLst>
          </p:cNvPr>
          <p:cNvSpPr txBox="1"/>
          <p:nvPr/>
        </p:nvSpPr>
        <p:spPr>
          <a:xfrm>
            <a:off x="725470" y="633025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1.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471DB32-C416-496C-A5A1-3385C4E24E32}"/>
              </a:ext>
            </a:extLst>
          </p:cNvPr>
          <p:cNvSpPr txBox="1"/>
          <p:nvPr/>
        </p:nvSpPr>
        <p:spPr>
          <a:xfrm>
            <a:off x="2632075" y="108988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13cm</a:t>
            </a:r>
            <a:endParaRPr lang="en-GB" sz="1350" dirty="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6341DD6-18E3-4F41-9002-FCEBE5EC5F43}"/>
              </a:ext>
            </a:extLst>
          </p:cNvPr>
          <p:cNvSpPr/>
          <p:nvPr/>
        </p:nvSpPr>
        <p:spPr>
          <a:xfrm rot="603192">
            <a:off x="1012058" y="2829547"/>
            <a:ext cx="2581703" cy="1293927"/>
          </a:xfrm>
          <a:prstGeom prst="triangle">
            <a:avLst>
              <a:gd name="adj" fmla="val 259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/>
              <p:nvPr/>
            </p:nvSpPr>
            <p:spPr>
              <a:xfrm>
                <a:off x="2632137" y="3898298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53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137" y="3898298"/>
                <a:ext cx="55306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E93BAE9F-0691-4477-B9ED-8390BE918185}"/>
              </a:ext>
            </a:extLst>
          </p:cNvPr>
          <p:cNvSpPr txBox="1"/>
          <p:nvPr/>
        </p:nvSpPr>
        <p:spPr>
          <a:xfrm>
            <a:off x="2530008" y="296359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6cm</a:t>
            </a:r>
            <a:endParaRPr lang="en-GB" sz="135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034F43-9876-4EAF-ADDC-E49559873C14}"/>
              </a:ext>
            </a:extLst>
          </p:cNvPr>
          <p:cNvSpPr txBox="1"/>
          <p:nvPr/>
        </p:nvSpPr>
        <p:spPr>
          <a:xfrm>
            <a:off x="4705128" y="60066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2.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186BEB6-5230-4E6C-A822-6D8AF139E4FA}"/>
              </a:ext>
            </a:extLst>
          </p:cNvPr>
          <p:cNvSpPr txBox="1"/>
          <p:nvPr/>
        </p:nvSpPr>
        <p:spPr>
          <a:xfrm>
            <a:off x="648002" y="2693290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3.</a:t>
            </a: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6D4BC3C-FF4D-43A2-9AED-49525AC0A898}"/>
              </a:ext>
            </a:extLst>
          </p:cNvPr>
          <p:cNvSpPr/>
          <p:nvPr/>
        </p:nvSpPr>
        <p:spPr>
          <a:xfrm rot="18810587">
            <a:off x="5582288" y="2553261"/>
            <a:ext cx="2263360" cy="1293927"/>
          </a:xfrm>
          <a:prstGeom prst="triangle">
            <a:avLst>
              <a:gd name="adj" fmla="val 7035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/>
              <p:nvPr/>
            </p:nvSpPr>
            <p:spPr>
              <a:xfrm>
                <a:off x="7286383" y="2736724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383" y="2736724"/>
                <a:ext cx="55306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CB14DDD8-2EFD-43BC-BCCB-61F2917057B8}"/>
              </a:ext>
            </a:extLst>
          </p:cNvPr>
          <p:cNvSpPr txBox="1"/>
          <p:nvPr/>
        </p:nvSpPr>
        <p:spPr>
          <a:xfrm>
            <a:off x="7477471" y="334003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11m</a:t>
            </a:r>
            <a:endParaRPr lang="en-GB" sz="135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C90D94-C71E-45A8-AD46-70682CE728D0}"/>
              </a:ext>
            </a:extLst>
          </p:cNvPr>
          <p:cNvSpPr txBox="1"/>
          <p:nvPr/>
        </p:nvSpPr>
        <p:spPr>
          <a:xfrm>
            <a:off x="5016676" y="2412215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4.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FDA1524-4028-48B0-A78F-84C15C9E99DC}"/>
              </a:ext>
            </a:extLst>
          </p:cNvPr>
          <p:cNvSpPr txBox="1"/>
          <p:nvPr/>
        </p:nvSpPr>
        <p:spPr>
          <a:xfrm>
            <a:off x="6984524" y="218265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9m</a:t>
            </a:r>
            <a:endParaRPr lang="en-GB" sz="135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87054F-DFF5-4EC4-9FFD-373A87DECF2F}"/>
              </a:ext>
            </a:extLst>
          </p:cNvPr>
          <p:cNvSpPr txBox="1"/>
          <p:nvPr/>
        </p:nvSpPr>
        <p:spPr>
          <a:xfrm>
            <a:off x="1491597" y="405170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  <a:endParaRPr lang="en-GB" sz="1350" dirty="0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80452149-FA63-42FC-A648-67BF2D109D07}"/>
              </a:ext>
            </a:extLst>
          </p:cNvPr>
          <p:cNvSpPr/>
          <p:nvPr/>
        </p:nvSpPr>
        <p:spPr>
          <a:xfrm rot="16918153">
            <a:off x="6590610" y="4584820"/>
            <a:ext cx="1603111" cy="1696069"/>
          </a:xfrm>
          <a:prstGeom prst="triangle">
            <a:avLst>
              <a:gd name="adj" fmla="val 8507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/>
              <p:nvPr/>
            </p:nvSpPr>
            <p:spPr>
              <a:xfrm>
                <a:off x="6872049" y="4761783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71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049" y="4761783"/>
                <a:ext cx="55306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623316DA-CCB5-4F28-8BCC-7E72A60EA32B}"/>
              </a:ext>
            </a:extLst>
          </p:cNvPr>
          <p:cNvSpPr txBox="1"/>
          <p:nvPr/>
        </p:nvSpPr>
        <p:spPr>
          <a:xfrm>
            <a:off x="6564420" y="559216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8.8cm</a:t>
            </a:r>
            <a:endParaRPr lang="en-GB" sz="135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095AE50-856E-46EE-A9B8-7F4F9FB640F7}"/>
              </a:ext>
            </a:extLst>
          </p:cNvPr>
          <p:cNvSpPr txBox="1"/>
          <p:nvPr/>
        </p:nvSpPr>
        <p:spPr>
          <a:xfrm>
            <a:off x="5509587" y="4503815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6.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03CB833-D5FA-4419-8841-BBC1D5CE5AE7}"/>
              </a:ext>
            </a:extLst>
          </p:cNvPr>
          <p:cNvSpPr txBox="1"/>
          <p:nvPr/>
        </p:nvSpPr>
        <p:spPr>
          <a:xfrm>
            <a:off x="7413162" y="4398030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6.6cm</a:t>
            </a:r>
            <a:endParaRPr lang="en-GB" sz="1350" dirty="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C647EDC9-B4DB-4D74-A9D2-9B1E154CD191}"/>
              </a:ext>
            </a:extLst>
          </p:cNvPr>
          <p:cNvSpPr/>
          <p:nvPr/>
        </p:nvSpPr>
        <p:spPr>
          <a:xfrm rot="10800000">
            <a:off x="1126220" y="5236879"/>
            <a:ext cx="3340916" cy="999770"/>
          </a:xfrm>
          <a:prstGeom prst="triangle">
            <a:avLst>
              <a:gd name="adj" fmla="val 7917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/>
              <p:nvPr/>
            </p:nvSpPr>
            <p:spPr>
              <a:xfrm>
                <a:off x="1660363" y="5757934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112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363" y="5757934"/>
                <a:ext cx="553065" cy="338554"/>
              </a:xfrm>
              <a:prstGeom prst="rect">
                <a:avLst/>
              </a:prstGeom>
              <a:blipFill>
                <a:blip r:embed="rId6"/>
                <a:stretch>
                  <a:fillRect r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4BD49D6C-14A7-41AC-8744-9945EADD4D1E}"/>
              </a:ext>
            </a:extLst>
          </p:cNvPr>
          <p:cNvSpPr txBox="1"/>
          <p:nvPr/>
        </p:nvSpPr>
        <p:spPr>
          <a:xfrm>
            <a:off x="2908669" y="575793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8.1cm</a:t>
            </a:r>
            <a:endParaRPr lang="en-GB" sz="135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DED5026-C099-47B1-A570-1098BD21BB72}"/>
              </a:ext>
            </a:extLst>
          </p:cNvPr>
          <p:cNvSpPr txBox="1"/>
          <p:nvPr/>
        </p:nvSpPr>
        <p:spPr>
          <a:xfrm>
            <a:off x="585700" y="502147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5.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91C783-24E9-4B97-86CD-991FA8C0230A}"/>
              </a:ext>
            </a:extLst>
          </p:cNvPr>
          <p:cNvSpPr txBox="1"/>
          <p:nvPr/>
        </p:nvSpPr>
        <p:spPr>
          <a:xfrm>
            <a:off x="632250" y="567550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4.6cm</a:t>
            </a:r>
            <a:endParaRPr lang="en-GB" sz="1350" dirty="0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34DF7FC2-AE77-4FEC-A679-A72BE55536D6}"/>
              </a:ext>
            </a:extLst>
          </p:cNvPr>
          <p:cNvSpPr/>
          <p:nvPr/>
        </p:nvSpPr>
        <p:spPr>
          <a:xfrm>
            <a:off x="5406875" y="1073311"/>
            <a:ext cx="2614187" cy="826355"/>
          </a:xfrm>
          <a:prstGeom prst="triangle">
            <a:avLst>
              <a:gd name="adj" fmla="val 5020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9550071-5166-4892-8F14-314D0367C070}"/>
              </a:ext>
            </a:extLst>
          </p:cNvPr>
          <p:cNvSpPr txBox="1"/>
          <p:nvPr/>
        </p:nvSpPr>
        <p:spPr>
          <a:xfrm>
            <a:off x="5490973" y="103162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783E7EA-1AB9-46FF-8EA1-0E6D23973344}"/>
                  </a:ext>
                </a:extLst>
              </p:cNvPr>
              <p:cNvSpPr txBox="1"/>
              <p:nvPr/>
            </p:nvSpPr>
            <p:spPr>
              <a:xfrm>
                <a:off x="6451010" y="1185514"/>
                <a:ext cx="553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114</m:t>
                      </m:r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783E7EA-1AB9-46FF-8EA1-0E6D23973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010" y="1185514"/>
                <a:ext cx="553065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Box 87">
            <a:extLst>
              <a:ext uri="{FF2B5EF4-FFF2-40B4-BE49-F238E27FC236}">
                <a16:creationId xmlns:a16="http://schemas.microsoft.com/office/drawing/2014/main" id="{6ED815FE-4F62-429A-B5FF-1E8C2F07CA5C}"/>
              </a:ext>
            </a:extLst>
          </p:cNvPr>
          <p:cNvSpPr txBox="1"/>
          <p:nvPr/>
        </p:nvSpPr>
        <p:spPr>
          <a:xfrm>
            <a:off x="7299752" y="99704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23m</a:t>
            </a:r>
            <a:endParaRPr lang="en-GB" sz="13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5A80D8-4DF4-48BF-B257-7CCDDDBAD968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11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428786" y="111151"/>
            <a:ext cx="6626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Area of a triangle: using trigonometry </a:t>
            </a:r>
            <a:r>
              <a:rPr lang="en-GB" sz="2400" b="1" dirty="0">
                <a:solidFill>
                  <a:srgbClr val="FF0000"/>
                </a:solidFill>
              </a:rPr>
              <a:t>Answers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FF7628A9-37C0-474C-9396-F37923EA2974}"/>
              </a:ext>
            </a:extLst>
          </p:cNvPr>
          <p:cNvSpPr/>
          <p:nvPr/>
        </p:nvSpPr>
        <p:spPr>
          <a:xfrm>
            <a:off x="984613" y="1173751"/>
            <a:ext cx="2614187" cy="802529"/>
          </a:xfrm>
          <a:prstGeom prst="triangle">
            <a:avLst>
              <a:gd name="adj" fmla="val 4287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959DB8-DE6F-427E-BC4A-E04D8634E85B}"/>
              </a:ext>
            </a:extLst>
          </p:cNvPr>
          <p:cNvSpPr txBox="1"/>
          <p:nvPr/>
        </p:nvSpPr>
        <p:spPr>
          <a:xfrm>
            <a:off x="972245" y="113930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/>
              <p:nvPr/>
            </p:nvSpPr>
            <p:spPr>
              <a:xfrm>
                <a:off x="1850393" y="1270010"/>
                <a:ext cx="553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125</m:t>
                      </m:r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393" y="1270010"/>
                <a:ext cx="553065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A7CC0433-E0A4-4E70-9B06-093569D526EB}"/>
              </a:ext>
            </a:extLst>
          </p:cNvPr>
          <p:cNvSpPr txBox="1"/>
          <p:nvPr/>
        </p:nvSpPr>
        <p:spPr>
          <a:xfrm>
            <a:off x="725470" y="633025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1.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471DB32-C416-496C-A5A1-3385C4E24E32}"/>
              </a:ext>
            </a:extLst>
          </p:cNvPr>
          <p:cNvSpPr txBox="1"/>
          <p:nvPr/>
        </p:nvSpPr>
        <p:spPr>
          <a:xfrm>
            <a:off x="2632075" y="108988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13cm</a:t>
            </a:r>
            <a:endParaRPr lang="en-GB" sz="1350" dirty="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6341DD6-18E3-4F41-9002-FCEBE5EC5F43}"/>
              </a:ext>
            </a:extLst>
          </p:cNvPr>
          <p:cNvSpPr/>
          <p:nvPr/>
        </p:nvSpPr>
        <p:spPr>
          <a:xfrm rot="603192">
            <a:off x="1012058" y="2829547"/>
            <a:ext cx="2581703" cy="1293927"/>
          </a:xfrm>
          <a:prstGeom prst="triangle">
            <a:avLst>
              <a:gd name="adj" fmla="val 259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/>
              <p:nvPr/>
            </p:nvSpPr>
            <p:spPr>
              <a:xfrm>
                <a:off x="2632137" y="3898298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53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137" y="3898298"/>
                <a:ext cx="55306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E93BAE9F-0691-4477-B9ED-8390BE918185}"/>
              </a:ext>
            </a:extLst>
          </p:cNvPr>
          <p:cNvSpPr txBox="1"/>
          <p:nvPr/>
        </p:nvSpPr>
        <p:spPr>
          <a:xfrm>
            <a:off x="2530008" y="296359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6cm</a:t>
            </a:r>
            <a:endParaRPr lang="en-GB" sz="135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034F43-9876-4EAF-ADDC-E49559873C14}"/>
              </a:ext>
            </a:extLst>
          </p:cNvPr>
          <p:cNvSpPr txBox="1"/>
          <p:nvPr/>
        </p:nvSpPr>
        <p:spPr>
          <a:xfrm>
            <a:off x="4705128" y="60066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2.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186BEB6-5230-4E6C-A822-6D8AF139E4FA}"/>
              </a:ext>
            </a:extLst>
          </p:cNvPr>
          <p:cNvSpPr txBox="1"/>
          <p:nvPr/>
        </p:nvSpPr>
        <p:spPr>
          <a:xfrm>
            <a:off x="648002" y="2693290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3.</a:t>
            </a: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6D4BC3C-FF4D-43A2-9AED-49525AC0A898}"/>
              </a:ext>
            </a:extLst>
          </p:cNvPr>
          <p:cNvSpPr/>
          <p:nvPr/>
        </p:nvSpPr>
        <p:spPr>
          <a:xfrm rot="18810587">
            <a:off x="5612142" y="2466218"/>
            <a:ext cx="2263360" cy="1293927"/>
          </a:xfrm>
          <a:prstGeom prst="triangle">
            <a:avLst>
              <a:gd name="adj" fmla="val 7035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/>
              <p:nvPr/>
            </p:nvSpPr>
            <p:spPr>
              <a:xfrm>
                <a:off x="7307483" y="2650239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7483" y="2650239"/>
                <a:ext cx="55306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CB14DDD8-2EFD-43BC-BCCB-61F2917057B8}"/>
              </a:ext>
            </a:extLst>
          </p:cNvPr>
          <p:cNvSpPr txBox="1"/>
          <p:nvPr/>
        </p:nvSpPr>
        <p:spPr>
          <a:xfrm>
            <a:off x="7498571" y="325354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11m</a:t>
            </a:r>
            <a:endParaRPr lang="en-GB" sz="135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C90D94-C71E-45A8-AD46-70682CE728D0}"/>
              </a:ext>
            </a:extLst>
          </p:cNvPr>
          <p:cNvSpPr txBox="1"/>
          <p:nvPr/>
        </p:nvSpPr>
        <p:spPr>
          <a:xfrm>
            <a:off x="5037776" y="2325730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4.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FDA1524-4028-48B0-A78F-84C15C9E99DC}"/>
              </a:ext>
            </a:extLst>
          </p:cNvPr>
          <p:cNvSpPr txBox="1"/>
          <p:nvPr/>
        </p:nvSpPr>
        <p:spPr>
          <a:xfrm>
            <a:off x="7005624" y="209617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9m</a:t>
            </a:r>
            <a:endParaRPr lang="en-GB" sz="135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87054F-DFF5-4EC4-9FFD-373A87DECF2F}"/>
              </a:ext>
            </a:extLst>
          </p:cNvPr>
          <p:cNvSpPr txBox="1"/>
          <p:nvPr/>
        </p:nvSpPr>
        <p:spPr>
          <a:xfrm>
            <a:off x="1491597" y="405170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  <a:endParaRPr lang="en-GB" sz="1350" dirty="0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80452149-FA63-42FC-A648-67BF2D109D07}"/>
              </a:ext>
            </a:extLst>
          </p:cNvPr>
          <p:cNvSpPr/>
          <p:nvPr/>
        </p:nvSpPr>
        <p:spPr>
          <a:xfrm rot="16918153">
            <a:off x="6118799" y="4584429"/>
            <a:ext cx="1603111" cy="1696069"/>
          </a:xfrm>
          <a:prstGeom prst="triangle">
            <a:avLst>
              <a:gd name="adj" fmla="val 8507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/>
              <p:nvPr/>
            </p:nvSpPr>
            <p:spPr>
              <a:xfrm>
                <a:off x="6400238" y="476139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71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238" y="4761392"/>
                <a:ext cx="55306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623316DA-CCB5-4F28-8BCC-7E72A60EA32B}"/>
              </a:ext>
            </a:extLst>
          </p:cNvPr>
          <p:cNvSpPr txBox="1"/>
          <p:nvPr/>
        </p:nvSpPr>
        <p:spPr>
          <a:xfrm>
            <a:off x="6092609" y="559177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8.8m</a:t>
            </a:r>
            <a:endParaRPr lang="en-GB" sz="135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095AE50-856E-46EE-A9B8-7F4F9FB640F7}"/>
              </a:ext>
            </a:extLst>
          </p:cNvPr>
          <p:cNvSpPr txBox="1"/>
          <p:nvPr/>
        </p:nvSpPr>
        <p:spPr>
          <a:xfrm>
            <a:off x="5037776" y="4503424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6.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03CB833-D5FA-4419-8841-BBC1D5CE5AE7}"/>
              </a:ext>
            </a:extLst>
          </p:cNvPr>
          <p:cNvSpPr txBox="1"/>
          <p:nvPr/>
        </p:nvSpPr>
        <p:spPr>
          <a:xfrm>
            <a:off x="6941351" y="4397639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6.6m</a:t>
            </a:r>
            <a:endParaRPr lang="en-GB" sz="1350" dirty="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C647EDC9-B4DB-4D74-A9D2-9B1E154CD191}"/>
              </a:ext>
            </a:extLst>
          </p:cNvPr>
          <p:cNvSpPr/>
          <p:nvPr/>
        </p:nvSpPr>
        <p:spPr>
          <a:xfrm rot="10800000">
            <a:off x="1126220" y="5236879"/>
            <a:ext cx="3340916" cy="999770"/>
          </a:xfrm>
          <a:prstGeom prst="triangle">
            <a:avLst>
              <a:gd name="adj" fmla="val 7917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/>
              <p:nvPr/>
            </p:nvSpPr>
            <p:spPr>
              <a:xfrm>
                <a:off x="1660363" y="5757934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112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363" y="5757934"/>
                <a:ext cx="553065" cy="338554"/>
              </a:xfrm>
              <a:prstGeom prst="rect">
                <a:avLst/>
              </a:prstGeom>
              <a:blipFill>
                <a:blip r:embed="rId6"/>
                <a:stretch>
                  <a:fillRect r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4BD49D6C-14A7-41AC-8744-9945EADD4D1E}"/>
              </a:ext>
            </a:extLst>
          </p:cNvPr>
          <p:cNvSpPr txBox="1"/>
          <p:nvPr/>
        </p:nvSpPr>
        <p:spPr>
          <a:xfrm>
            <a:off x="2908669" y="575793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8.1cm</a:t>
            </a:r>
            <a:endParaRPr lang="en-GB" sz="135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DED5026-C099-47B1-A570-1098BD21BB72}"/>
              </a:ext>
            </a:extLst>
          </p:cNvPr>
          <p:cNvSpPr txBox="1"/>
          <p:nvPr/>
        </p:nvSpPr>
        <p:spPr>
          <a:xfrm>
            <a:off x="585700" y="502147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5.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91C783-24E9-4B97-86CD-991FA8C0230A}"/>
              </a:ext>
            </a:extLst>
          </p:cNvPr>
          <p:cNvSpPr txBox="1"/>
          <p:nvPr/>
        </p:nvSpPr>
        <p:spPr>
          <a:xfrm>
            <a:off x="632250" y="567550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4.6cm</a:t>
            </a:r>
            <a:endParaRPr lang="en-GB" sz="1350" dirty="0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34DF7FC2-AE77-4FEC-A679-A72BE55536D6}"/>
              </a:ext>
            </a:extLst>
          </p:cNvPr>
          <p:cNvSpPr/>
          <p:nvPr/>
        </p:nvSpPr>
        <p:spPr>
          <a:xfrm>
            <a:off x="5406875" y="1073311"/>
            <a:ext cx="2614187" cy="826355"/>
          </a:xfrm>
          <a:prstGeom prst="triangle">
            <a:avLst>
              <a:gd name="adj" fmla="val 5020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9550071-5166-4892-8F14-314D0367C070}"/>
              </a:ext>
            </a:extLst>
          </p:cNvPr>
          <p:cNvSpPr txBox="1"/>
          <p:nvPr/>
        </p:nvSpPr>
        <p:spPr>
          <a:xfrm>
            <a:off x="5490973" y="103162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783E7EA-1AB9-46FF-8EA1-0E6D23973344}"/>
                  </a:ext>
                </a:extLst>
              </p:cNvPr>
              <p:cNvSpPr txBox="1"/>
              <p:nvPr/>
            </p:nvSpPr>
            <p:spPr>
              <a:xfrm>
                <a:off x="6451010" y="1185514"/>
                <a:ext cx="553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114</m:t>
                      </m:r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783E7EA-1AB9-46FF-8EA1-0E6D23973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010" y="1185514"/>
                <a:ext cx="553065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Box 87">
            <a:extLst>
              <a:ext uri="{FF2B5EF4-FFF2-40B4-BE49-F238E27FC236}">
                <a16:creationId xmlns:a16="http://schemas.microsoft.com/office/drawing/2014/main" id="{6ED815FE-4F62-429A-B5FF-1E8C2F07CA5C}"/>
              </a:ext>
            </a:extLst>
          </p:cNvPr>
          <p:cNvSpPr txBox="1"/>
          <p:nvPr/>
        </p:nvSpPr>
        <p:spPr>
          <a:xfrm>
            <a:off x="7299752" y="99704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6C2947D-DEB7-4AC3-97E0-2E631400A5D7}"/>
                  </a:ext>
                </a:extLst>
              </p:cNvPr>
              <p:cNvSpPr txBox="1"/>
              <p:nvPr/>
            </p:nvSpPr>
            <p:spPr>
              <a:xfrm>
                <a:off x="1506816" y="1493291"/>
                <a:ext cx="1401853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6C2947D-DEB7-4AC3-97E0-2E631400A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816" y="1493291"/>
                <a:ext cx="1401853" cy="4070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B0A7C20-1816-48C1-B542-FC9FCA8F6413}"/>
                  </a:ext>
                </a:extLst>
              </p:cNvPr>
              <p:cNvSpPr txBox="1"/>
              <p:nvPr/>
            </p:nvSpPr>
            <p:spPr>
              <a:xfrm>
                <a:off x="5326821" y="5271471"/>
                <a:ext cx="1401853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B0A7C20-1816-48C1-B542-FC9FCA8F6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821" y="5271471"/>
                <a:ext cx="1401853" cy="4070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C147316-9603-4CDF-8C38-E43EE0639F4C}"/>
                  </a:ext>
                </a:extLst>
              </p:cNvPr>
              <p:cNvSpPr txBox="1"/>
              <p:nvPr/>
            </p:nvSpPr>
            <p:spPr>
              <a:xfrm>
                <a:off x="5166945" y="3025232"/>
                <a:ext cx="1401853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C147316-9603-4CDF-8C38-E43EE0639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945" y="3025232"/>
                <a:ext cx="1401853" cy="4070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8E7ED97-0330-4B58-9D41-F0BA75AC809B}"/>
                  </a:ext>
                </a:extLst>
              </p:cNvPr>
              <p:cNvSpPr txBox="1"/>
              <p:nvPr/>
            </p:nvSpPr>
            <p:spPr>
              <a:xfrm>
                <a:off x="6108201" y="1476933"/>
                <a:ext cx="1401853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8E7ED97-0330-4B58-9D41-F0BA75AC8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201" y="1476933"/>
                <a:ext cx="1401853" cy="4070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0492F9A-759A-435A-B75A-C36A16A6280B}"/>
                  </a:ext>
                </a:extLst>
              </p:cNvPr>
              <p:cNvSpPr txBox="1"/>
              <p:nvPr/>
            </p:nvSpPr>
            <p:spPr>
              <a:xfrm>
                <a:off x="1710275" y="5306855"/>
                <a:ext cx="1401853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0492F9A-759A-435A-B75A-C36A16A62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275" y="5306855"/>
                <a:ext cx="1401853" cy="4070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EF455B8-B3BA-4FDA-A9E3-1DB98055BC30}"/>
                  </a:ext>
                </a:extLst>
              </p:cNvPr>
              <p:cNvSpPr txBox="1"/>
              <p:nvPr/>
            </p:nvSpPr>
            <p:spPr>
              <a:xfrm>
                <a:off x="1207703" y="3344776"/>
                <a:ext cx="1401853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𝟓𝟖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EF455B8-B3BA-4FDA-A9E3-1DB98055B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703" y="3344776"/>
                <a:ext cx="1401853" cy="4070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D4B55904-8211-4426-8BDC-E008CCB630C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19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1662</TotalTime>
  <Words>133</Words>
  <Application>Microsoft Office PowerPoint</Application>
  <PresentationFormat>On-screen Show (4:3)</PresentationFormat>
  <Paragraphs>67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Dyslexie</vt:lpstr>
      <vt:lpstr>Office Theme</vt:lpstr>
      <vt:lpstr>Worked example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92</cp:revision>
  <dcterms:created xsi:type="dcterms:W3CDTF">2018-01-26T08:52:52Z</dcterms:created>
  <dcterms:modified xsi:type="dcterms:W3CDTF">2019-07-22T14:57:04Z</dcterms:modified>
</cp:coreProperties>
</file>