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56" r:id="rId2"/>
    <p:sldId id="1862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88534" autoAdjust="0"/>
  </p:normalViewPr>
  <p:slideViewPr>
    <p:cSldViewPr>
      <p:cViewPr varScale="1">
        <p:scale>
          <a:sx n="65" d="100"/>
          <a:sy n="65" d="100"/>
        </p:scale>
        <p:origin x="1716" y="4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02/05/2019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3222465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817241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442015" y="42717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3748615" y="23396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240059" y="2299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8041376" y="1105559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376" y="1105559"/>
                <a:ext cx="12152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/>
              <p:nvPr/>
            </p:nvSpPr>
            <p:spPr>
              <a:xfrm>
                <a:off x="-18400" y="561292"/>
                <a:ext cx="3036807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00" dirty="0"/>
                  <a:t>Find the mean of the following numbers: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endParaRPr lang="en-GB" b="1" dirty="0"/>
              </a:p>
              <a:p>
                <a:endParaRPr lang="en-GB" sz="17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400" y="561292"/>
                <a:ext cx="3036807" cy="892552"/>
              </a:xfrm>
              <a:prstGeom prst="rect">
                <a:avLst/>
              </a:prstGeom>
              <a:blipFill>
                <a:blip r:embed="rId4"/>
                <a:stretch>
                  <a:fillRect l="-1406" t="-20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/>
              <p:nvPr/>
            </p:nvSpPr>
            <p:spPr>
              <a:xfrm>
                <a:off x="3303362" y="548877"/>
                <a:ext cx="305282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00" dirty="0"/>
                  <a:t>Find the mean of the following numbers: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362" y="548877"/>
                <a:ext cx="3052827" cy="630942"/>
              </a:xfrm>
              <a:prstGeom prst="rect">
                <a:avLst/>
              </a:prstGeom>
              <a:blipFill>
                <a:blip r:embed="rId5"/>
                <a:stretch>
                  <a:fillRect l="-1397" t="-2885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/>
              <p:nvPr/>
            </p:nvSpPr>
            <p:spPr>
              <a:xfrm>
                <a:off x="6847276" y="576681"/>
                <a:ext cx="228120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00" dirty="0"/>
                  <a:t>Find the mean of the following numbers: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7276" y="576681"/>
                <a:ext cx="2281206" cy="892552"/>
              </a:xfrm>
              <a:prstGeom prst="rect">
                <a:avLst/>
              </a:prstGeom>
              <a:blipFill>
                <a:blip r:embed="rId6"/>
                <a:stretch>
                  <a:fillRect l="-1604" t="-2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1EB5B19-1DC4-45DC-A7A3-96C1BF06AFD6}"/>
              </a:ext>
            </a:extLst>
          </p:cNvPr>
          <p:cNvSpPr txBox="1"/>
          <p:nvPr/>
        </p:nvSpPr>
        <p:spPr>
          <a:xfrm>
            <a:off x="3285432" y="1245092"/>
            <a:ext cx="305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 all of the numbers up!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1DEDCDE-61A1-47FE-81A4-40E3DAA3AB9E}"/>
                  </a:ext>
                </a:extLst>
              </p:cNvPr>
              <p:cNvSpPr txBox="1"/>
              <p:nvPr/>
            </p:nvSpPr>
            <p:spPr>
              <a:xfrm>
                <a:off x="3199475" y="1595568"/>
                <a:ext cx="32713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2+4+5+6+13+20=50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1DEDCDE-61A1-47FE-81A4-40E3DAA3A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475" y="1595568"/>
                <a:ext cx="327133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4005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DF6C1B-D1B2-44E1-99CF-B2F199A9F744}"/>
              </a:ext>
            </a:extLst>
          </p:cNvPr>
          <p:cNvSpPr txBox="1"/>
          <p:nvPr/>
        </p:nvSpPr>
        <p:spPr>
          <a:xfrm>
            <a:off x="2966511" y="1928910"/>
            <a:ext cx="305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Finish off the question!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6C520-6150-477E-BA8D-39167799EF46}"/>
                  </a:ext>
                </a:extLst>
              </p:cNvPr>
              <p:cNvSpPr txBox="1"/>
              <p:nvPr/>
            </p:nvSpPr>
            <p:spPr>
              <a:xfrm>
                <a:off x="8077336" y="4606508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6C520-6150-477E-BA8D-39167799E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336" y="4606508"/>
                <a:ext cx="121523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653D61A5-E0BF-4C83-BA6E-526554D64F5B}"/>
              </a:ext>
            </a:extLst>
          </p:cNvPr>
          <p:cNvSpPr txBox="1"/>
          <p:nvPr/>
        </p:nvSpPr>
        <p:spPr>
          <a:xfrm>
            <a:off x="0" y="3530892"/>
            <a:ext cx="34386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latin typeface="+mj-lt"/>
              </a:rPr>
              <a:t>Four numbers have a mean of 10.</a:t>
            </a:r>
            <a:endParaRPr lang="en-GB" sz="1700" dirty="0"/>
          </a:p>
          <a:p>
            <a:r>
              <a:rPr lang="en-GB" sz="1700" dirty="0">
                <a:latin typeface="+mj-lt"/>
              </a:rPr>
              <a:t>Three of the numbers are 8, 15, 7.</a:t>
            </a:r>
            <a:endParaRPr lang="en-GB" sz="1700" dirty="0"/>
          </a:p>
          <a:p>
            <a:r>
              <a:rPr lang="en-GB" sz="1700" dirty="0">
                <a:latin typeface="+mj-lt"/>
              </a:rPr>
              <a:t>What is the fourth number?</a:t>
            </a:r>
            <a:endParaRPr lang="en-GB" sz="1700" dirty="0"/>
          </a:p>
          <a:p>
            <a:endParaRPr lang="en-GB" sz="17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984479-E6EA-4DB7-B573-CCA956AD0DFA}"/>
              </a:ext>
            </a:extLst>
          </p:cNvPr>
          <p:cNvSpPr txBox="1"/>
          <p:nvPr/>
        </p:nvSpPr>
        <p:spPr>
          <a:xfrm>
            <a:off x="3315202" y="3540341"/>
            <a:ext cx="32713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i="0" dirty="0">
                <a:latin typeface="+mj-lt"/>
              </a:rPr>
              <a:t>Five numbers have a mean of 10.</a:t>
            </a:r>
            <a:endParaRPr lang="en-GB" sz="1700" dirty="0"/>
          </a:p>
          <a:p>
            <a:r>
              <a:rPr lang="en-GB" sz="1700" dirty="0">
                <a:latin typeface="+mj-lt"/>
              </a:rPr>
              <a:t>Four</a:t>
            </a:r>
            <a:r>
              <a:rPr lang="en-GB" sz="1700" i="0" dirty="0">
                <a:latin typeface="+mj-lt"/>
              </a:rPr>
              <a:t> of the numbers are 8, 15, 7, 8.</a:t>
            </a:r>
            <a:endParaRPr lang="en-GB" sz="1700" dirty="0"/>
          </a:p>
          <a:p>
            <a:r>
              <a:rPr lang="en-GB" sz="1700" i="0" dirty="0">
                <a:latin typeface="+mj-lt"/>
              </a:rPr>
              <a:t>What is the fifth number?</a:t>
            </a:r>
            <a:endParaRPr lang="en-GB" sz="1700" dirty="0"/>
          </a:p>
          <a:p>
            <a:pPr algn="ctr"/>
            <a:endParaRPr lang="en-GB" sz="17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2825304-266C-484F-99DB-4A94B953A1EF}"/>
                  </a:ext>
                </a:extLst>
              </p:cNvPr>
              <p:cNvSpPr txBox="1"/>
              <p:nvPr/>
            </p:nvSpPr>
            <p:spPr>
              <a:xfrm>
                <a:off x="3338030" y="4397900"/>
                <a:ext cx="33076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Add all of the numbers up along with the unknown (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/>
                  <a:t>)!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2825304-266C-484F-99DB-4A94B953A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030" y="4397900"/>
                <a:ext cx="3307682" cy="646331"/>
              </a:xfrm>
              <a:prstGeom prst="rect">
                <a:avLst/>
              </a:prstGeom>
              <a:blipFill>
                <a:blip r:embed="rId9"/>
                <a:stretch>
                  <a:fillRect l="-1661" t="-4717" r="-369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74E5BBF-5D5D-44DB-8C10-4D11D0C8F826}"/>
                  </a:ext>
                </a:extLst>
              </p:cNvPr>
              <p:cNvSpPr txBox="1"/>
              <p:nvPr/>
            </p:nvSpPr>
            <p:spPr>
              <a:xfrm>
                <a:off x="3315199" y="5053680"/>
                <a:ext cx="32713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8+15+7+8+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+38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74E5BBF-5D5D-44DB-8C10-4D11D0C8F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199" y="5053680"/>
                <a:ext cx="327133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B47E8FD4-0C1C-428D-9D02-5F6619D2CD60}"/>
              </a:ext>
            </a:extLst>
          </p:cNvPr>
          <p:cNvSpPr txBox="1"/>
          <p:nvPr/>
        </p:nvSpPr>
        <p:spPr>
          <a:xfrm>
            <a:off x="3177154" y="5360044"/>
            <a:ext cx="367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The 5 numbers have a mean of 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AECE86-3902-4E89-8354-6A70B31DE0E2}"/>
                  </a:ext>
                </a:extLst>
              </p:cNvPr>
              <p:cNvSpPr txBox="1"/>
              <p:nvPr/>
            </p:nvSpPr>
            <p:spPr>
              <a:xfrm>
                <a:off x="4121281" y="5698598"/>
                <a:ext cx="1781868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𝟑𝟖</m:t>
                          </m:r>
                        </m:num>
                        <m:den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AECE86-3902-4E89-8354-6A70B31DE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281" y="5698598"/>
                <a:ext cx="1781868" cy="6127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A952AA7D-548C-4FDF-9AB9-9CA04988F9E0}"/>
              </a:ext>
            </a:extLst>
          </p:cNvPr>
          <p:cNvSpPr txBox="1"/>
          <p:nvPr/>
        </p:nvSpPr>
        <p:spPr>
          <a:xfrm>
            <a:off x="2966511" y="6259703"/>
            <a:ext cx="305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Finish off the question!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59B39C-3960-4E76-8A2D-DFD8318A0E77}"/>
              </a:ext>
            </a:extLst>
          </p:cNvPr>
          <p:cNvSpPr txBox="1"/>
          <p:nvPr/>
        </p:nvSpPr>
        <p:spPr>
          <a:xfrm>
            <a:off x="6870104" y="3492814"/>
            <a:ext cx="2189213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i="0" dirty="0">
                <a:latin typeface="+mj-lt"/>
              </a:rPr>
              <a:t>Five numbers have a mean of 10.</a:t>
            </a:r>
            <a:endParaRPr lang="en-GB" sz="1700" dirty="0"/>
          </a:p>
          <a:p>
            <a:r>
              <a:rPr lang="en-GB" sz="1700" dirty="0">
                <a:latin typeface="+mj-lt"/>
              </a:rPr>
              <a:t>Four</a:t>
            </a:r>
            <a:r>
              <a:rPr lang="en-GB" sz="1700" i="0" dirty="0">
                <a:latin typeface="+mj-lt"/>
              </a:rPr>
              <a:t> of the numbers are 20, 28, 25 and 17.</a:t>
            </a:r>
            <a:r>
              <a:rPr lang="en-GB" sz="1700" dirty="0"/>
              <a:t> </a:t>
            </a:r>
            <a:r>
              <a:rPr lang="en-GB" sz="1700" i="0" dirty="0">
                <a:latin typeface="+mj-lt"/>
              </a:rPr>
              <a:t>What is the fifth number?</a:t>
            </a:r>
            <a:endParaRPr lang="en-GB" sz="1700" dirty="0"/>
          </a:p>
          <a:p>
            <a:pPr algn="ctr"/>
            <a:endParaRPr lang="en-GB" sz="1700" b="1" dirty="0"/>
          </a:p>
        </p:txBody>
      </p:sp>
    </p:spTree>
    <p:extLst>
      <p:ext uri="{BB962C8B-B14F-4D97-AF65-F5344CB8AC3E}">
        <p14:creationId xmlns:p14="http://schemas.microsoft.com/office/powerpoint/2010/main" val="187735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45" grpId="0"/>
      <p:bldP spid="46" grpId="0"/>
      <p:bldP spid="51" grpId="0"/>
      <p:bldP spid="11" grpId="0"/>
      <p:bldP spid="52" grpId="0"/>
      <p:bldP spid="36" grpId="0"/>
      <p:bldP spid="38" grpId="0"/>
      <p:bldP spid="39" grpId="0"/>
      <p:bldP spid="40" grpId="0"/>
      <p:bldP spid="42" grpId="0"/>
      <p:bldP spid="43" grpId="0"/>
      <p:bldP spid="47" grpId="0"/>
      <p:bldP spid="49" grpId="0"/>
      <p:bldP spid="54" grpId="0"/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66DA179-1696-4F6A-A927-C6368B41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20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1D2299-0841-4DE1-A771-DF3C46B43CEC}"/>
              </a:ext>
            </a:extLst>
          </p:cNvPr>
          <p:cNvSpPr/>
          <p:nvPr/>
        </p:nvSpPr>
        <p:spPr>
          <a:xfrm>
            <a:off x="239970" y="1396281"/>
            <a:ext cx="4192924" cy="36889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2CAAF-A499-4CD6-93B8-1F663C033852}"/>
              </a:ext>
            </a:extLst>
          </p:cNvPr>
          <p:cNvSpPr/>
          <p:nvPr/>
        </p:nvSpPr>
        <p:spPr>
          <a:xfrm>
            <a:off x="4545977" y="1376162"/>
            <a:ext cx="4465279" cy="442910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07DEFA-09FE-4211-B48D-E137E4B4423B}"/>
              </a:ext>
            </a:extLst>
          </p:cNvPr>
          <p:cNvSpPr/>
          <p:nvPr/>
        </p:nvSpPr>
        <p:spPr>
          <a:xfrm>
            <a:off x="246979" y="5173820"/>
            <a:ext cx="4192925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A1701B-053D-4E5F-A1B9-0D2A5BA9FE31}"/>
                  </a:ext>
                </a:extLst>
              </p:cNvPr>
              <p:cNvSpPr/>
              <p:nvPr/>
            </p:nvSpPr>
            <p:spPr>
              <a:xfrm>
                <a:off x="307069" y="1425346"/>
                <a:ext cx="3289006" cy="3988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Find the mean of each list of numbers:</a:t>
                </a: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26, 12, 16, 6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26, 12, 16, 6, 15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26, 12, 16, 6, 15, 21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</a:t>
                </a: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12, 16, 15, 2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1.2, 1.6, 1.5, 2.1</m:t>
                    </m:r>
                  </m:oMath>
                </a14:m>
                <a:endParaRPr lang="en-GB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−12, −16, −15, −21</m:t>
                    </m:r>
                  </m:oMath>
                </a14:m>
                <a:endParaRPr lang="en-GB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342900" lvl="0" indent="-342900" defTabSz="457200">
                  <a:lnSpc>
                    <a:spcPct val="150000"/>
                  </a:lnSpc>
                  <a:buFont typeface="+mj-lt"/>
                  <a:buAutoNum type="arabicParenR"/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			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A1701B-053D-4E5F-A1B9-0D2A5BA9F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69" y="1425346"/>
                <a:ext cx="3289006" cy="3988912"/>
              </a:xfrm>
              <a:prstGeom prst="rect">
                <a:avLst/>
              </a:prstGeom>
              <a:blipFill>
                <a:blip r:embed="rId2"/>
                <a:stretch>
                  <a:fillRect l="-1852" t="-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80BB07-8EB7-4969-A221-53549085DF49}"/>
                  </a:ext>
                </a:extLst>
              </p:cNvPr>
              <p:cNvSpPr/>
              <p:nvPr/>
            </p:nvSpPr>
            <p:spPr>
              <a:xfrm>
                <a:off x="2786488" y="2019187"/>
                <a:ext cx="1759489" cy="2957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endParaRPr lang="en-GB" b="1" dirty="0"/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b="1" dirty="0">
                    <a:solidFill>
                      <a:prstClr val="black"/>
                    </a:solidFill>
                  </a:rPr>
                  <a:t>Mean = </a:t>
                </a:r>
                <a14:m>
                  <m:oMath xmlns:m="http://schemas.openxmlformats.org/officeDocument/2006/math"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𝟐𝟔𝟔</m:t>
                    </m:r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80BB07-8EB7-4969-A221-53549085DF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488" y="2019187"/>
                <a:ext cx="1759489" cy="2957156"/>
              </a:xfrm>
              <a:prstGeom prst="rect">
                <a:avLst/>
              </a:prstGeom>
              <a:blipFill>
                <a:blip r:embed="rId3"/>
                <a:stretch>
                  <a:fillRect l="-2768" b="-2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E771009-3D4B-45E9-BBE5-67C01A0DFF98}"/>
              </a:ext>
            </a:extLst>
          </p:cNvPr>
          <p:cNvSpPr/>
          <p:nvPr/>
        </p:nvSpPr>
        <p:spPr>
          <a:xfrm>
            <a:off x="4590062" y="1396281"/>
            <a:ext cx="43320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arenR"/>
              <a:defRPr/>
            </a:pPr>
            <a:r>
              <a:rPr lang="en-GB" dirty="0"/>
              <a:t>Four </a:t>
            </a:r>
            <a:r>
              <a:rPr lang="en-GB" dirty="0" smtClean="0"/>
              <a:t>numbers have a mean of </a:t>
            </a:r>
            <a:r>
              <a:rPr lang="en-GB" dirty="0"/>
              <a:t>22. First three scores are 20, 28 and 25. What is the fourth </a:t>
            </a:r>
            <a:r>
              <a:rPr lang="en-GB" dirty="0" smtClean="0"/>
              <a:t>number? </a:t>
            </a:r>
            <a:endParaRPr lang="en-GB" dirty="0"/>
          </a:p>
          <a:p>
            <a:pPr marL="342900" indent="-342900">
              <a:buFont typeface="+mj-lt"/>
              <a:buAutoNum type="arabicParenR"/>
              <a:defRPr/>
            </a:pPr>
            <a:r>
              <a:rPr lang="en-GB" dirty="0" smtClean="0"/>
              <a:t>Five </a:t>
            </a:r>
            <a:r>
              <a:rPr lang="en-GB" dirty="0"/>
              <a:t>numbers have </a:t>
            </a:r>
            <a:r>
              <a:rPr lang="en-GB" dirty="0" smtClean="0"/>
              <a:t>a </a:t>
            </a:r>
            <a:r>
              <a:rPr lang="en-GB" dirty="0"/>
              <a:t>mean of 2.2.  The first three are 2.0,2.8, 2.5 What is the fourth number? 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en-GB" dirty="0" smtClean="0"/>
              <a:t>Four numbers have a mean of 44. </a:t>
            </a:r>
            <a:r>
              <a:rPr lang="en-GB" dirty="0"/>
              <a:t>First four scores are 40, 56, 50 and 34. What is the </a:t>
            </a:r>
            <a:r>
              <a:rPr lang="en-GB" dirty="0" smtClean="0"/>
              <a:t>fifth number? </a:t>
            </a:r>
            <a:endParaRPr lang="en-GB" dirty="0"/>
          </a:p>
          <a:p>
            <a:pPr marL="342900" lvl="0" indent="-342900">
              <a:buFont typeface="+mj-lt"/>
              <a:buAutoNum type="arabicParenR"/>
              <a:defRPr/>
            </a:pPr>
            <a:r>
              <a:rPr lang="en-GB" dirty="0"/>
              <a:t>Five numbers have </a:t>
            </a:r>
            <a:r>
              <a:rPr lang="en-GB" dirty="0" smtClean="0"/>
              <a:t>a </a:t>
            </a:r>
            <a:r>
              <a:rPr lang="en-GB" dirty="0"/>
              <a:t>mean of 11. The first four are 10,14,12 and 9. What is the fifth number? </a:t>
            </a:r>
          </a:p>
          <a:p>
            <a:pPr marL="342900" lvl="0" indent="-342900">
              <a:buFont typeface="+mj-lt"/>
              <a:buAutoNum type="arabicParenR"/>
              <a:defRPr/>
            </a:pPr>
            <a:r>
              <a:rPr lang="en-GB" dirty="0"/>
              <a:t>Four numbers have </a:t>
            </a:r>
            <a:r>
              <a:rPr lang="en-GB" dirty="0" smtClean="0"/>
              <a:t>a </a:t>
            </a:r>
            <a:r>
              <a:rPr lang="en-GB" dirty="0"/>
              <a:t>mean of 15. The first three are 15, 15, and 15. What is the fourth number?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9B9E79-ADBD-4DFD-A776-CCEBE7A57C18}"/>
              </a:ext>
            </a:extLst>
          </p:cNvPr>
          <p:cNvSpPr/>
          <p:nvPr/>
        </p:nvSpPr>
        <p:spPr>
          <a:xfrm>
            <a:off x="6922998" y="1960909"/>
            <a:ext cx="181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Fourth score = 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412DE5-3385-4006-9B97-3B1E6942D026}"/>
              </a:ext>
            </a:extLst>
          </p:cNvPr>
          <p:cNvSpPr/>
          <p:nvPr/>
        </p:nvSpPr>
        <p:spPr>
          <a:xfrm>
            <a:off x="6516216" y="2761007"/>
            <a:ext cx="1875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Fourth score = 1.5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BBB9C5-289C-44F3-A361-92192D9C649E}"/>
              </a:ext>
            </a:extLst>
          </p:cNvPr>
          <p:cNvSpPr/>
          <p:nvPr/>
        </p:nvSpPr>
        <p:spPr>
          <a:xfrm>
            <a:off x="6912313" y="3622293"/>
            <a:ext cx="181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Fourth score = 40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5036B-5D67-45FE-AC80-DFCFFB4E7BA9}"/>
              </a:ext>
            </a:extLst>
          </p:cNvPr>
          <p:cNvSpPr/>
          <p:nvPr/>
        </p:nvSpPr>
        <p:spPr>
          <a:xfrm>
            <a:off x="6338482" y="4449097"/>
            <a:ext cx="188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Fifth number = 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B4E068-05DE-4829-9A98-F7385412F266}"/>
              </a:ext>
            </a:extLst>
          </p:cNvPr>
          <p:cNvSpPr/>
          <p:nvPr/>
        </p:nvSpPr>
        <p:spPr>
          <a:xfrm>
            <a:off x="6903224" y="5264623"/>
            <a:ext cx="2063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Fourth number = 15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9010D17-41A0-46F2-8548-235C1A503F3D}"/>
                  </a:ext>
                </a:extLst>
              </p:cNvPr>
              <p:cNvSpPr/>
              <p:nvPr/>
            </p:nvSpPr>
            <p:spPr>
              <a:xfrm>
                <a:off x="239970" y="5164444"/>
                <a:ext cx="454314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Find the mean of the following expressions: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+1, 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+2, 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+3, 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+4 .</m:t>
                    </m:r>
                  </m:oMath>
                </a14:m>
                <a:r>
                  <a:rPr lang="en-GB" dirty="0"/>
                  <a:t> What can you deduce from this result?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9010D17-41A0-46F2-8548-235C1A503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70" y="5164444"/>
                <a:ext cx="4543141" cy="923330"/>
              </a:xfrm>
              <a:prstGeom prst="rect">
                <a:avLst/>
              </a:prstGeom>
              <a:blipFill>
                <a:blip r:embed="rId4"/>
                <a:stretch>
                  <a:fillRect l="-1072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CD24806D-4EC2-4DF4-82A7-6914CD1CA947}"/>
              </a:ext>
            </a:extLst>
          </p:cNvPr>
          <p:cNvSpPr txBox="1"/>
          <p:nvPr/>
        </p:nvSpPr>
        <p:spPr>
          <a:xfrm>
            <a:off x="1909481" y="6136264"/>
            <a:ext cx="4056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The mean of 5 consecutive numbers is always the middle number.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6F021B1-331E-4FB5-BE35-3B3F0E9713E7}"/>
              </a:ext>
            </a:extLst>
          </p:cNvPr>
          <p:cNvSpPr txBox="1"/>
          <p:nvPr/>
        </p:nvSpPr>
        <p:spPr>
          <a:xfrm>
            <a:off x="-3401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1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15227</TotalTime>
  <Words>421</Words>
  <Application>Microsoft Office PowerPoint</Application>
  <PresentationFormat>On-screen Show (4:3)</PresentationFormat>
  <Paragraphs>55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J Berwick</cp:lastModifiedBy>
  <cp:revision>579</cp:revision>
  <dcterms:created xsi:type="dcterms:W3CDTF">2013-02-28T07:36:55Z</dcterms:created>
  <dcterms:modified xsi:type="dcterms:W3CDTF">2019-05-02T12:03:43Z</dcterms:modified>
</cp:coreProperties>
</file>