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1861" r:id="rId2"/>
    <p:sldId id="1862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76" autoAdjust="0"/>
    <p:restoredTop sz="88534" autoAdjust="0"/>
  </p:normalViewPr>
  <p:slideViewPr>
    <p:cSldViewPr>
      <p:cViewPr varScale="1">
        <p:scale>
          <a:sx n="64" d="100"/>
          <a:sy n="64" d="100"/>
        </p:scale>
        <p:origin x="1746" y="48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E87F4A-DD11-41AF-8B76-F2E5B6202836}" type="datetimeFigureOut">
              <a:rPr lang="en-GB" smtClean="0"/>
              <a:pPr/>
              <a:t>15/04/2019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2F2399-CD51-4C4C-BC34-03B9F40F9CF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7450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15/04/2019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1611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15/04/2019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5171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15/04/2019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2520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15/04/2019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6172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15/04/2019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0052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15/04/2019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8912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15/04/2019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336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15/04/2019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7128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15/04/2019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496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15/04/2019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3399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15/04/2019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2211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9AFE4D-3339-4F90-AB07-DAB31D79E32A}" type="datetimeFigureOut">
              <a:rPr lang="en-GB" smtClean="0"/>
              <a:pPr/>
              <a:t>15/04/2019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177B05-5D28-4021-9BD2-A7A72850B65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6745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9E39CD2-A4A9-48B5-B7A1-545746448729}"/>
              </a:ext>
            </a:extLst>
          </p:cNvPr>
          <p:cNvCxnSpPr/>
          <p:nvPr/>
        </p:nvCxnSpPr>
        <p:spPr>
          <a:xfrm>
            <a:off x="3222465" y="0"/>
            <a:ext cx="0" cy="6858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D5CD68C-2023-41C4-80BC-E168DFD5457D}"/>
              </a:ext>
            </a:extLst>
          </p:cNvPr>
          <p:cNvCxnSpPr/>
          <p:nvPr/>
        </p:nvCxnSpPr>
        <p:spPr>
          <a:xfrm>
            <a:off x="6910608" y="0"/>
            <a:ext cx="0" cy="6858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89ADC69-19C6-43BC-AC10-F76372826F4A}"/>
              </a:ext>
            </a:extLst>
          </p:cNvPr>
          <p:cNvCxnSpPr/>
          <p:nvPr/>
        </p:nvCxnSpPr>
        <p:spPr>
          <a:xfrm>
            <a:off x="0" y="548680"/>
            <a:ext cx="9144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62D1CA72-7AC3-4FF3-BBBC-EDC7F7013A53}"/>
              </a:ext>
            </a:extLst>
          </p:cNvPr>
          <p:cNvSpPr txBox="1"/>
          <p:nvPr/>
        </p:nvSpPr>
        <p:spPr>
          <a:xfrm>
            <a:off x="442015" y="42717"/>
            <a:ext cx="23739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Worked Example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5D83D0E-348C-47AE-BD5E-8B77D6EC707F}"/>
              </a:ext>
            </a:extLst>
          </p:cNvPr>
          <p:cNvSpPr txBox="1"/>
          <p:nvPr/>
        </p:nvSpPr>
        <p:spPr>
          <a:xfrm>
            <a:off x="3748615" y="23396"/>
            <a:ext cx="2622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Example by Fading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68B3190-7B6E-4EBA-8EFB-67C22CE65E41}"/>
              </a:ext>
            </a:extLst>
          </p:cNvPr>
          <p:cNvSpPr txBox="1"/>
          <p:nvPr/>
        </p:nvSpPr>
        <p:spPr>
          <a:xfrm>
            <a:off x="7240059" y="22993"/>
            <a:ext cx="20165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Your Turn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35D3391-A18B-443B-B481-8725DEFC145C}"/>
              </a:ext>
            </a:extLst>
          </p:cNvPr>
          <p:cNvCxnSpPr/>
          <p:nvPr/>
        </p:nvCxnSpPr>
        <p:spPr>
          <a:xfrm>
            <a:off x="0" y="3489765"/>
            <a:ext cx="9144000" cy="1352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D4207955-2DA3-4985-830D-695EBBCBAD2A}"/>
                  </a:ext>
                </a:extLst>
              </p:cNvPr>
              <p:cNvSpPr txBox="1"/>
              <p:nvPr/>
            </p:nvSpPr>
            <p:spPr>
              <a:xfrm>
                <a:off x="7407137" y="1746967"/>
                <a:ext cx="121523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D4207955-2DA3-4985-830D-695EBBCBAD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7137" y="1746967"/>
                <a:ext cx="1215239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DDABAC1-CB56-4D21-8FF3-F97F0B0D6F33}"/>
                  </a:ext>
                </a:extLst>
              </p:cNvPr>
              <p:cNvSpPr txBox="1"/>
              <p:nvPr/>
            </p:nvSpPr>
            <p:spPr>
              <a:xfrm>
                <a:off x="-18401" y="561292"/>
                <a:ext cx="3213749" cy="17172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defTabSz="457200">
                  <a:defRPr/>
                </a:pPr>
                <a:r>
                  <a:rPr lang="en-GB" sz="1700" dirty="0"/>
                  <a:t>Find the mean of the following expressions: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b="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>
                        <a:latin typeface="Cambria Math" panose="02040503050406030204" pitchFamily="18" charset="0"/>
                      </a:rPr>
                      <m:t>+1, </m:t>
                    </m:r>
                    <m:r>
                      <a:rPr lang="en-GB" b="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>
                        <a:latin typeface="Cambria Math" panose="02040503050406030204" pitchFamily="18" charset="0"/>
                      </a:rPr>
                      <m:t>+5, </m:t>
                    </m:r>
                    <m:r>
                      <a:rPr lang="en-GB" b="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>
                        <a:latin typeface="Cambria Math" panose="02040503050406030204" pitchFamily="18" charset="0"/>
                      </a:rPr>
                      <m:t>+6, </m:t>
                    </m:r>
                    <m:r>
                      <a:rPr lang="en-GB" b="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>
                        <a:latin typeface="Cambria Math" panose="02040503050406030204" pitchFamily="18" charset="0"/>
                      </a:rPr>
                      <m:t>+13</m:t>
                    </m:r>
                  </m:oMath>
                </a14:m>
                <a:endParaRPr lang="en-GB" dirty="0"/>
              </a:p>
              <a:p>
                <a:pPr lvl="0" defTabSz="457200">
                  <a:defRPr/>
                </a:pPr>
                <a:endParaRPr lang="en-GB" b="1" dirty="0"/>
              </a:p>
              <a:p>
                <a:pPr lvl="0" defTabSz="457200">
                  <a:defRPr/>
                </a:pPr>
                <a:endParaRPr lang="en-GB" b="1" dirty="0"/>
              </a:p>
              <a:p>
                <a:endParaRPr lang="en-GB" sz="170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DDABAC1-CB56-4D21-8FF3-F97F0B0D6F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8401" y="561292"/>
                <a:ext cx="3213749" cy="1717201"/>
              </a:xfrm>
              <a:prstGeom prst="rect">
                <a:avLst/>
              </a:prstGeom>
              <a:blipFill>
                <a:blip r:embed="rId3"/>
                <a:stretch>
                  <a:fillRect l="-1328" t="-10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F035E669-B150-4070-A539-E796E7F8B444}"/>
                  </a:ext>
                </a:extLst>
              </p:cNvPr>
              <p:cNvSpPr txBox="1"/>
              <p:nvPr/>
            </p:nvSpPr>
            <p:spPr>
              <a:xfrm>
                <a:off x="3156674" y="548680"/>
                <a:ext cx="3734640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defTabSz="457200">
                  <a:defRPr/>
                </a:pPr>
                <a:r>
                  <a:rPr lang="en-GB" sz="1700" dirty="0"/>
                  <a:t>Find the mean of the following expressions: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+1, 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+5, 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+6, 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+23</m:t>
                    </m:r>
                  </m:oMath>
                </a14:m>
                <a:endParaRPr lang="en-GB" sz="1600" b="1" dirty="0"/>
              </a:p>
              <a:p>
                <a:endParaRPr lang="en-GB" b="1" dirty="0"/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F035E669-B150-4070-A539-E796E7F8B4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6674" y="548680"/>
                <a:ext cx="3734640" cy="892552"/>
              </a:xfrm>
              <a:prstGeom prst="rect">
                <a:avLst/>
              </a:prstGeom>
              <a:blipFill>
                <a:blip r:embed="rId4"/>
                <a:stretch>
                  <a:fillRect l="-1144" t="-20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1FF9E3AE-7256-4D88-86E7-F6995FA407AB}"/>
                  </a:ext>
                </a:extLst>
              </p:cNvPr>
              <p:cNvSpPr txBox="1"/>
              <p:nvPr/>
            </p:nvSpPr>
            <p:spPr>
              <a:xfrm>
                <a:off x="6862794" y="568797"/>
                <a:ext cx="2281206" cy="11969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700" dirty="0"/>
                  <a:t>Find the mean of the following expressions: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+2, 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+3,  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+6, 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+9 </m:t>
                      </m:r>
                      <m:r>
                        <m:rPr>
                          <m:nor/>
                        </m:rPr>
                        <a:rPr lang="en-GB" dirty="0"/>
                        <m:t>	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1FF9E3AE-7256-4D88-86E7-F6995FA407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2794" y="568797"/>
                <a:ext cx="2281206" cy="1196994"/>
              </a:xfrm>
              <a:prstGeom prst="rect">
                <a:avLst/>
              </a:prstGeom>
              <a:blipFill>
                <a:blip r:embed="rId5"/>
                <a:stretch>
                  <a:fillRect l="-1872" t="-15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71EB5B19-1DC4-45DC-A7A3-96C1BF06AFD6}"/>
              </a:ext>
            </a:extLst>
          </p:cNvPr>
          <p:cNvSpPr txBox="1"/>
          <p:nvPr/>
        </p:nvSpPr>
        <p:spPr>
          <a:xfrm>
            <a:off x="3208908" y="1125196"/>
            <a:ext cx="37152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Add all the expressions up!</a:t>
            </a:r>
          </a:p>
        </p:txBody>
      </p:sp>
      <p:sp>
        <p:nvSpPr>
          <p:cNvPr id="33" name="TextBox 9">
            <a:extLst>
              <a:ext uri="{FF2B5EF4-FFF2-40B4-BE49-F238E27FC236}">
                <a16:creationId xmlns:a16="http://schemas.microsoft.com/office/drawing/2014/main" id="{8A944944-E635-41E3-8DA4-5CC8ADAB9CED}"/>
              </a:ext>
            </a:extLst>
          </p:cNvPr>
          <p:cNvSpPr txBox="1"/>
          <p:nvPr/>
        </p:nvSpPr>
        <p:spPr>
          <a:xfrm>
            <a:off x="7240059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0E114C8-89D1-4607-ABE5-14278FFE08AA}"/>
              </a:ext>
            </a:extLst>
          </p:cNvPr>
          <p:cNvSpPr txBox="1"/>
          <p:nvPr/>
        </p:nvSpPr>
        <p:spPr>
          <a:xfrm>
            <a:off x="2871050" y="1773785"/>
            <a:ext cx="3052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Finish off the question!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CBB7717-8282-42C8-BEB3-D64511D18FCA}"/>
                  </a:ext>
                </a:extLst>
              </p:cNvPr>
              <p:cNvSpPr txBox="1"/>
              <p:nvPr/>
            </p:nvSpPr>
            <p:spPr>
              <a:xfrm>
                <a:off x="7842039" y="4347572"/>
                <a:ext cx="121523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𝟔𝟔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CBB7717-8282-42C8-BEB3-D64511D18F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2039" y="4347572"/>
                <a:ext cx="1215239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D60C3C3C-5D00-4705-A6B3-A172430BA742}"/>
                  </a:ext>
                </a:extLst>
              </p:cNvPr>
              <p:cNvSpPr txBox="1"/>
              <p:nvPr/>
            </p:nvSpPr>
            <p:spPr>
              <a:xfrm>
                <a:off x="-18400" y="3520266"/>
                <a:ext cx="3085336" cy="14157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defTabSz="457200">
                  <a:defRPr/>
                </a:pPr>
                <a:r>
                  <a:rPr lang="en-GB" sz="1700" dirty="0"/>
                  <a:t>If the mean for the expressions above is 10, calculate the value of </a:t>
                </a:r>
                <a14:m>
                  <m:oMath xmlns:m="http://schemas.openxmlformats.org/officeDocument/2006/math">
                    <m:r>
                      <a:rPr lang="en-GB" sz="17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700" dirty="0"/>
                  <a:t>.</a:t>
                </a:r>
                <a:endParaRPr lang="en-GB" b="1" dirty="0"/>
              </a:p>
              <a:p>
                <a:pPr lvl="0" defTabSz="457200">
                  <a:defRPr/>
                </a:pPr>
                <a:endParaRPr lang="en-GB" b="1" dirty="0"/>
              </a:p>
              <a:p>
                <a:endParaRPr lang="en-GB" sz="1700" dirty="0"/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D60C3C3C-5D00-4705-A6B3-A172430BA7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8400" y="3520266"/>
                <a:ext cx="3085336" cy="1415772"/>
              </a:xfrm>
              <a:prstGeom prst="rect">
                <a:avLst/>
              </a:prstGeom>
              <a:blipFill>
                <a:blip r:embed="rId7"/>
                <a:stretch>
                  <a:fillRect l="-1383" t="-12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D88AE15-1893-40C2-A132-D64DB742D8AF}"/>
                  </a:ext>
                </a:extLst>
              </p:cNvPr>
              <p:cNvSpPr txBox="1"/>
              <p:nvPr/>
            </p:nvSpPr>
            <p:spPr>
              <a:xfrm>
                <a:off x="3188290" y="3507654"/>
                <a:ext cx="3518971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defRPr/>
                </a:pPr>
                <a:r>
                  <a:rPr lang="en-GB" sz="1700" dirty="0"/>
                  <a:t>If the mean for the expressions above is </a:t>
                </a:r>
                <a14:m>
                  <m:oMath xmlns:m="http://schemas.openxmlformats.org/officeDocument/2006/math">
                    <m:r>
                      <a:rPr lang="en-GB" sz="1700" i="1" dirty="0" smtClean="0">
                        <a:latin typeface="Cambria Math" panose="02040503050406030204" pitchFamily="18" charset="0"/>
                      </a:rPr>
                      <m:t>−58</m:t>
                    </m:r>
                  </m:oMath>
                </a14:m>
                <a:r>
                  <a:rPr lang="en-GB" sz="1700" dirty="0"/>
                  <a:t>, calculate the value of </a:t>
                </a:r>
                <a14:m>
                  <m:oMath xmlns:m="http://schemas.openxmlformats.org/officeDocument/2006/math">
                    <m:r>
                      <a:rPr lang="en-GB" sz="17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700" dirty="0"/>
                  <a:t>.</a:t>
                </a:r>
                <a:endParaRPr lang="en-GB" sz="1600" b="1" dirty="0"/>
              </a:p>
              <a:p>
                <a:endParaRPr lang="en-GB" b="1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D88AE15-1893-40C2-A132-D64DB742D8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8290" y="3507654"/>
                <a:ext cx="3518971" cy="892552"/>
              </a:xfrm>
              <a:prstGeom prst="rect">
                <a:avLst/>
              </a:prstGeom>
              <a:blipFill>
                <a:blip r:embed="rId8"/>
                <a:stretch>
                  <a:fillRect l="-1040" t="-2041" r="-17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BA1EA95-9FA6-4F4D-BF02-A421FC8D7CB2}"/>
                  </a:ext>
                </a:extLst>
              </p:cNvPr>
              <p:cNvSpPr txBox="1"/>
              <p:nvPr/>
            </p:nvSpPr>
            <p:spPr>
              <a:xfrm>
                <a:off x="6862794" y="3527771"/>
                <a:ext cx="2281206" cy="11387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700" dirty="0"/>
                  <a:t>If the mean for the expressions above is </a:t>
                </a:r>
                <a14:m>
                  <m:oMath xmlns:m="http://schemas.openxmlformats.org/officeDocument/2006/math">
                    <m:r>
                      <a:rPr lang="en-GB" sz="1700" i="1" dirty="0" smtClean="0">
                        <a:latin typeface="Cambria Math" panose="02040503050406030204" pitchFamily="18" charset="0"/>
                      </a:rPr>
                      <m:t>−62</m:t>
                    </m:r>
                  </m:oMath>
                </a14:m>
                <a:r>
                  <a:rPr lang="en-GB" sz="1700" dirty="0"/>
                  <a:t>, calculate the value of </a:t>
                </a:r>
                <a14:m>
                  <m:oMath xmlns:m="http://schemas.openxmlformats.org/officeDocument/2006/math">
                    <m:r>
                      <a:rPr lang="en-GB" sz="17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700" dirty="0"/>
                  <a:t>.</a:t>
                </a:r>
                <a:endParaRPr lang="en-GB" b="1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BA1EA95-9FA6-4F4D-BF02-A421FC8D7C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2794" y="3527771"/>
                <a:ext cx="2281206" cy="1138773"/>
              </a:xfrm>
              <a:prstGeom prst="rect">
                <a:avLst/>
              </a:prstGeom>
              <a:blipFill>
                <a:blip r:embed="rId9"/>
                <a:stretch>
                  <a:fillRect l="-1872" t="-2139" b="-64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>
            <a:extLst>
              <a:ext uri="{FF2B5EF4-FFF2-40B4-BE49-F238E27FC236}">
                <a16:creationId xmlns:a16="http://schemas.microsoft.com/office/drawing/2014/main" id="{CC6636AD-669B-4FDF-BA2E-7802C6A78D6B}"/>
              </a:ext>
            </a:extLst>
          </p:cNvPr>
          <p:cNvSpPr txBox="1"/>
          <p:nvPr/>
        </p:nvSpPr>
        <p:spPr>
          <a:xfrm>
            <a:off x="3195349" y="4144287"/>
            <a:ext cx="37152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Set equal!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2FAC85D-0619-4298-B10A-6AC5712B4D19}"/>
                  </a:ext>
                </a:extLst>
              </p:cNvPr>
              <p:cNvSpPr txBox="1"/>
              <p:nvPr/>
            </p:nvSpPr>
            <p:spPr>
              <a:xfrm>
                <a:off x="3066936" y="4486402"/>
                <a:ext cx="176882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+7=−58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2FAC85D-0619-4298-B10A-6AC5712B4D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6936" y="4486402"/>
                <a:ext cx="1768824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extBox 40">
            <a:extLst>
              <a:ext uri="{FF2B5EF4-FFF2-40B4-BE49-F238E27FC236}">
                <a16:creationId xmlns:a16="http://schemas.microsoft.com/office/drawing/2014/main" id="{8CD40F57-41EC-4520-BE03-824EBB94EC4F}"/>
              </a:ext>
            </a:extLst>
          </p:cNvPr>
          <p:cNvSpPr txBox="1"/>
          <p:nvPr/>
        </p:nvSpPr>
        <p:spPr>
          <a:xfrm>
            <a:off x="2871050" y="4857927"/>
            <a:ext cx="3052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Finish off the question!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E74D03D-E2DC-49BD-A4D7-C93C81E3B736}"/>
                  </a:ext>
                </a:extLst>
              </p:cNvPr>
              <p:cNvSpPr txBox="1"/>
              <p:nvPr/>
            </p:nvSpPr>
            <p:spPr>
              <a:xfrm>
                <a:off x="2443284" y="1432088"/>
                <a:ext cx="252027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+35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E74D03D-E2DC-49BD-A4D7-C93C81E3B7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3284" y="1432088"/>
                <a:ext cx="2520279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1819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45" grpId="0"/>
      <p:bldP spid="46" grpId="0"/>
      <p:bldP spid="51" grpId="0"/>
      <p:bldP spid="11" grpId="0"/>
      <p:bldP spid="24" grpId="0"/>
      <p:bldP spid="27" grpId="0"/>
      <p:bldP spid="29" grpId="0"/>
      <p:bldP spid="30" grpId="0"/>
      <p:bldP spid="34" grpId="0"/>
      <p:bldP spid="35" grpId="0"/>
      <p:bldP spid="37" grpId="0"/>
      <p:bldP spid="41" grpId="0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266DA179-1696-4F6A-A927-C6368B41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232" y="43621"/>
            <a:ext cx="8229600" cy="1143000"/>
          </a:xfrm>
        </p:spPr>
        <p:txBody>
          <a:bodyPr/>
          <a:lstStyle/>
          <a:p>
            <a:r>
              <a:rPr lang="en-GB" b="1" dirty="0"/>
              <a:t>Questions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01D2299-0841-4DE1-A771-DF3C46B43CEC}"/>
              </a:ext>
            </a:extLst>
          </p:cNvPr>
          <p:cNvSpPr/>
          <p:nvPr/>
        </p:nvSpPr>
        <p:spPr>
          <a:xfrm>
            <a:off x="244485" y="1425346"/>
            <a:ext cx="7212350" cy="235587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D02CAAF-A499-4CD6-93B8-1F663C033852}"/>
              </a:ext>
            </a:extLst>
          </p:cNvPr>
          <p:cNvSpPr/>
          <p:nvPr/>
        </p:nvSpPr>
        <p:spPr>
          <a:xfrm>
            <a:off x="244485" y="3847491"/>
            <a:ext cx="7212350" cy="72467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107DEFA-09FE-4211-B48D-E137E4B4423B}"/>
              </a:ext>
            </a:extLst>
          </p:cNvPr>
          <p:cNvSpPr/>
          <p:nvPr/>
        </p:nvSpPr>
        <p:spPr>
          <a:xfrm>
            <a:off x="217999" y="4658347"/>
            <a:ext cx="7860422" cy="176654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id="{46F021B1-331E-4FB5-BE35-3B3F0E9713E7}"/>
              </a:ext>
            </a:extLst>
          </p:cNvPr>
          <p:cNvSpPr txBox="1"/>
          <p:nvPr/>
        </p:nvSpPr>
        <p:spPr>
          <a:xfrm>
            <a:off x="-3401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73A1701B-053D-4E5F-A1B9-0D2A5BA9FE31}"/>
                  </a:ext>
                </a:extLst>
              </p:cNvPr>
              <p:cNvSpPr/>
              <p:nvPr/>
            </p:nvSpPr>
            <p:spPr>
              <a:xfrm>
                <a:off x="307068" y="1425346"/>
                <a:ext cx="5057019" cy="26161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457200">
                  <a:defRPr/>
                </a:pPr>
                <a:r>
                  <a:rPr lang="en-GB" sz="2000" b="1" dirty="0">
                    <a:solidFill>
                      <a:prstClr val="black"/>
                    </a:solidFill>
                  </a:rPr>
                  <a:t>Find the mean of each list of expressions:</a:t>
                </a:r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dirty="0"/>
                  <a:t>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,  2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+4,  2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+6,  2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+12,  2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+18 </m:t>
                    </m:r>
                  </m:oMath>
                </a14:m>
                <a:r>
                  <a:rPr lang="en-GB" dirty="0"/>
                  <a:t>	</a:t>
                </a:r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dirty="0"/>
                  <a:t>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+1,  2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+5,  2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+7,  2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+13,  2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+19 </m:t>
                    </m:r>
                  </m:oMath>
                </a14:m>
                <a:endParaRPr lang="en-GB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dirty="0"/>
                  <a:t>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+1,  2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+5,  2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+7,  2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+13,  2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+9 </m:t>
                    </m:r>
                  </m:oMath>
                </a14:m>
                <a:r>
                  <a:rPr lang="en-GB" dirty="0"/>
                  <a:t>	</a:t>
                </a:r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dirty="0"/>
                  <a:t>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−1,  2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−5,  2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−7,  2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−13,  2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−9 </m:t>
                    </m:r>
                  </m:oMath>
                </a14:m>
                <a:r>
                  <a:rPr lang="en-GB" dirty="0"/>
                  <a:t>	</a:t>
                </a:r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dirty="0"/>
                  <a:t>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1−2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, 5−2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, 7−2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,  13−2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, 9−2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dirty="0"/>
              </a:p>
              <a:p>
                <a:pPr marL="342900" lvl="0" indent="-342900" defTabSz="457200">
                  <a:buFont typeface="+mj-lt"/>
                  <a:buAutoNum type="arabicParenR"/>
                  <a:defRPr/>
                </a:pPr>
                <a:r>
                  <a:rPr lang="en-GB" dirty="0"/>
                  <a:t>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21−2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,  5−2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,  7−2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,  13−2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,  9−2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dirty="0"/>
                  <a:t>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21−3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,  5−3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,  7−3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,  13−3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,  9−3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	</a:t>
                </a:r>
                <a:r>
                  <a:rPr lang="en-GB" dirty="0">
                    <a:solidFill>
                      <a:prstClr val="black"/>
                    </a:solidFill>
                  </a:rPr>
                  <a:t>		</a:t>
                </a: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73A1701B-053D-4E5F-A1B9-0D2A5BA9FE3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068" y="1425346"/>
                <a:ext cx="5057019" cy="2616101"/>
              </a:xfrm>
              <a:prstGeom prst="rect">
                <a:avLst/>
              </a:prstGeom>
              <a:blipFill>
                <a:blip r:embed="rId2"/>
                <a:stretch>
                  <a:fillRect l="-1205" t="-13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9D217BCA-D7F8-4995-B5F7-2B9DB71E8424}"/>
                  </a:ext>
                </a:extLst>
              </p:cNvPr>
              <p:cNvSpPr/>
              <p:nvPr/>
            </p:nvSpPr>
            <p:spPr>
              <a:xfrm>
                <a:off x="5398667" y="1717733"/>
                <a:ext cx="1912882" cy="203132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457200">
                  <a:defRPr/>
                </a:pPr>
                <a:r>
                  <a:rPr lang="en-GB" b="1" dirty="0"/>
                  <a:t>Mean = </a:t>
                </a:r>
                <a14:m>
                  <m:oMath xmlns:m="http://schemas.openxmlformats.org/officeDocument/2006/math">
                    <m:r>
                      <a:rPr lang="en-GB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𝟖</m:t>
                    </m:r>
                  </m:oMath>
                </a14:m>
                <a:endParaRPr lang="en-GB" b="1" dirty="0"/>
              </a:p>
              <a:p>
                <a:pPr lvl="0" defTabSz="457200">
                  <a:defRPr/>
                </a:pPr>
                <a:r>
                  <a:rPr lang="en-GB" b="1" dirty="0"/>
                  <a:t>Mean = </a:t>
                </a:r>
                <a14:m>
                  <m:oMath xmlns:m="http://schemas.openxmlformats.org/officeDocument/2006/math">
                    <m:r>
                      <a:rPr lang="en-GB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𝟗</m:t>
                    </m:r>
                  </m:oMath>
                </a14:m>
                <a:endParaRPr lang="en-GB" b="1" dirty="0"/>
              </a:p>
              <a:p>
                <a:pPr lvl="0" defTabSz="457200">
                  <a:defRPr/>
                </a:pPr>
                <a:r>
                  <a:rPr lang="en-GB" b="1" dirty="0"/>
                  <a:t>Mean = </a:t>
                </a:r>
                <a14:m>
                  <m:oMath xmlns:m="http://schemas.openxmlformats.org/officeDocument/2006/math">
                    <m:r>
                      <a:rPr lang="en-GB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𝟕</m:t>
                    </m:r>
                  </m:oMath>
                </a14:m>
                <a:endParaRPr lang="en-GB" b="1" dirty="0"/>
              </a:p>
              <a:p>
                <a:pPr lvl="0" defTabSz="457200">
                  <a:defRPr/>
                </a:pPr>
                <a:r>
                  <a:rPr lang="en-GB" b="1" dirty="0"/>
                  <a:t>Mean = </a:t>
                </a:r>
                <a14:m>
                  <m:oMath xmlns:m="http://schemas.openxmlformats.org/officeDocument/2006/math">
                    <m:r>
                      <a:rPr lang="en-GB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𝟕</m:t>
                    </m:r>
                  </m:oMath>
                </a14:m>
                <a:endParaRPr lang="en-GB" b="1" dirty="0"/>
              </a:p>
              <a:p>
                <a:pPr lvl="0" defTabSz="457200">
                  <a:defRPr/>
                </a:pPr>
                <a:r>
                  <a:rPr lang="en-GB" b="1" dirty="0"/>
                  <a:t>Mean = </a:t>
                </a:r>
                <a14:m>
                  <m:oMath xmlns:m="http://schemas.openxmlformats.org/officeDocument/2006/math">
                    <m:r>
                      <a:rPr lang="en-GB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𝟕</m:t>
                    </m:r>
                    <m:r>
                      <a:rPr lang="en-GB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endParaRPr lang="en-GB" b="1" dirty="0"/>
              </a:p>
              <a:p>
                <a:pPr lvl="0" defTabSz="457200">
                  <a:defRPr/>
                </a:pPr>
                <a:r>
                  <a:rPr lang="en-GB" b="1" dirty="0"/>
                  <a:t>Mean = </a:t>
                </a:r>
                <a14:m>
                  <m:oMath xmlns:m="http://schemas.openxmlformats.org/officeDocument/2006/math">
                    <m:r>
                      <a:rPr lang="en-GB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𝟏𝟏</m:t>
                    </m:r>
                    <m:r>
                      <a:rPr lang="en-GB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endParaRPr lang="en-GB" b="1" dirty="0"/>
              </a:p>
              <a:p>
                <a:pPr lvl="0" defTabSz="457200">
                  <a:defRPr/>
                </a:pPr>
                <a:r>
                  <a:rPr lang="en-GB" b="1" dirty="0"/>
                  <a:t>Mean = </a:t>
                </a:r>
                <a14:m>
                  <m:oMath xmlns:m="http://schemas.openxmlformats.org/officeDocument/2006/math">
                    <m:r>
                      <a:rPr lang="en-GB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𝟏𝟏</m:t>
                    </m:r>
                    <m:r>
                      <a:rPr lang="en-GB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GB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endParaRPr lang="en-GB" b="1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9D217BCA-D7F8-4995-B5F7-2B9DB71E842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8667" y="1717733"/>
                <a:ext cx="1912882" cy="2031325"/>
              </a:xfrm>
              <a:prstGeom prst="rect">
                <a:avLst/>
              </a:prstGeom>
              <a:blipFill>
                <a:blip r:embed="rId3"/>
                <a:stretch>
                  <a:fillRect l="-2875" t="-1802" b="-39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519A23FF-05ED-4835-B7CA-57C58AB1E5D5}"/>
                  </a:ext>
                </a:extLst>
              </p:cNvPr>
              <p:cNvSpPr/>
              <p:nvPr/>
            </p:nvSpPr>
            <p:spPr>
              <a:xfrm>
                <a:off x="233628" y="3855886"/>
                <a:ext cx="7212350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457200">
                  <a:defRPr/>
                </a:pPr>
                <a:r>
                  <a:rPr lang="en-GB" sz="2000" b="1" dirty="0">
                    <a:solidFill>
                      <a:prstClr val="black"/>
                    </a:solidFill>
                  </a:rPr>
                  <a:t>If the mean for each set of expressions in the red set of questions was equal to 41, calculate the value of </a:t>
                </a:r>
                <a14:m>
                  <m:oMath xmlns:m="http://schemas.openxmlformats.org/officeDocument/2006/math">
                    <m:r>
                      <a:rPr lang="en-GB" sz="2000" b="1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GB" sz="2000" b="1" dirty="0">
                    <a:solidFill>
                      <a:prstClr val="black"/>
                    </a:solidFill>
                  </a:rPr>
                  <a:t> in each case.</a:t>
                </a:r>
                <a:r>
                  <a:rPr lang="en-GB" dirty="0">
                    <a:solidFill>
                      <a:prstClr val="black"/>
                    </a:solidFill>
                  </a:rPr>
                  <a:t>		</a:t>
                </a: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519A23FF-05ED-4835-B7CA-57C58AB1E5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628" y="3855886"/>
                <a:ext cx="7212350" cy="707886"/>
              </a:xfrm>
              <a:prstGeom prst="rect">
                <a:avLst/>
              </a:prstGeom>
              <a:blipFill>
                <a:blip r:embed="rId4"/>
                <a:stretch>
                  <a:fillRect l="-845" t="-5172" b="-146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D1303BAD-80BF-4243-B41D-6E52ECD4DD04}"/>
                  </a:ext>
                </a:extLst>
              </p:cNvPr>
              <p:cNvSpPr/>
              <p:nvPr/>
            </p:nvSpPr>
            <p:spPr>
              <a:xfrm>
                <a:off x="244485" y="4726009"/>
                <a:ext cx="7722747" cy="16312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457200">
                  <a:defRPr/>
                </a:pPr>
                <a:r>
                  <a:rPr lang="en-GB" sz="2000" b="1" dirty="0">
                    <a:solidFill>
                      <a:prstClr val="black"/>
                    </a:solidFill>
                  </a:rPr>
                  <a:t>The length of the rectangle is equal to the mean of the expressions </a:t>
                </a:r>
                <a14:m>
                  <m:oMath xmlns:m="http://schemas.openxmlformats.org/officeDocument/2006/math">
                    <m:r>
                      <a:rPr lang="en-GB" sz="2000" b="1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𝟏𝟐</m:t>
                    </m:r>
                    <m:r>
                      <a:rPr lang="en-GB" sz="2000" b="1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2000" b="1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000" b="1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𝟖</m:t>
                    </m:r>
                    <m:r>
                      <a:rPr lang="en-GB" sz="2000" b="1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sz="2000" b="1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𝟖</m:t>
                    </m:r>
                    <m:r>
                      <a:rPr lang="en-GB" sz="2000" b="1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2000" b="1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000" b="1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𝟐𝟎</m:t>
                    </m:r>
                    <m:r>
                      <a:rPr lang="en-GB" sz="2000" b="1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sz="2000" b="1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𝟏𝟔</m:t>
                    </m:r>
                    <m:r>
                      <a:rPr lang="en-GB" sz="2000" b="1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2000" b="1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000" b="1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𝟐𝟒</m:t>
                    </m:r>
                  </m:oMath>
                </a14:m>
                <a:r>
                  <a:rPr lang="en-GB" sz="2000" b="1" i="0" dirty="0">
                    <a:solidFill>
                      <a:prstClr val="black"/>
                    </a:solidFill>
                    <a:latin typeface="+mj-lt"/>
                  </a:rPr>
                  <a:t> and</a:t>
                </a:r>
                <a14:m>
                  <m:oMath xmlns:m="http://schemas.openxmlformats.org/officeDocument/2006/math">
                    <m:r>
                      <a:rPr lang="en-GB" sz="2000" b="1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000" b="1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𝟏𝟐</m:t>
                    </m:r>
                    <m:r>
                      <a:rPr lang="en-GB" sz="2000" b="1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2000" b="1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000" b="1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𝟏𝟐</m:t>
                    </m:r>
                  </m:oMath>
                </a14:m>
                <a:r>
                  <a:rPr lang="en-GB" sz="2000" b="1" dirty="0">
                    <a:solidFill>
                      <a:prstClr val="black"/>
                    </a:solidFill>
                  </a:rPr>
                  <a:t>. The width of the rectangle is equal to the mean of the expressions</a:t>
                </a:r>
                <a:r>
                  <a:rPr lang="en-GB" dirty="0">
                    <a:solidFill>
                      <a:prstClr val="black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b="1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𝟐𝟖</m:t>
                    </m:r>
                    <m:r>
                      <a:rPr lang="en-GB" sz="2000" b="1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2000" b="1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000" b="1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𝟖</m:t>
                    </m:r>
                    <m:r>
                      <a:rPr lang="en-GB" sz="2000" b="1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sz="2000" b="1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𝟏𝟐</m:t>
                    </m:r>
                    <m:r>
                      <a:rPr lang="en-GB" sz="2000" b="1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2000" b="1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000" b="1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𝟐𝟎</m:t>
                    </m:r>
                    <m:r>
                      <a:rPr lang="en-GB" sz="2000" b="1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sz="2000" b="1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𝟏𝟔</m:t>
                    </m:r>
                    <m:r>
                      <a:rPr lang="en-GB" sz="2000" b="1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000" b="1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𝟖</m:t>
                    </m:r>
                    <m:r>
                      <a:rPr lang="en-GB" sz="2000" b="1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2000" b="1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sz="2000" b="1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𝟔𝟎</m:t>
                    </m:r>
                    <m:r>
                      <a:rPr lang="en-GB" sz="2000" b="1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000" b="1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𝟒𝟖</m:t>
                    </m:r>
                    <m:r>
                      <a:rPr lang="en-GB" sz="2000" b="1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GB" sz="2000" b="1" dirty="0">
                    <a:solidFill>
                      <a:prstClr val="black"/>
                    </a:solidFill>
                  </a:rPr>
                  <a:t>. The perimeter of the rectangle is equal to 128. Calculate the value of </a:t>
                </a:r>
                <a14:m>
                  <m:oMath xmlns:m="http://schemas.openxmlformats.org/officeDocument/2006/math">
                    <m:r>
                      <a:rPr lang="en-GB" sz="2000" b="1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GB" sz="2000" b="1" dirty="0">
                    <a:solidFill>
                      <a:prstClr val="black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D1303BAD-80BF-4243-B41D-6E52ECD4DD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485" y="4726009"/>
                <a:ext cx="7722747" cy="1631216"/>
              </a:xfrm>
              <a:prstGeom prst="rect">
                <a:avLst/>
              </a:prstGeom>
              <a:blipFill>
                <a:blip r:embed="rId5"/>
                <a:stretch>
                  <a:fillRect l="-789" t="-1866" r="-1421" b="-55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058295C-6847-4CF9-903E-7DF8A67CDC37}"/>
                  </a:ext>
                </a:extLst>
              </p:cNvPr>
              <p:cNvSpPr txBox="1"/>
              <p:nvPr/>
            </p:nvSpPr>
            <p:spPr>
              <a:xfrm>
                <a:off x="2039603" y="5895560"/>
                <a:ext cx="18002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058295C-6847-4CF9-903E-7DF8A67CDC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9603" y="5895560"/>
                <a:ext cx="1800200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78389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15251</TotalTime>
  <Words>345</Words>
  <Application>Microsoft Office PowerPoint</Application>
  <PresentationFormat>On-screen Show (4:3)</PresentationFormat>
  <Paragraphs>40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Cambria Math</vt:lpstr>
      <vt:lpstr>Office Theme</vt:lpstr>
      <vt:lpstr>PowerPoint Presentation</vt:lpstr>
      <vt:lpstr>Questions</vt:lpstr>
    </vt:vector>
  </TitlesOfParts>
  <Company>RM plc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Frost J</dc:creator>
  <cp:lastModifiedBy>Berwick, Chris</cp:lastModifiedBy>
  <cp:revision>579</cp:revision>
  <dcterms:created xsi:type="dcterms:W3CDTF">2013-02-28T07:36:55Z</dcterms:created>
  <dcterms:modified xsi:type="dcterms:W3CDTF">2019-04-15T21:02:22Z</dcterms:modified>
</cp:coreProperties>
</file>