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72" r:id="rId2"/>
    <p:sldId id="371" r:id="rId3"/>
    <p:sldId id="374" r:id="rId4"/>
    <p:sldId id="373" r:id="rId5"/>
    <p:sldId id="37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48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7CE8E-6849-46B2-A156-6636CABAB72D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54273D-8543-4C5A-AAB0-59900A5CB5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3165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18AA-8CAE-43FC-A938-879DD20C8CBB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C7FA-D1A7-4FAE-8C24-6A67F3E24E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557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18AA-8CAE-43FC-A938-879DD20C8CBB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C7FA-D1A7-4FAE-8C24-6A67F3E24E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756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18AA-8CAE-43FC-A938-879DD20C8CBB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C7FA-D1A7-4FAE-8C24-6A67F3E24E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54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18AA-8CAE-43FC-A938-879DD20C8CBB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C7FA-D1A7-4FAE-8C24-6A67F3E24E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827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18AA-8CAE-43FC-A938-879DD20C8CBB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C7FA-D1A7-4FAE-8C24-6A67F3E24E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993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18AA-8CAE-43FC-A938-879DD20C8CBB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C7FA-D1A7-4FAE-8C24-6A67F3E24E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982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18AA-8CAE-43FC-A938-879DD20C8CBB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C7FA-D1A7-4FAE-8C24-6A67F3E24E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6383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18AA-8CAE-43FC-A938-879DD20C8CBB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C7FA-D1A7-4FAE-8C24-6A67F3E24E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019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18AA-8CAE-43FC-A938-879DD20C8CBB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C7FA-D1A7-4FAE-8C24-6A67F3E24E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4625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18AA-8CAE-43FC-A938-879DD20C8CBB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C7FA-D1A7-4FAE-8C24-6A67F3E24E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545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018AA-8CAE-43FC-A938-879DD20C8CBB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C7FA-D1A7-4FAE-8C24-6A67F3E24E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427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018AA-8CAE-43FC-A938-879DD20C8CBB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6C7FA-D1A7-4FAE-8C24-6A67F3E24E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8909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The conditions of the difference of two squares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1772816"/>
            <a:ext cx="83529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en-GB" sz="2400" dirty="0"/>
              <a:t>The coefficients of the variables are square numbers</a:t>
            </a:r>
          </a:p>
          <a:p>
            <a:pPr marL="342900" indent="-342900">
              <a:buFont typeface="+mj-lt"/>
              <a:buAutoNum type="arabicParenR"/>
            </a:pPr>
            <a:r>
              <a:rPr lang="en-GB" sz="2400" dirty="0"/>
              <a:t>The powers of the variables must be even</a:t>
            </a:r>
          </a:p>
          <a:p>
            <a:pPr marL="342900" indent="-342900">
              <a:buFont typeface="+mj-lt"/>
              <a:buAutoNum type="arabicParenR"/>
            </a:pPr>
            <a:r>
              <a:rPr lang="en-GB" sz="2400" dirty="0"/>
              <a:t>The powers of the variables are </a:t>
            </a:r>
            <a:r>
              <a:rPr lang="en-GB" sz="2400" b="1" dirty="0"/>
              <a:t>NEVER</a:t>
            </a:r>
            <a:r>
              <a:rPr lang="en-GB" sz="2400" dirty="0"/>
              <a:t> odd numbers</a:t>
            </a:r>
          </a:p>
          <a:p>
            <a:pPr marL="342900" indent="-342900">
              <a:buFont typeface="+mj-lt"/>
              <a:buAutoNum type="arabicParenR"/>
            </a:pPr>
            <a:r>
              <a:rPr lang="en-GB" sz="2400" dirty="0"/>
              <a:t>One term will be negative </a:t>
            </a:r>
            <a:r>
              <a:rPr lang="en-GB" sz="2400" b="1" dirty="0"/>
              <a:t>AND</a:t>
            </a:r>
            <a:r>
              <a:rPr lang="en-GB" sz="2400" dirty="0"/>
              <a:t> the other term will be positive</a:t>
            </a:r>
          </a:p>
          <a:p>
            <a:pPr marL="342900" indent="-342900">
              <a:buFont typeface="+mj-lt"/>
              <a:buAutoNum type="arabicParenR"/>
            </a:pPr>
            <a:r>
              <a:rPr lang="en-GB" sz="2400" dirty="0"/>
              <a:t>If there is a number, then it must be a square number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0141EC-4BE5-46F6-BF83-0880F32D81E0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4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Difference of two squares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48345545"/>
                  </p:ext>
                </p:extLst>
              </p:nvPr>
            </p:nvGraphicFramePr>
            <p:xfrm>
              <a:off x="26584" y="658483"/>
              <a:ext cx="7305618" cy="59067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74935">
                      <a:extLst>
                        <a:ext uri="{9D8B030D-6E8A-4147-A177-3AD203B41FA5}">
                          <a16:colId xmlns:a16="http://schemas.microsoft.com/office/drawing/2014/main" val="3193209479"/>
                        </a:ext>
                      </a:extLst>
                    </a:gridCol>
                    <a:gridCol w="5630683">
                      <a:extLst>
                        <a:ext uri="{9D8B030D-6E8A-4147-A177-3AD203B41FA5}">
                          <a16:colId xmlns:a16="http://schemas.microsoft.com/office/drawing/2014/main" val="1095124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/>
                            <a:t>Examples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/>
                            <a:t>What have I changed?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133952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sSup>
                                  <m:sSupPr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𝟏𝟎</m:t>
                                    </m:r>
                                  </m:sup>
                                </m:sSup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𝟑𝟔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/>
                            <a:t>-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52915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sSup>
                                  <m:sSupPr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𝟏𝟎</m:t>
                                    </m:r>
                                  </m:sup>
                                </m:sSup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𝟑𝟔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/>
                            <a:t>Changed the coefficient of the variable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449190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𝟑𝟔</m:t>
                                </m:r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sSup>
                                  <m:sSupPr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𝟏𝟎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/>
                            <a:t>Switched</a:t>
                          </a:r>
                          <a:r>
                            <a:rPr lang="en-GB" sz="1600" baseline="0" dirty="0"/>
                            <a:t> the terms around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8223371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𝟑𝟔</m:t>
                                </m:r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sSup>
                                  <m:sSupPr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𝟔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/>
                            <a:t>Changed the power of “10” to “6”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903609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sSup>
                                  <m:sSupPr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𝟔</m:t>
                                    </m:r>
                                  </m:sup>
                                </m:sSup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𝟏𝟔</m:t>
                                    </m:r>
                                  </m:num>
                                  <m:den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𝟑𝟔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/>
                            <a:t>Switched</a:t>
                          </a:r>
                          <a:r>
                            <a:rPr lang="en-GB" sz="1600" baseline="0" dirty="0"/>
                            <a:t> the terms around, and made the constant a fraction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5659481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sSup>
                                  <m:sSupPr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𝟔</m:t>
                                    </m:r>
                                  </m:sup>
                                </m:sSup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𝟑𝟔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/>
                            <a:t>Changed the top value of the fraction to “1”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96280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sSup>
                                  <m:sSupPr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𝟔</m:t>
                                    </m:r>
                                  </m:sup>
                                </m:sSup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𝟑𝟔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/>
                            <a:t>Changed the coefficient of the variable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8046097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sSup>
                                  <m:sSupPr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𝟑𝟔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/>
                            <a:t>Changed the power from “6” to “2”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150399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sSup>
                                  <m:sSupPr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𝟑𝟔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/>
                            <a:t>Changed the constant to an integer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3106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𝟑𝟔</m:t>
                                </m:r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sSup>
                                  <m:sSupPr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/>
                            <a:t>Switched</a:t>
                          </a:r>
                          <a:r>
                            <a:rPr lang="en-GB" sz="1600" baseline="0" dirty="0"/>
                            <a:t> the terms around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2859389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𝟑𝟔</m:t>
                                </m:r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sSup>
                                  <m:sSupPr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/>
                            <a:t>Each term has a different sign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006574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𝟑𝟔</m:t>
                                </m:r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/>
                            <a:t>Hidden the coefficient of “1” for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600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GB" sz="1600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4815537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smtClean="0">
                                    <a:latin typeface="Cambria Math" panose="02040503050406030204" pitchFamily="18" charset="0"/>
                                  </a:rPr>
                                  <m:t>𝟑𝟔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/>
                            <a:t>Switched the terms and each term has a</a:t>
                          </a:r>
                          <a:r>
                            <a:rPr lang="en-GB" sz="1600" baseline="0" dirty="0"/>
                            <a:t> different sign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1774596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48345545"/>
                  </p:ext>
                </p:extLst>
              </p:nvPr>
            </p:nvGraphicFramePr>
            <p:xfrm>
              <a:off x="26584" y="658483"/>
              <a:ext cx="7305618" cy="59067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74935">
                      <a:extLst>
                        <a:ext uri="{9D8B030D-6E8A-4147-A177-3AD203B41FA5}">
                          <a16:colId xmlns:a16="http://schemas.microsoft.com/office/drawing/2014/main" val="3193209479"/>
                        </a:ext>
                      </a:extLst>
                    </a:gridCol>
                    <a:gridCol w="5630683">
                      <a:extLst>
                        <a:ext uri="{9D8B030D-6E8A-4147-A177-3AD203B41FA5}">
                          <a16:colId xmlns:a16="http://schemas.microsoft.com/office/drawing/2014/main" val="1095124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/>
                            <a:t>Examples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/>
                            <a:t>What have I changed?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133952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64" t="-108197" r="-337455" b="-1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/>
                            <a:t>-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52915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64" t="-208197" r="-337455" b="-1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/>
                            <a:t>Changed the coefficient of the variable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449190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64" t="-313333" r="-337455" b="-122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/>
                            <a:t>Switched</a:t>
                          </a:r>
                          <a:r>
                            <a:rPr lang="en-GB" sz="1600" baseline="0" dirty="0"/>
                            <a:t> the terms around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8223371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64" t="-406557" r="-337455" b="-11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/>
                            <a:t>Changed the power of “10” to “6”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90360985"/>
                      </a:ext>
                    </a:extLst>
                  </a:tr>
                  <a:tr h="5495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64" t="-343333" r="-337455" b="-64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/>
                            <a:t>Switched</a:t>
                          </a:r>
                          <a:r>
                            <a:rPr lang="en-GB" sz="1600" baseline="0" dirty="0"/>
                            <a:t> the terms around, and made the constant a fraction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56594816"/>
                      </a:ext>
                    </a:extLst>
                  </a:tr>
                  <a:tr h="5495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64" t="-438462" r="-337455" b="-5395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/>
                            <a:t>Changed the top value of the fraction to “1”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9628009"/>
                      </a:ext>
                    </a:extLst>
                  </a:tr>
                  <a:tr h="5495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64" t="-544444" r="-337455" b="-44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/>
                            <a:t>Changed the coefficient of the variable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80460974"/>
                      </a:ext>
                    </a:extLst>
                  </a:tr>
                  <a:tr h="5495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64" t="-644444" r="-337455" b="-34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/>
                            <a:t>Changed the power from “6” to “2”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150399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64" t="-1098361" r="-337455" b="-409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/>
                            <a:t>Changed the constant to an integer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3106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64" t="-1218333" r="-337455" b="-3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/>
                            <a:t>Switched</a:t>
                          </a:r>
                          <a:r>
                            <a:rPr lang="en-GB" sz="1600" baseline="0" dirty="0"/>
                            <a:t> the terms around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2859389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64" t="-1296721" r="-337455" b="-2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/>
                            <a:t>Each term has a different sign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006574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64" t="-1396721" r="-337455" b="-1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9870" t="-1396721" r="-433" b="-1114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815537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64" t="-1496721" r="-337455" b="-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/>
                            <a:t>Switched the terms and each term has a</a:t>
                          </a:r>
                          <a:r>
                            <a:rPr lang="en-GB" sz="1600" baseline="0" dirty="0"/>
                            <a:t> different sign</a:t>
                          </a:r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1774596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Rectangle 8"/>
          <p:cNvSpPr/>
          <p:nvPr/>
        </p:nvSpPr>
        <p:spPr>
          <a:xfrm>
            <a:off x="26964" y="1379575"/>
            <a:ext cx="1656184" cy="3600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dirty="0"/>
          </a:p>
        </p:txBody>
      </p:sp>
      <p:sp>
        <p:nvSpPr>
          <p:cNvPr id="21" name="Rectangle 20"/>
          <p:cNvSpPr/>
          <p:nvPr/>
        </p:nvSpPr>
        <p:spPr>
          <a:xfrm>
            <a:off x="1695247" y="1379575"/>
            <a:ext cx="5637259" cy="3600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E099999-4490-40FB-8144-AE6354EAE9EC}"/>
              </a:ext>
            </a:extLst>
          </p:cNvPr>
          <p:cNvSpPr/>
          <p:nvPr/>
        </p:nvSpPr>
        <p:spPr>
          <a:xfrm>
            <a:off x="26964" y="1739615"/>
            <a:ext cx="1656184" cy="3600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33BE01A-0F1D-4D4D-9D9A-E02862E8CE63}"/>
              </a:ext>
            </a:extLst>
          </p:cNvPr>
          <p:cNvSpPr/>
          <p:nvPr/>
        </p:nvSpPr>
        <p:spPr>
          <a:xfrm>
            <a:off x="1695247" y="1739615"/>
            <a:ext cx="5637259" cy="3600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1842C9A-23E5-4686-AEAB-EFEC9A7FA259}"/>
              </a:ext>
            </a:extLst>
          </p:cNvPr>
          <p:cNvSpPr/>
          <p:nvPr/>
        </p:nvSpPr>
        <p:spPr>
          <a:xfrm>
            <a:off x="26888" y="2099655"/>
            <a:ext cx="1656184" cy="3600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38AAAAA-BE3D-4CEF-9F81-6867E50D7690}"/>
              </a:ext>
            </a:extLst>
          </p:cNvPr>
          <p:cNvSpPr/>
          <p:nvPr/>
        </p:nvSpPr>
        <p:spPr>
          <a:xfrm>
            <a:off x="1695171" y="2099655"/>
            <a:ext cx="5637259" cy="3600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7A02DEA-E6DE-482F-BE14-7BB94B420B47}"/>
              </a:ext>
            </a:extLst>
          </p:cNvPr>
          <p:cNvSpPr/>
          <p:nvPr/>
        </p:nvSpPr>
        <p:spPr>
          <a:xfrm>
            <a:off x="26888" y="2459695"/>
            <a:ext cx="1656184" cy="553546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B83D742-849B-4B84-8501-B09C59952998}"/>
              </a:ext>
            </a:extLst>
          </p:cNvPr>
          <p:cNvSpPr/>
          <p:nvPr/>
        </p:nvSpPr>
        <p:spPr>
          <a:xfrm>
            <a:off x="1695171" y="2459695"/>
            <a:ext cx="5637259" cy="553546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759AD8F-CCF3-4017-8F1B-7F8AE883DC7F}"/>
              </a:ext>
            </a:extLst>
          </p:cNvPr>
          <p:cNvSpPr/>
          <p:nvPr/>
        </p:nvSpPr>
        <p:spPr>
          <a:xfrm>
            <a:off x="26812" y="3013241"/>
            <a:ext cx="1656184" cy="576018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B1BBCFC-77CF-4A84-B77D-FBEE72EC22F0}"/>
              </a:ext>
            </a:extLst>
          </p:cNvPr>
          <p:cNvSpPr/>
          <p:nvPr/>
        </p:nvSpPr>
        <p:spPr>
          <a:xfrm>
            <a:off x="1695095" y="3013241"/>
            <a:ext cx="5637259" cy="576018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3573AFB-7527-4329-B95A-1E5C672BECE5}"/>
              </a:ext>
            </a:extLst>
          </p:cNvPr>
          <p:cNvSpPr/>
          <p:nvPr/>
        </p:nvSpPr>
        <p:spPr>
          <a:xfrm>
            <a:off x="26812" y="3596064"/>
            <a:ext cx="1656184" cy="498309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FFDF5BB-1BD6-4126-B072-7027DB04FE56}"/>
              </a:ext>
            </a:extLst>
          </p:cNvPr>
          <p:cNvSpPr/>
          <p:nvPr/>
        </p:nvSpPr>
        <p:spPr>
          <a:xfrm>
            <a:off x="1695095" y="3596064"/>
            <a:ext cx="5637259" cy="498309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984EF1B-0B16-4735-9955-064D7F94CB12}"/>
              </a:ext>
            </a:extLst>
          </p:cNvPr>
          <p:cNvSpPr/>
          <p:nvPr/>
        </p:nvSpPr>
        <p:spPr>
          <a:xfrm>
            <a:off x="26660" y="4104616"/>
            <a:ext cx="1656184" cy="611491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4938CD5-D15C-4CEA-A4C8-B66DF8DAFD62}"/>
              </a:ext>
            </a:extLst>
          </p:cNvPr>
          <p:cNvSpPr/>
          <p:nvPr/>
        </p:nvSpPr>
        <p:spPr>
          <a:xfrm>
            <a:off x="1694943" y="4101178"/>
            <a:ext cx="5637259" cy="637539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5B91022-2C65-47B7-A74B-8081B02C1C88}"/>
              </a:ext>
            </a:extLst>
          </p:cNvPr>
          <p:cNvSpPr/>
          <p:nvPr/>
        </p:nvSpPr>
        <p:spPr>
          <a:xfrm>
            <a:off x="26660" y="4734635"/>
            <a:ext cx="1656184" cy="402005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707D098-485B-45F4-944B-65A4F106F47E}"/>
              </a:ext>
            </a:extLst>
          </p:cNvPr>
          <p:cNvSpPr/>
          <p:nvPr/>
        </p:nvSpPr>
        <p:spPr>
          <a:xfrm>
            <a:off x="1694943" y="4734635"/>
            <a:ext cx="5637259" cy="402005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CCAB3B1-EA6A-4278-B3F1-174445C9EC3A}"/>
              </a:ext>
            </a:extLst>
          </p:cNvPr>
          <p:cNvSpPr/>
          <p:nvPr/>
        </p:nvSpPr>
        <p:spPr>
          <a:xfrm>
            <a:off x="27078" y="5130820"/>
            <a:ext cx="1656184" cy="3600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1186F4C-793B-481E-B6EB-0DFBA77A0A0F}"/>
              </a:ext>
            </a:extLst>
          </p:cNvPr>
          <p:cNvSpPr/>
          <p:nvPr/>
        </p:nvSpPr>
        <p:spPr>
          <a:xfrm>
            <a:off x="1695361" y="5130820"/>
            <a:ext cx="5637259" cy="3600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2203213-2880-4DF5-84BF-4C0DB2B3CF70}"/>
              </a:ext>
            </a:extLst>
          </p:cNvPr>
          <p:cNvSpPr/>
          <p:nvPr/>
        </p:nvSpPr>
        <p:spPr>
          <a:xfrm>
            <a:off x="27078" y="5469925"/>
            <a:ext cx="1656184" cy="3600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155AE7D-A4FF-43D6-AA1D-B9DDFB99498B}"/>
              </a:ext>
            </a:extLst>
          </p:cNvPr>
          <p:cNvSpPr/>
          <p:nvPr/>
        </p:nvSpPr>
        <p:spPr>
          <a:xfrm>
            <a:off x="1695361" y="5469925"/>
            <a:ext cx="5637259" cy="3600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6B87C65-378E-4C8E-9F9D-C71DB7FAECFE}"/>
              </a:ext>
            </a:extLst>
          </p:cNvPr>
          <p:cNvSpPr/>
          <p:nvPr/>
        </p:nvSpPr>
        <p:spPr>
          <a:xfrm>
            <a:off x="14561" y="5798152"/>
            <a:ext cx="1656184" cy="3600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DB8FA52-A65B-4C92-AF8D-2F826CCF747D}"/>
              </a:ext>
            </a:extLst>
          </p:cNvPr>
          <p:cNvSpPr/>
          <p:nvPr/>
        </p:nvSpPr>
        <p:spPr>
          <a:xfrm>
            <a:off x="1682844" y="5798152"/>
            <a:ext cx="5637259" cy="3600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25A0FAC-EC46-47D6-BD4A-7B2B2C9A4B92}"/>
              </a:ext>
            </a:extLst>
          </p:cNvPr>
          <p:cNvSpPr/>
          <p:nvPr/>
        </p:nvSpPr>
        <p:spPr>
          <a:xfrm>
            <a:off x="14561" y="6171796"/>
            <a:ext cx="1656184" cy="3600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05F826D-FA1D-4687-B65F-1D73577569F2}"/>
              </a:ext>
            </a:extLst>
          </p:cNvPr>
          <p:cNvSpPr/>
          <p:nvPr/>
        </p:nvSpPr>
        <p:spPr>
          <a:xfrm>
            <a:off x="1682844" y="6171796"/>
            <a:ext cx="5637259" cy="3600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5" name="Table 54">
                <a:extLst>
                  <a:ext uri="{FF2B5EF4-FFF2-40B4-BE49-F238E27FC236}">
                    <a16:creationId xmlns:a16="http://schemas.microsoft.com/office/drawing/2014/main" id="{9D4B5ED1-177A-4C3B-BFFA-BDA4CD3B581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66188451"/>
                  </p:ext>
                </p:extLst>
              </p:nvPr>
            </p:nvGraphicFramePr>
            <p:xfrm>
              <a:off x="7344225" y="659158"/>
              <a:ext cx="1772887" cy="225044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772887">
                      <a:extLst>
                        <a:ext uri="{9D8B030D-6E8A-4147-A177-3AD203B41FA5}">
                          <a16:colId xmlns:a16="http://schemas.microsoft.com/office/drawing/2014/main" val="279134125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/>
                            <a:t>Non-examples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2951424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−9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629952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+9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014536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+9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072632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310862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−9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725407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5" name="Table 54">
                <a:extLst>
                  <a:ext uri="{FF2B5EF4-FFF2-40B4-BE49-F238E27FC236}">
                    <a16:creationId xmlns:a16="http://schemas.microsoft.com/office/drawing/2014/main" id="{9D4B5ED1-177A-4C3B-BFFA-BDA4CD3B581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66188451"/>
                  </p:ext>
                </p:extLst>
              </p:nvPr>
            </p:nvGraphicFramePr>
            <p:xfrm>
              <a:off x="7344225" y="659158"/>
              <a:ext cx="1772887" cy="225044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772887">
                      <a:extLst>
                        <a:ext uri="{9D8B030D-6E8A-4147-A177-3AD203B41FA5}">
                          <a16:colId xmlns:a16="http://schemas.microsoft.com/office/drawing/2014/main" val="2791341255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/>
                            <a:t>Non-examples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2951424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2" t="-114754" r="-1370" b="-4065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629952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2" t="-214754" r="-1370" b="-3065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014536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2" t="-314754" r="-1370" b="-2065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72632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2" t="-414754" r="-1370" b="-1065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310862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2" t="-514754" r="-1370" b="-65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7254074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6" name="Rectangle 55">
            <a:extLst>
              <a:ext uri="{FF2B5EF4-FFF2-40B4-BE49-F238E27FC236}">
                <a16:creationId xmlns:a16="http://schemas.microsoft.com/office/drawing/2014/main" id="{C916937B-DBA2-4DBD-BD64-1C5D4BDF830A}"/>
              </a:ext>
            </a:extLst>
          </p:cNvPr>
          <p:cNvSpPr/>
          <p:nvPr/>
        </p:nvSpPr>
        <p:spPr>
          <a:xfrm>
            <a:off x="7360411" y="1064001"/>
            <a:ext cx="1772887" cy="353322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4CDBCCC-3247-466D-B5E6-355DC7ED37C8}"/>
              </a:ext>
            </a:extLst>
          </p:cNvPr>
          <p:cNvSpPr/>
          <p:nvPr/>
        </p:nvSpPr>
        <p:spPr>
          <a:xfrm>
            <a:off x="7360412" y="1417323"/>
            <a:ext cx="1772887" cy="353322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10267E0-FD3C-42FC-BA77-D3A748A7AD74}"/>
              </a:ext>
            </a:extLst>
          </p:cNvPr>
          <p:cNvSpPr/>
          <p:nvPr/>
        </p:nvSpPr>
        <p:spPr>
          <a:xfrm>
            <a:off x="7350685" y="1786704"/>
            <a:ext cx="1772887" cy="353322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628423A-0DE6-45B7-8159-27DE7E5F7D8B}"/>
              </a:ext>
            </a:extLst>
          </p:cNvPr>
          <p:cNvSpPr/>
          <p:nvPr/>
        </p:nvSpPr>
        <p:spPr>
          <a:xfrm>
            <a:off x="7371113" y="2165811"/>
            <a:ext cx="1772887" cy="353322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1AFADAD-D020-43CC-A3CE-C70DFEEB1DCB}"/>
              </a:ext>
            </a:extLst>
          </p:cNvPr>
          <p:cNvSpPr/>
          <p:nvPr/>
        </p:nvSpPr>
        <p:spPr>
          <a:xfrm>
            <a:off x="7371113" y="2546476"/>
            <a:ext cx="1772887" cy="353322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F1F9A6D-0974-4FC3-BED8-1FA537AEE5B9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012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6" grpId="0" animBg="1"/>
      <p:bldP spid="57" grpId="0" animBg="1"/>
      <p:bldP spid="58" grpId="0" animBg="1"/>
      <p:bldP spid="59" grpId="0" animBg="1"/>
      <p:bldP spid="6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218E6-6797-42E3-8698-7A29E508D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Thinking about factorising…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8C637C8-6DA4-44F1-8E7F-5FADBA0D96A5}"/>
                  </a:ext>
                </a:extLst>
              </p:cNvPr>
              <p:cNvSpPr txBox="1"/>
              <p:nvPr/>
            </p:nvSpPr>
            <p:spPr>
              <a:xfrm>
                <a:off x="448170" y="1844824"/>
                <a:ext cx="6408712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/>
                  <a:t>What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 smtClean="0"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sz="2800" b="1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e>
                      <m:sup>
                        <m:r>
                          <a:rPr lang="en-GB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2800" b="1" dirty="0"/>
                  <a:t>?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8C637C8-6DA4-44F1-8E7F-5FADBA0D96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170" y="1844824"/>
                <a:ext cx="6408712" cy="532966"/>
              </a:xfrm>
              <a:prstGeom prst="rect">
                <a:avLst/>
              </a:prstGeom>
              <a:blipFill>
                <a:blip r:embed="rId2"/>
                <a:stretch>
                  <a:fillRect l="-1998" t="-9195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4C3F100-6108-4E03-A2FD-1FFBDE79D1B0}"/>
                  </a:ext>
                </a:extLst>
              </p:cNvPr>
              <p:cNvSpPr txBox="1"/>
              <p:nvPr/>
            </p:nvSpPr>
            <p:spPr>
              <a:xfrm>
                <a:off x="448170" y="2804976"/>
                <a:ext cx="8229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/>
                  <a:t>Notice that </a:t>
                </a:r>
                <a14:m>
                  <m:oMath xmlns:m="http://schemas.openxmlformats.org/officeDocument/2006/math">
                    <m:r>
                      <a:rPr lang="en-GB" sz="2800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1" i="1" dirty="0" smtClean="0"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en-GB" sz="2800" b="1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b="1" i="1" dirty="0" smtClean="0"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GB" sz="2800" b="1" i="1" dirty="0" smtClean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2800" b="1" i="1" dirty="0" smtClean="0"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en-GB" sz="2800" b="1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b="1" i="1" dirty="0" smtClean="0"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GB" sz="2800" b="1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GB" sz="2800" b="1" dirty="0"/>
                  <a:t>is equal to </a:t>
                </a:r>
                <a14:m>
                  <m:oMath xmlns:m="http://schemas.openxmlformats.org/officeDocument/2006/math">
                    <m:r>
                      <a:rPr lang="en-GB" sz="2800" b="1" i="1" dirty="0" smtClean="0">
                        <a:latin typeface="Cambria Math" panose="02040503050406030204" pitchFamily="18" charset="0"/>
                      </a:rPr>
                      <m:t>𝟔𝟒</m:t>
                    </m:r>
                  </m:oMath>
                </a14:m>
                <a:r>
                  <a:rPr lang="en-GB" sz="2800" b="1" dirty="0"/>
                  <a:t> as well…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4C3F100-6108-4E03-A2FD-1FFBDE79D1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170" y="2804976"/>
                <a:ext cx="8229600" cy="523220"/>
              </a:xfrm>
              <a:prstGeom prst="rect">
                <a:avLst/>
              </a:prstGeom>
              <a:blipFill>
                <a:blip r:embed="rId3"/>
                <a:stretch>
                  <a:fillRect l="-1556" t="-10465" r="-81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4670413-83A3-44D8-95AB-F65DF6FDCE9B}"/>
                  </a:ext>
                </a:extLst>
              </p:cNvPr>
              <p:cNvSpPr txBox="1"/>
              <p:nvPr/>
            </p:nvSpPr>
            <p:spPr>
              <a:xfrm>
                <a:off x="457200" y="3861048"/>
                <a:ext cx="7571184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/>
                  <a:t>Can anyone tell me how to factorise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sz="2800" b="1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e>
                      <m:sup>
                        <m:r>
                          <a:rPr lang="en-GB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2800" b="1" dirty="0"/>
                  <a:t>?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4670413-83A3-44D8-95AB-F65DF6FDCE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861048"/>
                <a:ext cx="7571184" cy="532966"/>
              </a:xfrm>
              <a:prstGeom prst="rect">
                <a:avLst/>
              </a:prstGeom>
              <a:blipFill>
                <a:blip r:embed="rId4"/>
                <a:stretch>
                  <a:fillRect l="-1610" t="-7955" b="-3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D808563-1DEB-466B-A2DD-E643CA1F6A64}"/>
                  </a:ext>
                </a:extLst>
              </p:cNvPr>
              <p:cNvSpPr/>
              <p:nvPr/>
            </p:nvSpPr>
            <p:spPr>
              <a:xfrm>
                <a:off x="112926" y="4730629"/>
                <a:ext cx="9032061" cy="9638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800" dirty="0"/>
                  <a:t>Change the expression so that the negative comes last if it is not already. For example, </a:t>
                </a:r>
                <a14:m>
                  <m:oMath xmlns:m="http://schemas.openxmlformats.org/officeDocument/2006/math">
                    <m:r>
                      <a:rPr lang="en-GB" sz="2800" b="1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 smtClean="0">
                            <a:latin typeface="Cambria Math" panose="02040503050406030204" pitchFamily="18" charset="0"/>
                          </a:rPr>
                          <m:t>𝟖</m:t>
                        </m:r>
                      </m:e>
                      <m:sup>
                        <m:r>
                          <a:rPr lang="en-GB" sz="28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sz="2800" b="1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2800" dirty="0"/>
                  <a:t> is the same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28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sz="2800" b="1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 smtClean="0">
                            <a:latin typeface="Cambria Math" panose="02040503050406030204" pitchFamily="18" charset="0"/>
                          </a:rPr>
                          <m:t>𝟖</m:t>
                        </m:r>
                      </m:e>
                      <m:sup>
                        <m:r>
                          <a:rPr lang="en-GB" sz="28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2800" dirty="0"/>
                  <a:t> 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D808563-1DEB-466B-A2DD-E643CA1F6A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26" y="4730629"/>
                <a:ext cx="9032061" cy="963854"/>
              </a:xfrm>
              <a:prstGeom prst="rect">
                <a:avLst/>
              </a:prstGeom>
              <a:blipFill>
                <a:blip r:embed="rId5"/>
                <a:stretch>
                  <a:fillRect l="-1418" t="-5696" r="-270" b="-177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34202CC3-05CD-42E7-A887-ED7D5A2FB711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283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66654385"/>
                  </p:ext>
                </p:extLst>
              </p:nvPr>
            </p:nvGraphicFramePr>
            <p:xfrm>
              <a:off x="107504" y="188640"/>
              <a:ext cx="6717432" cy="5668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58716">
                      <a:extLst>
                        <a:ext uri="{9D8B030D-6E8A-4147-A177-3AD203B41FA5}">
                          <a16:colId xmlns:a16="http://schemas.microsoft.com/office/drawing/2014/main" val="3193209479"/>
                        </a:ext>
                      </a:extLst>
                    </a:gridCol>
                    <a:gridCol w="3358716">
                      <a:extLst>
                        <a:ext uri="{9D8B030D-6E8A-4147-A177-3AD203B41FA5}">
                          <a16:colId xmlns:a16="http://schemas.microsoft.com/office/drawing/2014/main" val="102964996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Examples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Factorised into double brackets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983284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sSup>
                                <m:sSupPr>
                                  <m:ctrlP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𝟏𝟎</m:t>
                                  </m:r>
                                </m:sup>
                              </m:sSup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𝟑𝟔</m:t>
                              </m:r>
                            </m:oMath>
                          </a14:m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352915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  <m:sSup>
                                <m:sSupPr>
                                  <m:ctrlP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𝟏𝟎</m:t>
                                  </m:r>
                                </m:sup>
                              </m:sSup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𝟑𝟔</m:t>
                              </m:r>
                            </m:oMath>
                          </a14:m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449190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𝟑𝟔</m:t>
                              </m:r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  <m:sSup>
                                <m:sSupPr>
                                  <m:ctrlP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𝟏𝟎</m:t>
                                  </m:r>
                                </m:sup>
                              </m:sSup>
                            </m:oMath>
                          </a14:m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223371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𝟑𝟔</m:t>
                              </m:r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  <m:sSup>
                                <m:sSupPr>
                                  <m:ctrlP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sup>
                              </m:sSup>
                            </m:oMath>
                          </a14:m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903609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  <m:sSup>
                                <m:sSupPr>
                                  <m:ctrlP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sup>
                              </m:sSup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𝟏𝟔</m:t>
                                  </m:r>
                                </m:num>
                                <m:den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𝟑𝟔</m:t>
                                  </m:r>
                                </m:den>
                              </m:f>
                            </m:oMath>
                          </a14:m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5659481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  <m:sSup>
                                <m:sSupPr>
                                  <m:ctrlP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sup>
                              </m:sSup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𝟑𝟔</m:t>
                                  </m:r>
                                </m:den>
                              </m:f>
                            </m:oMath>
                          </a14:m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996280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sSup>
                                <m:sSupPr>
                                  <m:ctrlP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sup>
                              </m:sSup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𝟑𝟔</m:t>
                                  </m:r>
                                </m:den>
                              </m:f>
                            </m:oMath>
                          </a14:m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8046097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sSup>
                                <m:sSupPr>
                                  <m:ctrlP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𝟑𝟔</m:t>
                                  </m:r>
                                </m:den>
                              </m:f>
                            </m:oMath>
                          </a14:m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150399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sSup>
                                <m:sSupPr>
                                  <m:ctrlP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𝟑𝟔</m:t>
                              </m:r>
                            </m:oMath>
                          </a14:m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3106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𝟑𝟔</m:t>
                              </m:r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sSup>
                                <m:sSupPr>
                                  <m:ctrlP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2859389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𝟑𝟔</m:t>
                              </m:r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sSup>
                                <m:sSupPr>
                                  <m:ctrlP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006574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𝟑𝟔</m:t>
                              </m:r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4815537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GB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𝟑𝟔</m:t>
                              </m:r>
                            </m:oMath>
                          </a14:m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1774596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66654385"/>
                  </p:ext>
                </p:extLst>
              </p:nvPr>
            </p:nvGraphicFramePr>
            <p:xfrm>
              <a:off x="107504" y="188640"/>
              <a:ext cx="6717432" cy="5668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58716">
                      <a:extLst>
                        <a:ext uri="{9D8B030D-6E8A-4147-A177-3AD203B41FA5}">
                          <a16:colId xmlns:a16="http://schemas.microsoft.com/office/drawing/2014/main" val="3193209479"/>
                        </a:ext>
                      </a:extLst>
                    </a:gridCol>
                    <a:gridCol w="3358716">
                      <a:extLst>
                        <a:ext uri="{9D8B030D-6E8A-4147-A177-3AD203B41FA5}">
                          <a16:colId xmlns:a16="http://schemas.microsoft.com/office/drawing/2014/main" val="102964996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Examples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Factorised into double brackets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98328423"/>
                      </a:ext>
                    </a:extLst>
                  </a:tr>
                  <a:tr h="371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81" t="-108197" r="-100181" b="-13295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35291558"/>
                      </a:ext>
                    </a:extLst>
                  </a:tr>
                  <a:tr h="371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81" t="-208197" r="-100181" b="-12295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44919096"/>
                      </a:ext>
                    </a:extLst>
                  </a:tr>
                  <a:tr h="371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81" t="-308197" r="-100181" b="-11295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2233716"/>
                      </a:ext>
                    </a:extLst>
                  </a:tr>
                  <a:tr h="371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81" t="-408197" r="-100181" b="-10295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90360985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81" t="-387500" r="-100181" b="-68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56594816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81" t="-487500" r="-100181" b="-58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99628009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81" t="-580247" r="-100181" b="-47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80460974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81" t="-688750" r="-100181" b="-38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15039906"/>
                      </a:ext>
                    </a:extLst>
                  </a:tr>
                  <a:tr h="371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81" t="-1034426" r="-100181" b="-4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310677"/>
                      </a:ext>
                    </a:extLst>
                  </a:tr>
                  <a:tr h="371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81" t="-1134426" r="-100181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28593892"/>
                      </a:ext>
                    </a:extLst>
                  </a:tr>
                  <a:tr h="371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81" t="-1234426" r="-100181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00657475"/>
                      </a:ext>
                    </a:extLst>
                  </a:tr>
                  <a:tr h="371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81" t="-1334426" r="-100181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48155374"/>
                      </a:ext>
                    </a:extLst>
                  </a:tr>
                  <a:tr h="371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81" t="-1434426" r="-100181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1774596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24DF2779-A7DA-4B07-A943-1CF87368A3CA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477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154A06E-0285-4F1E-BDA9-2D297A55B235}"/>
                  </a:ext>
                </a:extLst>
              </p:cNvPr>
              <p:cNvSpPr txBox="1"/>
              <p:nvPr/>
            </p:nvSpPr>
            <p:spPr>
              <a:xfrm>
                <a:off x="538347" y="396070"/>
                <a:ext cx="1861945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arenR"/>
                </a:pPr>
                <a:r>
                  <a:rPr lang="en-GB" sz="2000" b="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b="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(2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b="0" dirty="0"/>
                  <a:t>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64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154A06E-0285-4F1E-BDA9-2D297A55B2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347" y="396070"/>
                <a:ext cx="1861945" cy="2246769"/>
              </a:xfrm>
              <a:prstGeom prst="rect">
                <a:avLst/>
              </a:prstGeom>
              <a:blipFill>
                <a:blip r:embed="rId2"/>
                <a:stretch>
                  <a:fillRect l="-3595" t="-1897" b="-37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C20EDE9-E40E-44D4-AE58-95D184B47AF3}"/>
                  </a:ext>
                </a:extLst>
              </p:cNvPr>
              <p:cNvSpPr txBox="1"/>
              <p:nvPr/>
            </p:nvSpPr>
            <p:spPr>
              <a:xfrm>
                <a:off x="4993785" y="396070"/>
                <a:ext cx="2026487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arenR"/>
                </a:pPr>
                <a:r>
                  <a:rPr lang="en-GB" sz="2000" b="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−144</m:t>
                    </m:r>
                  </m:oMath>
                </a14:m>
                <a:endParaRPr lang="en-GB" sz="2000" b="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b="0" dirty="0"/>
                  <a:t>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144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144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44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49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44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25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−9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r>
                      <a:rPr lang="en-GB" sz="200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00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49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C20EDE9-E40E-44D4-AE58-95D184B47A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3785" y="396070"/>
                <a:ext cx="2026487" cy="2246769"/>
              </a:xfrm>
              <a:prstGeom prst="rect">
                <a:avLst/>
              </a:prstGeom>
              <a:blipFill>
                <a:blip r:embed="rId3"/>
                <a:stretch>
                  <a:fillRect l="-3303" t="-1897" b="-37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42C5E68-A1A7-4081-B96C-F3246BE481B2}"/>
                  </a:ext>
                </a:extLst>
              </p:cNvPr>
              <p:cNvSpPr txBox="1"/>
              <p:nvPr/>
            </p:nvSpPr>
            <p:spPr>
              <a:xfrm>
                <a:off x="538812" y="2855742"/>
                <a:ext cx="2315724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arenR"/>
                </a:pPr>
                <a:r>
                  <a:rPr lang="en-GB" sz="2000" b="0" dirty="0"/>
                  <a:t>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25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−121</m:t>
                    </m:r>
                  </m:oMath>
                </a14:m>
                <a:endParaRPr lang="en-GB" sz="2000" b="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b="0" dirty="0"/>
                  <a:t>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121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11</m:t>
                            </m:r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25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81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25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81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25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81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25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81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25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42C5E68-A1A7-4081-B96C-F3246BE481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812" y="2855742"/>
                <a:ext cx="2315724" cy="2246769"/>
              </a:xfrm>
              <a:prstGeom prst="rect">
                <a:avLst/>
              </a:prstGeom>
              <a:blipFill>
                <a:blip r:embed="rId4"/>
                <a:stretch>
                  <a:fillRect l="-2895" t="-1626" b="-40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17E72D80-DAD1-432B-BD23-A081E5DDF085}"/>
              </a:ext>
            </a:extLst>
          </p:cNvPr>
          <p:cNvSpPr/>
          <p:nvPr/>
        </p:nvSpPr>
        <p:spPr>
          <a:xfrm>
            <a:off x="33006" y="396070"/>
            <a:ext cx="468560" cy="432048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B9097299-68E5-4F9E-9691-20544AD5FBB8}"/>
              </a:ext>
            </a:extLst>
          </p:cNvPr>
          <p:cNvSpPr/>
          <p:nvPr/>
        </p:nvSpPr>
        <p:spPr>
          <a:xfrm>
            <a:off x="4403457" y="396070"/>
            <a:ext cx="468560" cy="432048"/>
          </a:xfrm>
          <a:prstGeom prst="flowChartConnector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D46411FD-6DD6-4BBF-8761-188DF3BE34B9}"/>
              </a:ext>
            </a:extLst>
          </p:cNvPr>
          <p:cNvSpPr/>
          <p:nvPr/>
        </p:nvSpPr>
        <p:spPr>
          <a:xfrm>
            <a:off x="69787" y="2855742"/>
            <a:ext cx="468560" cy="43204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DFF95A7-C261-48BB-A444-478AC00B3467}"/>
                  </a:ext>
                </a:extLst>
              </p:cNvPr>
              <p:cNvSpPr txBox="1"/>
              <p:nvPr/>
            </p:nvSpPr>
            <p:spPr>
              <a:xfrm>
                <a:off x="2400292" y="396070"/>
                <a:ext cx="2315724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d>
                    <m:d>
                      <m:d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</m:oMath>
                </a14:m>
                <a:endParaRPr lang="en-GB" sz="2000" b="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(4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)(4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5+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5−2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5+2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7−3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7+3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+3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8−3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8+3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DFF95A7-C261-48BB-A444-478AC00B3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0292" y="396070"/>
                <a:ext cx="2315724" cy="2246769"/>
              </a:xfrm>
              <a:prstGeom prst="rect">
                <a:avLst/>
              </a:prstGeom>
              <a:blipFill>
                <a:blip r:embed="rId5"/>
                <a:stretch>
                  <a:fillRect b="-16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C57054C-009F-4837-8187-8F0D566B9E44}"/>
                  </a:ext>
                </a:extLst>
              </p:cNvPr>
              <p:cNvSpPr txBox="1"/>
              <p:nvPr/>
            </p:nvSpPr>
            <p:spPr>
              <a:xfrm>
                <a:off x="6721841" y="396070"/>
                <a:ext cx="2422159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−12</m:t>
                        </m:r>
                      </m:e>
                    </m:d>
                    <m:d>
                      <m:d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+12</m:t>
                        </m:r>
                      </m:e>
                    </m:d>
                  </m:oMath>
                </a14:m>
                <a:endParaRPr lang="en-GB" sz="2000" b="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12−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12+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12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12+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12−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12+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12−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12+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10−3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10+3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10−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10+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C57054C-009F-4837-8187-8F0D566B9E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1841" y="396070"/>
                <a:ext cx="2422159" cy="2246769"/>
              </a:xfrm>
              <a:prstGeom prst="rect">
                <a:avLst/>
              </a:prstGeom>
              <a:blipFill>
                <a:blip r:embed="rId6"/>
                <a:stretch>
                  <a:fillRect r="-252" b="-16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9AE54E5-2EAD-4590-AD1D-56B1CB29B402}"/>
                  </a:ext>
                </a:extLst>
              </p:cNvPr>
              <p:cNvSpPr txBox="1"/>
              <p:nvPr/>
            </p:nvSpPr>
            <p:spPr>
              <a:xfrm>
                <a:off x="2699792" y="2852936"/>
                <a:ext cx="3096344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−11</m:t>
                        </m:r>
                      </m:e>
                    </m:d>
                    <m:d>
                      <m:d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+11</m:t>
                        </m:r>
                      </m:e>
                    </m:d>
                  </m:oMath>
                </a14:m>
                <a:endParaRPr lang="en-GB" sz="2000" b="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11−5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11+5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11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11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+5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+5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9</m:t>
                    </m:r>
                    <m:sSup>
                      <m:sSup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9</m:t>
                    </m:r>
                    <m:sSup>
                      <m:sSup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+5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9</m:t>
                    </m:r>
                    <m:sSup>
                      <m:sSup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9</m:t>
                    </m:r>
                    <m:sSup>
                      <m:sSup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+5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−5</m:t>
                    </m:r>
                    <m:sSup>
                      <m:sSup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+5</m:t>
                    </m:r>
                    <m:sSup>
                      <m:sSup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9AE54E5-2EAD-4590-AD1D-56B1CB29B4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92" y="2852936"/>
                <a:ext cx="3096344" cy="2246769"/>
              </a:xfrm>
              <a:prstGeom prst="rect">
                <a:avLst/>
              </a:prstGeom>
              <a:blipFill>
                <a:blip r:embed="rId7"/>
                <a:stretch>
                  <a:fillRect b="-1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A2D3CF6-CDF5-4720-94BC-272FBFA2C96F}"/>
                  </a:ext>
                </a:extLst>
              </p:cNvPr>
              <p:cNvSpPr txBox="1"/>
              <p:nvPr/>
            </p:nvSpPr>
            <p:spPr>
              <a:xfrm>
                <a:off x="514704" y="5332169"/>
                <a:ext cx="3096343" cy="1349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GB" sz="2000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1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25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GB" sz="200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44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25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GB" sz="200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44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25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  <a:p>
                <a:pPr marL="342900" indent="-342900">
                  <a:buFont typeface="+mj-lt"/>
                  <a:buAutoNum type="arabicParenR"/>
                </a:pPr>
                <a:endParaRPr lang="en-GB" sz="20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A2D3CF6-CDF5-4720-94BC-272FBFA2C9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04" y="5332169"/>
                <a:ext cx="3096343" cy="1349793"/>
              </a:xfrm>
              <a:prstGeom prst="rect">
                <a:avLst/>
              </a:prstGeom>
              <a:blipFill>
                <a:blip r:embed="rId8"/>
                <a:stretch>
                  <a:fillRect l="-1969" t="-3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02186EB-6CC0-46B3-9187-6DFA7BE7EF87}"/>
                  </a:ext>
                </a:extLst>
              </p:cNvPr>
              <p:cNvSpPr txBox="1"/>
              <p:nvPr/>
            </p:nvSpPr>
            <p:spPr>
              <a:xfrm>
                <a:off x="3190572" y="5309802"/>
                <a:ext cx="4043174" cy="1019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  <m:sSup>
                          <m:sSupPr>
                            <m:ctrlPr>
                              <a:rPr lang="en-GB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−5</m:t>
                        </m:r>
                        <m:sSup>
                          <m:sSupPr>
                            <m:ctrlPr>
                              <a:rPr lang="en-GB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d>
                      <m:d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  <m:sSup>
                          <m:sSupPr>
                            <m:ctrlPr>
                              <a:rPr lang="en-GB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+5</m:t>
                        </m:r>
                        <m:sSup>
                          <m:sSupPr>
                            <m:ctrlPr>
                              <a:rPr lang="en-GB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endParaRPr lang="en-GB" sz="20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)(12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(12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)(12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02186EB-6CC0-46B3-9187-6DFA7BE7EF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0572" y="5309802"/>
                <a:ext cx="4043174" cy="1019190"/>
              </a:xfrm>
              <a:prstGeom prst="rect">
                <a:avLst/>
              </a:prstGeom>
              <a:blipFill>
                <a:blip r:embed="rId9"/>
                <a:stretch>
                  <a:fillRect l="-602" r="-452" b="-59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5659043C-AB7D-40F3-846E-079234C203FB}"/>
              </a:ext>
            </a:extLst>
          </p:cNvPr>
          <p:cNvSpPr/>
          <p:nvPr/>
        </p:nvSpPr>
        <p:spPr>
          <a:xfrm>
            <a:off x="69787" y="5361799"/>
            <a:ext cx="468560" cy="432048"/>
          </a:xfrm>
          <a:prstGeom prst="flowChartConnector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914EA6-C938-46F3-B398-8E23499C7E0C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085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749</Words>
  <Application>Microsoft Office PowerPoint</Application>
  <PresentationFormat>On-screen Show (4:3)</PresentationFormat>
  <Paragraphs>114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Cambria Math</vt:lpstr>
      <vt:lpstr>Office Theme</vt:lpstr>
      <vt:lpstr>The conditions of the difference of two squares</vt:lpstr>
      <vt:lpstr>Difference of two squares</vt:lpstr>
      <vt:lpstr>Thinking about factorising…</vt:lpstr>
      <vt:lpstr>PowerPoint Presentation</vt:lpstr>
      <vt:lpstr>PowerPoint Presentation</vt:lpstr>
    </vt:vector>
  </TitlesOfParts>
  <Company>Birmingham BSF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it Now!</dc:title>
  <dc:creator>J Berwick</dc:creator>
  <cp:lastModifiedBy>Berwick, Chris</cp:lastModifiedBy>
  <cp:revision>42</cp:revision>
  <dcterms:created xsi:type="dcterms:W3CDTF">2017-11-01T11:47:33Z</dcterms:created>
  <dcterms:modified xsi:type="dcterms:W3CDTF">2020-02-23T12:11:17Z</dcterms:modified>
</cp:coreProperties>
</file>