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50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2649-EA47-4F4E-B4BC-961C696825B9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5F0E-F7A7-4604-80B0-96D24E1E3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26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2649-EA47-4F4E-B4BC-961C696825B9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5F0E-F7A7-4604-80B0-96D24E1E3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923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2649-EA47-4F4E-B4BC-961C696825B9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5F0E-F7A7-4604-80B0-96D24E1E3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709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2649-EA47-4F4E-B4BC-961C696825B9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5F0E-F7A7-4604-80B0-96D24E1E3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812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2649-EA47-4F4E-B4BC-961C696825B9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5F0E-F7A7-4604-80B0-96D24E1E3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862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2649-EA47-4F4E-B4BC-961C696825B9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5F0E-F7A7-4604-80B0-96D24E1E3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864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2649-EA47-4F4E-B4BC-961C696825B9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5F0E-F7A7-4604-80B0-96D24E1E3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181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2649-EA47-4F4E-B4BC-961C696825B9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5F0E-F7A7-4604-80B0-96D24E1E3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908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2649-EA47-4F4E-B4BC-961C696825B9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5F0E-F7A7-4604-80B0-96D24E1E3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541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2649-EA47-4F4E-B4BC-961C696825B9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5F0E-F7A7-4604-80B0-96D24E1E3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856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2649-EA47-4F4E-B4BC-961C696825B9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15F0E-F7A7-4604-80B0-96D24E1E3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250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32649-EA47-4F4E-B4BC-961C696825B9}" type="datetimeFigureOut">
              <a:rPr lang="en-GB" smtClean="0"/>
              <a:t>23/05/2020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15F0E-F7A7-4604-80B0-96D24E1E3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715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11" Type="http://schemas.openxmlformats.org/officeDocument/2006/relationships/image" Target="../media/image4.png"/><Relationship Id="rId5" Type="http://schemas.openxmlformats.org/officeDocument/2006/relationships/image" Target="../media/image1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.png"/><Relationship Id="rId1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1DCA0-56A4-45FB-A21D-B710A522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104" y="-65579"/>
            <a:ext cx="3250704" cy="562074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+mn-lt"/>
              </a:rPr>
              <a:t>Worked Examples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DFBE34-0EB9-4420-A90D-1AA86407641D}"/>
              </a:ext>
            </a:extLst>
          </p:cNvPr>
          <p:cNvSpPr txBox="1">
            <a:spLocks/>
          </p:cNvSpPr>
          <p:nvPr/>
        </p:nvSpPr>
        <p:spPr>
          <a:xfrm>
            <a:off x="6084168" y="-15497"/>
            <a:ext cx="3250704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>
                <a:latin typeface="+mn-lt"/>
              </a:rPr>
              <a:t>Your turn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ADA16C-DD23-41D4-958B-B083E5C59E3D}"/>
              </a:ext>
            </a:extLst>
          </p:cNvPr>
          <p:cNvCxnSpPr>
            <a:cxnSpLocks/>
          </p:cNvCxnSpPr>
          <p:nvPr/>
        </p:nvCxnSpPr>
        <p:spPr>
          <a:xfrm>
            <a:off x="6130915" y="0"/>
            <a:ext cx="0" cy="441474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1F9798D-1E29-4C3F-BD52-8A0258501704}"/>
              </a:ext>
            </a:extLst>
          </p:cNvPr>
          <p:cNvCxnSpPr>
            <a:cxnSpLocks/>
          </p:cNvCxnSpPr>
          <p:nvPr/>
        </p:nvCxnSpPr>
        <p:spPr>
          <a:xfrm flipH="1">
            <a:off x="0" y="500319"/>
            <a:ext cx="914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A2E2B1-0A21-443E-B8BA-1EF16ACF5BEA}"/>
                  </a:ext>
                </a:extLst>
              </p:cNvPr>
              <p:cNvSpPr txBox="1"/>
              <p:nvPr/>
            </p:nvSpPr>
            <p:spPr>
              <a:xfrm>
                <a:off x="136214" y="654162"/>
                <a:ext cx="5886920" cy="761940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Use the binomial expansion to find the first four terms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/>
                          </a:rPr>
                          <m:t>1+</m:t>
                        </m:r>
                        <m:r>
                          <a:rPr lang="en-GB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dirty="0"/>
                  <a:t> and state the values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for which the expansion is valid.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A2E2B1-0A21-443E-B8BA-1EF16ACF5B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214" y="654162"/>
                <a:ext cx="5886920" cy="761940"/>
              </a:xfrm>
              <a:prstGeom prst="rect">
                <a:avLst/>
              </a:prstGeom>
              <a:blipFill>
                <a:blip r:embed="rId2"/>
                <a:stretch>
                  <a:fillRect b="-2013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C428582-BDA0-4870-BFA2-31E23918763B}"/>
                  </a:ext>
                </a:extLst>
              </p:cNvPr>
              <p:cNvSpPr txBox="1"/>
              <p:nvPr/>
            </p:nvSpPr>
            <p:spPr>
              <a:xfrm>
                <a:off x="-14067" y="1497418"/>
                <a:ext cx="2248151" cy="617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1+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1+</m:t>
                              </m:r>
                              <m:r>
                                <a:rPr lang="en-GB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br>
                  <a:rPr lang="en-GB" b="0" i="1" dirty="0">
                    <a:latin typeface="Cambria Math"/>
                  </a:rPr>
                </a:br>
                <a:endParaRPr lang="en-GB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C428582-BDA0-4870-BFA2-31E239187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067" y="1497418"/>
                <a:ext cx="2248151" cy="6174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DD32B9-5D1E-421B-925C-8162B7F7A9DE}"/>
                  </a:ext>
                </a:extLst>
              </p:cNvPr>
              <p:cNvSpPr txBox="1"/>
              <p:nvPr/>
            </p:nvSpPr>
            <p:spPr>
              <a:xfrm>
                <a:off x="108853" y="3465318"/>
                <a:ext cx="5636211" cy="949427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Use the binomial expansion to find the first four terms of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/>
                          </a:rPr>
                          <m:t>1−3</m:t>
                        </m:r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GB" dirty="0"/>
                  <a:t> and state the values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for which the expansion is valid.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DD32B9-5D1E-421B-925C-8162B7F7A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53" y="3465318"/>
                <a:ext cx="5636211" cy="949427"/>
              </a:xfrm>
              <a:prstGeom prst="rect">
                <a:avLst/>
              </a:prstGeom>
              <a:blipFill>
                <a:blip r:embed="rId4"/>
                <a:stretch>
                  <a:fillRect b="-1111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64FCC8A-8BFC-49A5-8F5E-5956124E4BA3}"/>
                  </a:ext>
                </a:extLst>
              </p:cNvPr>
              <p:cNvSpPr txBox="1"/>
              <p:nvPr/>
            </p:nvSpPr>
            <p:spPr>
              <a:xfrm>
                <a:off x="108852" y="4392486"/>
                <a:ext cx="2387407" cy="493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/>
                            </a:rPr>
                            <m:t>1−3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</m:rad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1−3</m:t>
                              </m:r>
                              <m:r>
                                <a:rPr lang="en-GB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br>
                  <a:rPr lang="en-GB" b="0" i="1" dirty="0">
                    <a:latin typeface="Cambria Math"/>
                  </a:rPr>
                </a:br>
                <a:endParaRPr lang="en-GB" b="1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64FCC8A-8BFC-49A5-8F5E-5956124E4B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52" y="4392486"/>
                <a:ext cx="2387407" cy="4933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A78A445-7589-4CDF-852B-F0826F7A9602}"/>
                  </a:ext>
                </a:extLst>
              </p:cNvPr>
              <p:cNvSpPr/>
              <p:nvPr/>
            </p:nvSpPr>
            <p:spPr>
              <a:xfrm>
                <a:off x="672455" y="2063180"/>
                <a:ext cx="5390256" cy="6127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/>
                        </a:rPr>
                        <m:t> =1+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/>
                            </a:rPr>
                            <m:t>−1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𝑥</m:t>
                      </m:r>
                      <m:r>
                        <a:rPr lang="en-GB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</a:rPr>
                            <m:t>−1×−2</m:t>
                          </m:r>
                        </m:num>
                        <m:den>
                          <m:r>
                            <a:rPr lang="en-GB" i="1">
                              <a:latin typeface="Cambria Math"/>
                            </a:rPr>
                            <m:t>2!</m:t>
                          </m:r>
                        </m:den>
                      </m:f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</a:rPr>
                            <m:t>−1×−2×−3</m:t>
                          </m:r>
                        </m:num>
                        <m:den>
                          <m:r>
                            <a:rPr lang="en-GB" i="1">
                              <a:latin typeface="Cambria Math"/>
                            </a:rPr>
                            <m:t>3!</m:t>
                          </m:r>
                        </m:den>
                      </m:f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i="1">
                          <a:latin typeface="Cambria Math"/>
                        </a:rPr>
                        <m:t>+…</m:t>
                      </m:r>
                    </m:oMath>
                  </m:oMathPara>
                </a14:m>
                <a:br>
                  <a:rPr lang="en-GB" i="1" dirty="0">
                    <a:latin typeface="Cambria Math"/>
                  </a:rPr>
                </a:br>
                <a:endParaRPr lang="en-GB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A78A445-7589-4CDF-852B-F0826F7A96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455" y="2063180"/>
                <a:ext cx="5390256" cy="6127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2428AD1-CA38-48DE-BE3E-B7CD396F3C01}"/>
                  </a:ext>
                </a:extLst>
              </p:cNvPr>
              <p:cNvSpPr/>
              <p:nvPr/>
            </p:nvSpPr>
            <p:spPr>
              <a:xfrm>
                <a:off x="672455" y="2683624"/>
                <a:ext cx="2584233" cy="375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/>
                        </a:rPr>
                        <m:t> </m:t>
                      </m:r>
                      <m:r>
                        <a:rPr lang="en-GB" b="1" i="1">
                          <a:latin typeface="Cambria Math"/>
                        </a:rPr>
                        <m:t>=</m:t>
                      </m:r>
                      <m:r>
                        <a:rPr lang="en-GB" b="1" i="1">
                          <a:latin typeface="Cambria Math"/>
                        </a:rPr>
                        <m:t>𝟏</m:t>
                      </m:r>
                      <m:r>
                        <a:rPr lang="en-GB" b="1" i="1">
                          <a:latin typeface="Cambria Math"/>
                        </a:rPr>
                        <m:t>−</m:t>
                      </m:r>
                      <m:r>
                        <a:rPr lang="en-GB" b="1" i="1">
                          <a:latin typeface="Cambria Math"/>
                        </a:rPr>
                        <m:t>𝒙</m:t>
                      </m:r>
                      <m:r>
                        <a:rPr lang="en-GB" b="1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b="1" i="1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GB" b="1" i="1">
                          <a:latin typeface="Cambria Math"/>
                        </a:rPr>
                        <m:t>+…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2428AD1-CA38-48DE-BE3E-B7CD396F3C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455" y="2683624"/>
                <a:ext cx="2584233" cy="3755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438EC74-A998-49C6-83B2-6D12028BEE70}"/>
                  </a:ext>
                </a:extLst>
              </p:cNvPr>
              <p:cNvSpPr/>
              <p:nvPr/>
            </p:nvSpPr>
            <p:spPr>
              <a:xfrm>
                <a:off x="827584" y="4625284"/>
                <a:ext cx="6709339" cy="7921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/>
                        </a:rPr>
                        <m:t>=1+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/>
                            </a:rPr>
                            <m:t>−3</m:t>
                          </m:r>
                          <m:r>
                            <a:rPr lang="en-GB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GB" i="1">
                              <a:latin typeface="Cambria Math"/>
                            </a:rPr>
                            <m:t>×−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en-GB" i="1">
                              <a:latin typeface="Cambria Math"/>
                            </a:rPr>
                            <m:t>2!</m:t>
                          </m:r>
                        </m:den>
                      </m:f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/>
                                </a:rPr>
                                <m:t>−3</m:t>
                              </m:r>
                              <m:r>
                                <a:rPr lang="en-GB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GB" i="1">
                              <a:latin typeface="Cambria Math"/>
                            </a:rPr>
                            <m:t>×−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GB" i="1">
                              <a:latin typeface="Cambria Math"/>
                            </a:rPr>
                            <m:t>×−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GB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en-GB" i="1">
                              <a:latin typeface="Cambria Math"/>
                            </a:rPr>
                            <m:t>3!</m:t>
                          </m:r>
                        </m:den>
                      </m:f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/>
                                </a:rPr>
                                <m:t>−3</m:t>
                              </m:r>
                              <m:r>
                                <a:rPr lang="en-GB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i="1">
                          <a:latin typeface="Cambria Math"/>
                        </a:rPr>
                        <m:t>+…</m:t>
                      </m:r>
                    </m:oMath>
                  </m:oMathPara>
                </a14:m>
                <a:br>
                  <a:rPr lang="en-GB" i="1" dirty="0">
                    <a:latin typeface="Cambria Math"/>
                  </a:rPr>
                </a:br>
                <a:endParaRPr lang="en-GB" dirty="0"/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438EC74-A998-49C6-83B2-6D12028BEE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625284"/>
                <a:ext cx="6709339" cy="7921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5DA0DF-34C8-45BF-8FF7-413DBD53F695}"/>
              </a:ext>
            </a:extLst>
          </p:cNvPr>
          <p:cNvCxnSpPr/>
          <p:nvPr/>
        </p:nvCxnSpPr>
        <p:spPr>
          <a:xfrm>
            <a:off x="6130915" y="4414745"/>
            <a:ext cx="301308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6825E8F-0BC2-440F-84CD-94DE88E645A8}"/>
                  </a:ext>
                </a:extLst>
              </p:cNvPr>
              <p:cNvSpPr/>
              <p:nvPr/>
            </p:nvSpPr>
            <p:spPr>
              <a:xfrm>
                <a:off x="1110008" y="5338601"/>
                <a:ext cx="3199786" cy="6127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=</m:t>
                      </m:r>
                      <m:r>
                        <a:rPr lang="en-GB" b="1" i="1">
                          <a:latin typeface="Cambria Math"/>
                        </a:rPr>
                        <m:t>𝟏</m:t>
                      </m:r>
                      <m:r>
                        <a:rPr lang="en-GB" b="1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>
                              <a:latin typeface="Cambria Math"/>
                            </a:rPr>
                            <m:t>𝟑</m:t>
                          </m:r>
                        </m:num>
                        <m:den>
                          <m:r>
                            <a:rPr lang="en-GB" b="1" i="1"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GB" b="1" i="1">
                          <a:latin typeface="Cambria Math"/>
                        </a:rPr>
                        <m:t>𝒙</m:t>
                      </m:r>
                      <m:r>
                        <a:rPr lang="en-GB" b="1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>
                              <a:latin typeface="Cambria Math"/>
                            </a:rPr>
                            <m:t>𝟗</m:t>
                          </m:r>
                        </m:num>
                        <m:den>
                          <m:r>
                            <a:rPr lang="en-GB" b="1" i="1">
                              <a:latin typeface="Cambria Math"/>
                            </a:rPr>
                            <m:t>𝟖</m:t>
                          </m:r>
                        </m:den>
                      </m:f>
                      <m:sSup>
                        <m:sSup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b="1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>
                              <a:latin typeface="Cambria Math"/>
                            </a:rPr>
                            <m:t>𝟐𝟕</m:t>
                          </m:r>
                        </m:num>
                        <m:den>
                          <m:r>
                            <a:rPr lang="en-GB" b="1" i="1">
                              <a:latin typeface="Cambria Math"/>
                            </a:rPr>
                            <m:t>𝟏𝟔</m:t>
                          </m:r>
                        </m:den>
                      </m:f>
                      <m:sSup>
                        <m:sSup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GB" b="1" i="1">
                          <a:latin typeface="Cambria Math"/>
                        </a:rPr>
                        <m:t>−…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6825E8F-0BC2-440F-84CD-94DE88E645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008" y="5338601"/>
                <a:ext cx="3199786" cy="61279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683EF94-418C-4EF8-B4C4-D86C6CB303AA}"/>
                  </a:ext>
                </a:extLst>
              </p:cNvPr>
              <p:cNvSpPr/>
              <p:nvPr/>
            </p:nvSpPr>
            <p:spPr>
              <a:xfrm>
                <a:off x="136214" y="3019961"/>
                <a:ext cx="46438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/>
                  <a:t>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/>
                              </a:rPr>
                              <m:t>1+</m:t>
                            </m:r>
                            <m:r>
                              <a:rPr lang="en-GB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to converge, we require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GB" dirty="0"/>
                  <a:t>. </a:t>
                </a: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683EF94-418C-4EF8-B4C4-D86C6CB303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214" y="3019961"/>
                <a:ext cx="4643835" cy="369332"/>
              </a:xfrm>
              <a:prstGeom prst="rect">
                <a:avLst/>
              </a:prstGeom>
              <a:blipFill>
                <a:blip r:embed="rId10"/>
                <a:stretch>
                  <a:fillRect l="-1050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089EE94-C265-44C7-8C41-6523DD323E86}"/>
                  </a:ext>
                </a:extLst>
              </p:cNvPr>
              <p:cNvSpPr/>
              <p:nvPr/>
            </p:nvSpPr>
            <p:spPr>
              <a:xfrm>
                <a:off x="4310219" y="5398566"/>
                <a:ext cx="4603761" cy="484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/>
                  <a:t>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/>
                              </a:rPr>
                              <m:t>1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  <m:r>
                              <a:rPr lang="en-GB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to converge, we require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/>
                  <a:t>. </a:t>
                </a:r>
              </a:p>
            </p:txBody>
          </p:sp>
        </mc:Choice>
        <mc:Fallback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089EE94-C265-44C7-8C41-6523DD323E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219" y="5398566"/>
                <a:ext cx="4603761" cy="484876"/>
              </a:xfrm>
              <a:prstGeom prst="rect">
                <a:avLst/>
              </a:prstGeom>
              <a:blipFill>
                <a:blip r:embed="rId11"/>
                <a:stretch>
                  <a:fillRect l="-1060" r="-265" b="-113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2E60384-B319-459C-8921-90CE0541BFE6}"/>
                  </a:ext>
                </a:extLst>
              </p:cNvPr>
              <p:cNvSpPr txBox="1"/>
              <p:nvPr/>
            </p:nvSpPr>
            <p:spPr>
              <a:xfrm>
                <a:off x="251520" y="5951397"/>
                <a:ext cx="8424936" cy="504882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b="0" dirty="0">
                    <a:latin typeface="Wingdings" panose="05000000000000000000" pitchFamily="2" charset="2"/>
                  </a:rPr>
                  <a:t>!</a:t>
                </a:r>
                <a:r>
                  <a:rPr lang="en-GB" b="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/>
                              </a:rPr>
                              <m:t>1+</m:t>
                            </m:r>
                            <m:r>
                              <a:rPr lang="en-GB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GB" b="0" i="1" smtClean="0">
                        <a:latin typeface="Cambria Math"/>
                      </a:rPr>
                      <m:t>=1+</m:t>
                    </m:r>
                    <m:r>
                      <a:rPr lang="en-GB" b="0" i="1" smtClean="0">
                        <a:latin typeface="Cambria Math"/>
                      </a:rPr>
                      <m:t>𝑛𝑥</m:t>
                    </m:r>
                    <m:r>
                      <a:rPr lang="en-GB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𝑛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GB" b="0" i="1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2!</m:t>
                        </m:r>
                      </m:den>
                    </m:f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𝑛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GB" b="0" i="1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GB" b="0" i="1" smtClean="0">
                                <a:latin typeface="Cambria Math"/>
                              </a:rPr>
                              <m:t>−2</m:t>
                            </m:r>
                          </m:e>
                        </m:d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3!</m:t>
                        </m:r>
                      </m:den>
                    </m:f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/>
                      </a:rPr>
                      <m:t>+…+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𝑛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/>
                              </a:rPr>
                              <m:t>𝑛</m:t>
                            </m:r>
                            <m:r>
                              <a:rPr lang="en-GB" i="1">
                                <a:latin typeface="Cambria Math"/>
                              </a:rPr>
                              <m:t>−1</m:t>
                            </m:r>
                          </m:e>
                        </m:d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/>
                              </a:rPr>
                              <m:t>𝑛</m:t>
                            </m:r>
                            <m:r>
                              <a:rPr lang="en-GB" i="1">
                                <a:latin typeface="Cambria Math"/>
                              </a:rPr>
                              <m:t>−2</m:t>
                            </m:r>
                          </m:e>
                        </m:d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i="1">
                            <a:latin typeface="Cambria Math"/>
                          </a:rPr>
                          <m:t>!</m:t>
                        </m:r>
                      </m:den>
                    </m:f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2E60384-B319-459C-8921-90CE0541BF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5951397"/>
                <a:ext cx="8424936" cy="504882"/>
              </a:xfrm>
              <a:prstGeom prst="rect">
                <a:avLst/>
              </a:prstGeom>
              <a:blipFill>
                <a:blip r:embed="rId12"/>
                <a:stretch>
                  <a:fillRect l="-506" b="-47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3275B88-CAA2-4400-ACDD-D3A075F37FBC}"/>
                  </a:ext>
                </a:extLst>
              </p:cNvPr>
              <p:cNvSpPr txBox="1"/>
              <p:nvPr/>
            </p:nvSpPr>
            <p:spPr>
              <a:xfrm>
                <a:off x="6177663" y="579323"/>
                <a:ext cx="2941021" cy="1477328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Use the binomial expansion to find the first four terms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1−5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GB" dirty="0"/>
                  <a:t> and state the values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for which the expansion is valid.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3275B88-CAA2-4400-ACDD-D3A075F37F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7663" y="579323"/>
                <a:ext cx="2941021" cy="1477328"/>
              </a:xfrm>
              <a:prstGeom prst="rect">
                <a:avLst/>
              </a:prstGeom>
              <a:blipFill>
                <a:blip r:embed="rId13"/>
                <a:stretch>
                  <a:fillRect b="-373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81543BD-2896-4156-ACC2-C1AFA4ADD229}"/>
                  </a:ext>
                </a:extLst>
              </p:cNvPr>
              <p:cNvSpPr/>
              <p:nvPr/>
            </p:nvSpPr>
            <p:spPr>
              <a:xfrm>
                <a:off x="6080043" y="2147202"/>
                <a:ext cx="3114827" cy="375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/>
                        </a:rPr>
                        <m:t>𝟏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/>
                        </a:rPr>
                        <m:t>𝒙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𝟐𝟓𝟎</m:t>
                      </m:r>
                      <m:sSup>
                        <m:sSupPr>
                          <m:ctrlP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𝟐𝟓𝟎𝟎</m:t>
                      </m:r>
                      <m:sSup>
                        <m:sSupPr>
                          <m:ctrlP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81543BD-2896-4156-ACC2-C1AFA4ADD2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0043" y="2147202"/>
                <a:ext cx="3114827" cy="37555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361748B-4591-4A49-83C7-08AEE07ADA0E}"/>
                  </a:ext>
                </a:extLst>
              </p:cNvPr>
              <p:cNvSpPr/>
              <p:nvPr/>
            </p:nvSpPr>
            <p:spPr>
              <a:xfrm>
                <a:off x="6865250" y="2573856"/>
                <a:ext cx="1688539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>
                    <a:solidFill>
                      <a:srgbClr val="FF0000"/>
                    </a:solidFill>
                  </a:rPr>
                  <a:t>Valid 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. </a:t>
                </a: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361748B-4591-4A49-83C7-08AEE07ADA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5250" y="2573856"/>
                <a:ext cx="1688539" cy="492443"/>
              </a:xfrm>
              <a:prstGeom prst="rect">
                <a:avLst/>
              </a:prstGeom>
              <a:blipFill>
                <a:blip r:embed="rId15"/>
                <a:stretch>
                  <a:fillRect l="-2888" r="-2527" b="-74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80CAFC2F-A4C8-4895-90E7-F94AE7A05A15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49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13" grpId="0"/>
      <p:bldP spid="14" grpId="0"/>
      <p:bldP spid="15" grpId="0"/>
      <p:bldP spid="19" grpId="0"/>
      <p:bldP spid="20" grpId="0"/>
      <p:bldP spid="21" grpId="0"/>
      <p:bldP spid="23" grpId="0" animBg="1"/>
      <p:bldP spid="24" grpId="0"/>
      <p:bldP spid="2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193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Wingdings</vt:lpstr>
      <vt:lpstr>Office Theme</vt:lpstr>
      <vt:lpstr>Worked Examples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Worked Examples</dc:title>
  <dc:creator>Berwick, Chris</dc:creator>
  <cp:lastModifiedBy>Berwick, Chris</cp:lastModifiedBy>
  <cp:revision>1</cp:revision>
  <dcterms:created xsi:type="dcterms:W3CDTF">2020-05-23T11:32:22Z</dcterms:created>
  <dcterms:modified xsi:type="dcterms:W3CDTF">2020-05-23T11:33:58Z</dcterms:modified>
</cp:coreProperties>
</file>