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737" r:id="rId3"/>
    <p:sldId id="743" r:id="rId4"/>
    <p:sldId id="745" r:id="rId5"/>
    <p:sldId id="747" r:id="rId6"/>
    <p:sldId id="738" r:id="rId7"/>
    <p:sldId id="482" r:id="rId8"/>
    <p:sldId id="740" r:id="rId9"/>
    <p:sldId id="742" r:id="rId10"/>
    <p:sldId id="744" r:id="rId11"/>
    <p:sldId id="739" r:id="rId12"/>
    <p:sldId id="748" r:id="rId13"/>
    <p:sldId id="74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04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48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34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8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65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7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0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83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2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5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62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DF5FD-9527-4885-BB3C-900525AF2037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01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10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0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30.png"/><Relationship Id="rId5" Type="http://schemas.openxmlformats.org/officeDocument/2006/relationships/image" Target="../media/image321.png"/><Relationship Id="rId4" Type="http://schemas.openxmlformats.org/officeDocument/2006/relationships/image" Target="../media/image311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4858-1D68-4265-AF52-455C87679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86929"/>
            <a:ext cx="7772400" cy="1044062"/>
          </a:xfrm>
        </p:spPr>
        <p:txBody>
          <a:bodyPr>
            <a:normAutofit/>
          </a:bodyPr>
          <a:lstStyle/>
          <a:p>
            <a:r>
              <a:rPr lang="en-GB" sz="4400" b="1" dirty="0"/>
              <a:t>Chapter 4- Binomial expansion</a:t>
            </a:r>
          </a:p>
        </p:txBody>
      </p:sp>
    </p:spTree>
    <p:extLst>
      <p:ext uri="{BB962C8B-B14F-4D97-AF65-F5344CB8AC3E}">
        <p14:creationId xmlns:p14="http://schemas.microsoft.com/office/powerpoint/2010/main" val="300963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BE0A027-FDE0-4003-93C9-8C9FB8BA43E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2334603"/>
                <a:ext cx="7886700" cy="1325563"/>
              </a:xfrm>
            </p:spPr>
            <p:txBody>
              <a:bodyPr/>
              <a:lstStyle/>
              <a:p>
                <a:pPr algn="ctr"/>
                <a:r>
                  <a:rPr lang="en-GB" b="1" dirty="0"/>
                  <a:t>Expanding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GB" b="1" dirty="0"/>
                  <a:t> (4.1)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BE0A027-FDE0-4003-93C9-8C9FB8BA4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2334603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32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730"/>
                  <a:ext cx="1738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1−15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+135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730"/>
                  <a:ext cx="1738" cy="333"/>
                </a:xfrm>
                <a:prstGeom prst="rect">
                  <a:avLst/>
                </a:prstGeom>
                <a:blipFill>
                  <a:blip r:embed="rId4"/>
                  <a:stretch>
                    <a:fillRect l="-2347" t="-8451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3" y="2766"/>
                  <a:ext cx="1749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+135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3" y="2766"/>
                  <a:ext cx="1749" cy="333"/>
                </a:xfrm>
                <a:prstGeom prst="rect">
                  <a:avLst/>
                </a:prstGeom>
                <a:blipFill>
                  <a:blip r:embed="rId5"/>
                  <a:stretch>
                    <a:fillRect l="-2857" t="-8451" b="-2816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05" y="2795"/>
                  <a:ext cx="1661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5" y="2795"/>
                  <a:ext cx="1661" cy="333"/>
                </a:xfrm>
                <a:prstGeom prst="rect">
                  <a:avLst/>
                </a:prstGeom>
                <a:blipFill>
                  <a:blip r:embed="rId6"/>
                  <a:stretch>
                    <a:fillRect t="-8451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83"/>
                  <a:ext cx="1758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−135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83"/>
                  <a:ext cx="1758" cy="333"/>
                </a:xfrm>
                <a:prstGeom prst="rect">
                  <a:avLst/>
                </a:prstGeom>
                <a:blipFill>
                  <a:blip r:embed="rId7"/>
                  <a:stretch>
                    <a:fillRect t="-7042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What are the first three terms of</a:t>
                </a:r>
                <a:endParaRPr lang="en-US" altLang="en-US" sz="24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1+3</m:t>
                            </m:r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?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783702" y="3499890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88672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730"/>
                  <a:ext cx="1738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1−15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−150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730"/>
                  <a:ext cx="1738" cy="333"/>
                </a:xfrm>
                <a:prstGeom prst="rect">
                  <a:avLst/>
                </a:prstGeom>
                <a:blipFill>
                  <a:blip r:embed="rId4"/>
                  <a:stretch>
                    <a:fillRect l="-2347" t="-8451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3" y="2766"/>
                  <a:ext cx="1749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+150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3" y="2766"/>
                  <a:ext cx="1749" cy="333"/>
                </a:xfrm>
                <a:prstGeom prst="rect">
                  <a:avLst/>
                </a:prstGeom>
                <a:blipFill>
                  <a:blip r:embed="rId5"/>
                  <a:stretch>
                    <a:fillRect l="-2857" t="-8451" b="-2816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05" y="2795"/>
                  <a:ext cx="1661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+150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5" y="2795"/>
                  <a:ext cx="1661" cy="333"/>
                </a:xfrm>
                <a:prstGeom prst="rect">
                  <a:avLst/>
                </a:prstGeom>
                <a:blipFill>
                  <a:blip r:embed="rId6"/>
                  <a:stretch>
                    <a:fillRect t="-8451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83"/>
                  <a:ext cx="1758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+150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83"/>
                  <a:ext cx="1758" cy="333"/>
                </a:xfrm>
                <a:prstGeom prst="rect">
                  <a:avLst/>
                </a:prstGeom>
                <a:blipFill>
                  <a:blip r:embed="rId7"/>
                  <a:stretch>
                    <a:fillRect t="-7042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What are the first three terms of</a:t>
                </a:r>
                <a:endParaRPr lang="en-US" altLang="en-US" sz="24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1−5</m:t>
                            </m:r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?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756728" y="4659645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380796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90"/>
                  <a:ext cx="1738" cy="441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−0.75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90"/>
                  <a:ext cx="1738" cy="441"/>
                </a:xfrm>
                <a:prstGeom prst="rect">
                  <a:avLst/>
                </a:prstGeom>
                <a:blipFill>
                  <a:blip r:embed="rId4"/>
                  <a:stretch>
                    <a:fillRect l="-704" b="-860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3" y="2766"/>
                  <a:ext cx="1749" cy="441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+0.5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3" y="2766"/>
                  <a:ext cx="1749" cy="441"/>
                </a:xfrm>
                <a:prstGeom prst="rect">
                  <a:avLst/>
                </a:prstGeom>
                <a:blipFill>
                  <a:blip r:embed="rId5"/>
                  <a:stretch>
                    <a:fillRect b="-860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05" y="2795"/>
                  <a:ext cx="1661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−0.5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5" y="2795"/>
                  <a:ext cx="1661" cy="333"/>
                </a:xfrm>
                <a:prstGeom prst="rect">
                  <a:avLst/>
                </a:prstGeom>
                <a:blipFill>
                  <a:blip r:embed="rId6"/>
                  <a:stretch>
                    <a:fillRect t="-8451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83"/>
                  <a:ext cx="1758" cy="33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2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200" b="0" i="1" smtClean="0">
                          <a:latin typeface="Cambria Math" panose="02040503050406030204" pitchFamily="18" charset="0"/>
                        </a:rPr>
                        <m:t>+0.75</m:t>
                      </m:r>
                      <m:sSup>
                        <m:sSupPr>
                          <m:ctrlP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2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83"/>
                  <a:ext cx="1758" cy="333"/>
                </a:xfrm>
                <a:prstGeom prst="rect">
                  <a:avLst/>
                </a:prstGeom>
                <a:blipFill>
                  <a:blip r:embed="rId7"/>
                  <a:stretch>
                    <a:fillRect t="-7042" b="-2957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1302562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What are the first three terms of</a:t>
                </a:r>
                <a:endParaRPr lang="en-US" altLang="en-US" sz="24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GB" alt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?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1302562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22102" y="4675812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26479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0A06108-A486-4024-BE61-33C7F9A58F0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2433077"/>
                <a:ext cx="7886700" cy="1325563"/>
              </a:xfrm>
            </p:spPr>
            <p:txBody>
              <a:bodyPr/>
              <a:lstStyle/>
              <a:p>
                <a:pPr algn="ctr"/>
                <a:r>
                  <a:rPr lang="en-GB" b="1" dirty="0"/>
                  <a:t>Expanding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en-GB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𝒃</m:t>
                            </m:r>
                            <m:r>
                              <a:rPr lang="en-GB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  <m:sup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GB" b="1" dirty="0"/>
                  <a:t> (4.2)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0A06108-A486-4024-BE61-33C7F9A58F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2433077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442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6" y="2643"/>
                  <a:ext cx="1733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6" y="2643"/>
                  <a:ext cx="1733" cy="527"/>
                </a:xfrm>
                <a:prstGeom prst="rect">
                  <a:avLst/>
                </a:prstGeom>
                <a:blipFill>
                  <a:blip r:embed="rId4"/>
                  <a:stretch>
                    <a:fillRect b="-8036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96" y="2698"/>
                  <a:ext cx="1466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d)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96" y="2698"/>
                  <a:ext cx="1466" cy="393"/>
                </a:xfrm>
                <a:prstGeom prst="rect">
                  <a:avLst/>
                </a:prstGeom>
                <a:blipFill>
                  <a:blip r:embed="rId5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698"/>
                  <a:ext cx="1758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698"/>
                  <a:ext cx="1758" cy="527"/>
                </a:xfrm>
                <a:prstGeom prst="rect">
                  <a:avLst/>
                </a:prstGeom>
                <a:blipFill>
                  <a:blip r:embed="rId7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State the values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en-US" sz="2400" dirty="0">
                    <a:latin typeface="+mn-lt"/>
                  </a:rPr>
                  <a:t> for which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the binomial expansion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3+2</m:t>
                            </m:r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 is valid.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t="-5263" b="-13684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11853" y="471223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60335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6" y="2687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6" y="2687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253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96" y="2764"/>
                  <a:ext cx="1466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d)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125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96" y="2764"/>
                  <a:ext cx="1466" cy="393"/>
                </a:xfrm>
                <a:prstGeom prst="rect">
                  <a:avLst/>
                </a:prstGeom>
                <a:blipFill>
                  <a:blip r:embed="rId5"/>
                  <a:stretch>
                    <a:fillRect l="-2557"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&lt;5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698"/>
                  <a:ext cx="1758" cy="52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698"/>
                  <a:ext cx="1758" cy="525"/>
                </a:xfrm>
                <a:prstGeom prst="rect">
                  <a:avLst/>
                </a:prstGeom>
                <a:blipFill>
                  <a:blip r:embed="rId7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142637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State the values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en-US" sz="2400" dirty="0">
                    <a:latin typeface="+mn-lt"/>
                  </a:rPr>
                  <a:t> for which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the binomial expansion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5+</m:t>
                            </m:r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 is valid.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142637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b="-847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11853" y="3450741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31395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6" y="266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2≤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≤3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6" y="266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27" y="2698"/>
                  <a:ext cx="1640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7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27" y="2698"/>
                  <a:ext cx="1640" cy="527"/>
                </a:xfrm>
                <a:prstGeom prst="rect">
                  <a:avLst/>
                </a:prstGeom>
                <a:blipFill>
                  <a:blip r:embed="rId5"/>
                  <a:stretch>
                    <a:fillRect l="-2290"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5" y="2727"/>
                  <a:ext cx="1661" cy="52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5" y="2727"/>
                  <a:ext cx="1661" cy="526"/>
                </a:xfrm>
                <a:prstGeom prst="rect">
                  <a:avLst/>
                </a:prstGeom>
                <a:blipFill>
                  <a:blip r:embed="rId6"/>
                  <a:stretch>
                    <a:fillRect b="-900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36" y="2765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5&lt;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&lt;3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36" y="2765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State the values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en-US" sz="2400" dirty="0">
                    <a:latin typeface="+mn-lt"/>
                  </a:rPr>
                  <a:t> for which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the binomial expansion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2+3</m:t>
                            </m:r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 is valid.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t="-5789" b="-13684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45711" y="430852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783033" y="4673663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76625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6" y="2643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6" y="2643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96" y="2698"/>
                  <a:ext cx="1466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7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96" y="2698"/>
                  <a:ext cx="1466" cy="527"/>
                </a:xfrm>
                <a:prstGeom prst="rect">
                  <a:avLst/>
                </a:prstGeom>
                <a:blipFill>
                  <a:blip r:embed="rId5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698"/>
                  <a:ext cx="1758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698"/>
                  <a:ext cx="1758" cy="527"/>
                </a:xfrm>
                <a:prstGeom prst="rect">
                  <a:avLst/>
                </a:prstGeom>
                <a:blipFill>
                  <a:blip r:embed="rId7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617624" y="267342"/>
                <a:ext cx="4641024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Given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alt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en-US" sz="2400" dirty="0">
                    <a:latin typeface="+mn-lt"/>
                  </a:rPr>
                  <a:t> in the expansion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3+</m:t>
                            </m:r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𝑎𝑥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</a:rPr>
                  <a:t>, what is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400" dirty="0">
                    <a:latin typeface="+mn-lt"/>
                  </a:rPr>
                  <a:t>?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7624" y="267342"/>
                <a:ext cx="4641024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l="-654" r="-524" b="-9424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11853" y="3498045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99329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06108-A486-4024-BE61-33C7F9A5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33077"/>
            <a:ext cx="7886700" cy="1325563"/>
          </a:xfrm>
        </p:spPr>
        <p:txBody>
          <a:bodyPr/>
          <a:lstStyle/>
          <a:p>
            <a:pPr algn="ctr"/>
            <a:r>
              <a:rPr lang="en-GB" b="1" dirty="0"/>
              <a:t>Using partial fractions (4.3)</a:t>
            </a:r>
          </a:p>
        </p:txBody>
      </p:sp>
    </p:spTree>
    <p:extLst>
      <p:ext uri="{BB962C8B-B14F-4D97-AF65-F5344CB8AC3E}">
        <p14:creationId xmlns:p14="http://schemas.microsoft.com/office/powerpoint/2010/main" val="3727799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183" y="2687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83" y="2687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253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64" y="2764"/>
                  <a:ext cx="1466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d)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64" y="2764"/>
                  <a:ext cx="1466" cy="393"/>
                </a:xfrm>
                <a:prstGeom prst="rect">
                  <a:avLst/>
                </a:prstGeom>
                <a:blipFill>
                  <a:blip r:embed="rId5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698"/>
                  <a:ext cx="1758" cy="52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698"/>
                  <a:ext cx="1758" cy="525"/>
                </a:xfrm>
                <a:prstGeom prst="rect">
                  <a:avLst/>
                </a:prstGeom>
                <a:blipFill>
                  <a:blip r:embed="rId7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2397049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Given that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)(2+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altLang="en-US" sz="2400" dirty="0">
                    <a:latin typeface="+mn-lt"/>
                  </a:rPr>
                  <a:t> ,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state the values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en-US" sz="2400" dirty="0">
                    <a:latin typeface="+mn-lt"/>
                  </a:rPr>
                  <a:t> for which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the binomial expansion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)(2+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altLang="en-US" sz="2400" dirty="0">
                    <a:latin typeface="+mn-lt"/>
                  </a:rPr>
                  <a:t> is valid.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2397049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t="-253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756117" y="3512585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9" name="Countdown_timer.wmv">
            <a:hlinkClick r:id="" action="ppaction://media"/>
            <a:extLst>
              <a:ext uri="{FF2B5EF4-FFF2-40B4-BE49-F238E27FC236}">
                <a16:creationId xmlns:a16="http://schemas.microsoft.com/office/drawing/2014/main" id="{868A60C4-1C36-41A7-81D7-7878AE360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1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704889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6" y="2643"/>
                  <a:ext cx="1733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6" y="2643"/>
                  <a:ext cx="1733" cy="527"/>
                </a:xfrm>
                <a:prstGeom prst="rect">
                  <a:avLst/>
                </a:prstGeom>
                <a:blipFill>
                  <a:blip r:embed="rId4"/>
                  <a:stretch>
                    <a:fillRect b="-8036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65094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96" y="2698"/>
                  <a:ext cx="1466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d)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96" y="2698"/>
                  <a:ext cx="1466" cy="393"/>
                </a:xfrm>
                <a:prstGeom prst="rect">
                  <a:avLst/>
                </a:prstGeom>
                <a:blipFill>
                  <a:blip r:embed="rId5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&lt;4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5" y="2727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698"/>
                  <a:ext cx="1758" cy="52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altLang="en-US" sz="27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altLang="en-US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698"/>
                  <a:ext cx="1758" cy="525"/>
                </a:xfrm>
                <a:prstGeom prst="rect">
                  <a:avLst/>
                </a:prstGeom>
                <a:blipFill>
                  <a:blip r:embed="rId7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47677"/>
                <a:ext cx="4432968" cy="2397049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Given that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alt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+4)(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den>
                    </m:f>
                    <m:r>
                      <a:rPr lang="en-GB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+4</m:t>
                        </m:r>
                      </m:den>
                    </m:f>
                    <m:r>
                      <a:rPr lang="en-GB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r>
                  <a:rPr lang="en-GB" altLang="en-US" sz="2400" dirty="0">
                    <a:latin typeface="+mn-lt"/>
                  </a:rPr>
                  <a:t> ,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400" dirty="0">
                    <a:latin typeface="+mn-lt"/>
                  </a:rPr>
                  <a:t>state the values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en-US" sz="2400" dirty="0">
                    <a:latin typeface="+mn-lt"/>
                  </a:rPr>
                  <a:t> for which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+mn-lt"/>
                  </a:rPr>
                  <a:t>the binomial expansion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alt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+4)(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+3)</m:t>
                        </m:r>
                      </m:den>
                    </m:f>
                    <m:r>
                      <a:rPr lang="en-GB" alt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>
                    <a:latin typeface="+mn-lt"/>
                  </a:rPr>
                  <a:t>is valid.</a:t>
                </a: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47677"/>
                <a:ext cx="4432968" cy="2397049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t="-2532" b="-759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783702" y="467516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01487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</TotalTime>
  <Words>390</Words>
  <Application>Microsoft Office PowerPoint</Application>
  <PresentationFormat>On-screen Show (4:3)</PresentationFormat>
  <Paragraphs>76</Paragraphs>
  <Slides>13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Chapter 4- Binomial expansion</vt:lpstr>
      <vt:lpstr>Expanding (1+x)^n (4.1)</vt:lpstr>
      <vt:lpstr>PowerPoint Presentation</vt:lpstr>
      <vt:lpstr>PowerPoint Presentation</vt:lpstr>
      <vt:lpstr>PowerPoint Presentation</vt:lpstr>
      <vt:lpstr>Expanding (a+bx)^n (4.2)</vt:lpstr>
      <vt:lpstr>PowerPoint Presentation</vt:lpstr>
      <vt:lpstr>PowerPoint Presentation</vt:lpstr>
      <vt:lpstr>PowerPoint Presentation</vt:lpstr>
      <vt:lpstr>PowerPoint Presentation</vt:lpstr>
      <vt:lpstr>Using partial fractions (4.3)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5- Radians</dc:title>
  <dc:creator>Berwick, Chris</dc:creator>
  <cp:lastModifiedBy>Berwick, Chris</cp:lastModifiedBy>
  <cp:revision>23</cp:revision>
  <dcterms:created xsi:type="dcterms:W3CDTF">2020-04-22T14:47:14Z</dcterms:created>
  <dcterms:modified xsi:type="dcterms:W3CDTF">2020-05-03T15:01:59Z</dcterms:modified>
</cp:coreProperties>
</file>