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769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138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62362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1497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2298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97415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96344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44003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72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93950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336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076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34356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169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045024-2CD3-41CA-B90B-A06C2D36D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3656" y="-131871"/>
            <a:ext cx="3778457" cy="909038"/>
          </a:xfrm>
        </p:spPr>
        <p:txBody>
          <a:bodyPr>
            <a:normAutofit/>
          </a:bodyPr>
          <a:lstStyle/>
          <a:p>
            <a:pPr algn="ctr"/>
            <a:r>
              <a:rPr lang="en-GB" sz="3200" b="1" dirty="0">
                <a:latin typeface="+mn-lt"/>
              </a:rPr>
              <a:t>Worked Examples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2AE6001-2431-4361-8F62-793D9F89F3ED}"/>
              </a:ext>
            </a:extLst>
          </p:cNvPr>
          <p:cNvSpPr txBox="1">
            <a:spLocks/>
          </p:cNvSpPr>
          <p:nvPr/>
        </p:nvSpPr>
        <p:spPr>
          <a:xfrm>
            <a:off x="4741771" y="-131871"/>
            <a:ext cx="3778457" cy="9090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3200" b="1" dirty="0">
                <a:latin typeface="+mn-lt"/>
              </a:rPr>
              <a:t>Your turn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958FB1A-1877-4792-846E-2ECBE3966145}"/>
              </a:ext>
            </a:extLst>
          </p:cNvPr>
          <p:cNvCxnSpPr/>
          <p:nvPr/>
        </p:nvCxnSpPr>
        <p:spPr>
          <a:xfrm>
            <a:off x="4450928" y="0"/>
            <a:ext cx="0" cy="6858000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F4A4CDD-61E3-4B28-A699-8A9A7CDBC330}"/>
              </a:ext>
            </a:extLst>
          </p:cNvPr>
          <p:cNvCxnSpPr>
            <a:cxnSpLocks/>
          </p:cNvCxnSpPr>
          <p:nvPr/>
        </p:nvCxnSpPr>
        <p:spPr>
          <a:xfrm flipH="1">
            <a:off x="-12210" y="620712"/>
            <a:ext cx="9144000" cy="0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B70083AE-E9B8-437D-A64B-CEDCFD1D92EA}"/>
              </a:ext>
            </a:extLst>
          </p:cNvPr>
          <p:cNvSpPr txBox="1"/>
          <p:nvPr/>
        </p:nvSpPr>
        <p:spPr>
          <a:xfrm>
            <a:off x="0" y="694371"/>
            <a:ext cx="3967813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900" dirty="0"/>
              <a:t>Write the following expression as a single trigonometric ratio: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959253C-B820-4822-A37B-193668D92804}"/>
                  </a:ext>
                </a:extLst>
              </p:cNvPr>
              <p:cNvSpPr txBox="1"/>
              <p:nvPr/>
            </p:nvSpPr>
            <p:spPr>
              <a:xfrm>
                <a:off x="102751" y="1284190"/>
                <a:ext cx="304761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+mj-lt"/>
                  <a:buAutoNum type="alphaLcParenR"/>
                </a:pPr>
                <a:r>
                  <a:rPr lang="en-GB" b="0" dirty="0"/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m:rPr>
                            <m:sty m:val="p"/>
                          </m:rPr>
                          <a:rPr lang="en-GB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d>
                          <m:dPr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10</m:t>
                            </m:r>
                            <m: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°</m:t>
                            </m:r>
                          </m:e>
                        </m:d>
                      </m:e>
                    </m:func>
                    <m:r>
                      <m:rPr>
                        <m:sty m:val="p"/>
                      </m:rPr>
                      <a:rPr lang="en-GB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cos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⁡(10°)</m:t>
                    </m:r>
                  </m:oMath>
                </a14:m>
                <a:endParaRPr lang="en-GB" dirty="0"/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959253C-B820-4822-A37B-193668D928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751" y="1284190"/>
                <a:ext cx="3047614" cy="369332"/>
              </a:xfrm>
              <a:prstGeom prst="rect">
                <a:avLst/>
              </a:prstGeom>
              <a:blipFill>
                <a:blip r:embed="rId2"/>
                <a:stretch>
                  <a:fillRect l="-1800" t="-10000" b="-2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941D8A1-5FC3-4A27-AACC-59F0A3526E3D}"/>
                  </a:ext>
                </a:extLst>
              </p:cNvPr>
              <p:cNvSpPr txBox="1"/>
              <p:nvPr/>
            </p:nvSpPr>
            <p:spPr>
              <a:xfrm>
                <a:off x="102751" y="2195191"/>
                <a:ext cx="3047614" cy="5335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+mj-lt"/>
                  <a:buAutoNum type="alphaLcParenR" startAt="2"/>
                </a:pPr>
                <a:r>
                  <a:rPr lang="en-GB" b="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b="0" i="0" smtClean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d>
                              <m:dPr>
                                <m:ctrlP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°</m:t>
                                </m:r>
                              </m:e>
                            </m:d>
                          </m:e>
                        </m:func>
                      </m:num>
                      <m:den>
                        <m:func>
                          <m:funcPr>
                            <m:ctrlP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sec</m:t>
                            </m:r>
                          </m:fName>
                          <m:e>
                            <m:d>
                              <m:dPr>
                                <m:ctrlP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8°</m:t>
                                </m:r>
                              </m:e>
                            </m:d>
                          </m:e>
                        </m:func>
                      </m:den>
                    </m:f>
                  </m:oMath>
                </a14:m>
                <a:endParaRPr lang="en-GB" dirty="0"/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941D8A1-5FC3-4A27-AACC-59F0A3526E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751" y="2195191"/>
                <a:ext cx="3047614" cy="533544"/>
              </a:xfrm>
              <a:prstGeom prst="rect">
                <a:avLst/>
              </a:prstGeom>
              <a:blipFill>
                <a:blip r:embed="rId3"/>
                <a:stretch>
                  <a:fillRect l="-1800" b="-11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7D44733-C56E-42C3-8769-60F22312486A}"/>
                  </a:ext>
                </a:extLst>
              </p:cNvPr>
              <p:cNvSpPr txBox="1"/>
              <p:nvPr/>
            </p:nvSpPr>
            <p:spPr>
              <a:xfrm>
                <a:off x="102751" y="3587243"/>
                <a:ext cx="3047614" cy="5068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+mj-lt"/>
                  <a:buAutoNum type="alphaLcParenR" startAt="3"/>
                </a:pPr>
                <a:r>
                  <a:rPr lang="en-GB" b="0" dirty="0"/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 i="0" smtClean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e>
                          <m:sup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d>
                          <m:dPr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𝜋</m:t>
                                </m:r>
                              </m:num>
                              <m:den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6</m:t>
                                </m:r>
                              </m:den>
                            </m:f>
                          </m:e>
                        </m:d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func>
                          <m:funcPr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p>
                              <m:sSupPr>
                                <m:ctrlP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en-GB" b="0" i="0" smtClean="0">
                                    <a:latin typeface="Cambria Math" panose="02040503050406030204" pitchFamily="18" charset="0"/>
                                  </a:rPr>
                                  <m:t>sin</m:t>
                                </m:r>
                              </m:e>
                              <m:sup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fName>
                          <m:e>
                            <m:d>
                              <m:dPr>
                                <m:ctrlP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GB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𝜋</m:t>
                                    </m:r>
                                  </m:num>
                                  <m:den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6</m:t>
                                    </m:r>
                                  </m:den>
                                </m:f>
                              </m:e>
                            </m:d>
                          </m:e>
                        </m:func>
                      </m:e>
                    </m:func>
                  </m:oMath>
                </a14:m>
                <a:endParaRPr lang="en-GB" dirty="0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7D44733-C56E-42C3-8769-60F2231248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751" y="3587243"/>
                <a:ext cx="3047614" cy="506870"/>
              </a:xfrm>
              <a:prstGeom prst="rect">
                <a:avLst/>
              </a:prstGeom>
              <a:blipFill>
                <a:blip r:embed="rId4"/>
                <a:stretch>
                  <a:fillRect l="-1800" b="-476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B729080-1264-49A2-8A34-39A7F668FD99}"/>
                  </a:ext>
                </a:extLst>
              </p:cNvPr>
              <p:cNvSpPr txBox="1"/>
              <p:nvPr/>
            </p:nvSpPr>
            <p:spPr>
              <a:xfrm>
                <a:off x="102751" y="4583289"/>
                <a:ext cx="304761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+mj-lt"/>
                  <a:buAutoNum type="alphaLcParenR" startAt="4"/>
                </a:pPr>
                <a:r>
                  <a:rPr lang="en-GB" b="0" dirty="0"/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6</m:t>
                        </m:r>
                        <m:sSup>
                          <m:sSupPr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 i="0" smtClean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e>
                          <m:sup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d>
                          <m:dPr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30</m:t>
                            </m:r>
                            <m: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°</m:t>
                            </m:r>
                          </m:e>
                        </m:d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−3</m:t>
                        </m:r>
                      </m:e>
                    </m:func>
                  </m:oMath>
                </a14:m>
                <a:endParaRPr lang="en-GB" dirty="0"/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B729080-1264-49A2-8A34-39A7F668FD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751" y="4583289"/>
                <a:ext cx="3047614" cy="369332"/>
              </a:xfrm>
              <a:prstGeom prst="rect">
                <a:avLst/>
              </a:prstGeom>
              <a:blipFill>
                <a:blip r:embed="rId5"/>
                <a:stretch>
                  <a:fillRect l="-1800" t="-10000" b="-2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B96FFAF1-EA80-4CC8-92C6-2C8F3CABE413}"/>
              </a:ext>
            </a:extLst>
          </p:cNvPr>
          <p:cNvSpPr txBox="1"/>
          <p:nvPr/>
        </p:nvSpPr>
        <p:spPr>
          <a:xfrm>
            <a:off x="4450928" y="678696"/>
            <a:ext cx="3967813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900" dirty="0"/>
              <a:t>Write the following expression as a single trigonometric ratio: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BE7CB1B1-A1F9-434F-858E-E59AFEC6C65C}"/>
                  </a:ext>
                </a:extLst>
              </p:cNvPr>
              <p:cNvSpPr txBox="1"/>
              <p:nvPr/>
            </p:nvSpPr>
            <p:spPr>
              <a:xfrm>
                <a:off x="4553679" y="1268515"/>
                <a:ext cx="304761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+mj-lt"/>
                  <a:buAutoNum type="alphaLcParenR"/>
                </a:pPr>
                <a:r>
                  <a:rPr lang="en-GB" b="0" dirty="0"/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m:rPr>
                            <m:sty m:val="p"/>
                          </m:rPr>
                          <a:rPr lang="en-GB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d>
                          <m:dPr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22</m:t>
                            </m:r>
                            <m: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°</m:t>
                            </m:r>
                          </m:e>
                        </m:d>
                      </m:e>
                    </m:func>
                    <m:r>
                      <m:rPr>
                        <m:sty m:val="p"/>
                      </m:rPr>
                      <a:rPr lang="en-GB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cos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⁡(22°)</m:t>
                    </m:r>
                  </m:oMath>
                </a14:m>
                <a:endParaRPr lang="en-GB" dirty="0"/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BE7CB1B1-A1F9-434F-858E-E59AFEC6C6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3679" y="1268515"/>
                <a:ext cx="3047614" cy="369332"/>
              </a:xfrm>
              <a:prstGeom prst="rect">
                <a:avLst/>
              </a:prstGeom>
              <a:blipFill>
                <a:blip r:embed="rId6"/>
                <a:stretch>
                  <a:fillRect l="-1800" t="-8197" b="-245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6FEAAC1D-CB9B-4362-820A-94B7E740A28D}"/>
                  </a:ext>
                </a:extLst>
              </p:cNvPr>
              <p:cNvSpPr txBox="1"/>
              <p:nvPr/>
            </p:nvSpPr>
            <p:spPr>
              <a:xfrm>
                <a:off x="4553679" y="2247138"/>
                <a:ext cx="304761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+mj-lt"/>
                  <a:buAutoNum type="alphaLcParenR" startAt="2"/>
                </a:pPr>
                <a:r>
                  <a:rPr lang="en-GB" b="0" dirty="0"/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sSup>
                          <m:sSupPr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 i="0" smtClean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e>
                          <m:sup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d>
                          <m:dPr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17</m:t>
                            </m:r>
                            <m: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°</m:t>
                            </m:r>
                          </m:e>
                        </m:d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e>
                    </m:func>
                  </m:oMath>
                </a14:m>
                <a:endParaRPr lang="en-GB" dirty="0"/>
              </a:p>
            </p:txBody>
          </p:sp>
        </mc:Choice>
        <mc:Fallback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6FEAAC1D-CB9B-4362-820A-94B7E740A2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3679" y="2247138"/>
                <a:ext cx="3047614" cy="369332"/>
              </a:xfrm>
              <a:prstGeom prst="rect">
                <a:avLst/>
              </a:prstGeom>
              <a:blipFill>
                <a:blip r:embed="rId7"/>
                <a:stretch>
                  <a:fillRect l="-1800" t="-10000" b="-2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4CF7709-8E4C-43CF-950C-400A5268D6A8}"/>
                  </a:ext>
                </a:extLst>
              </p:cNvPr>
              <p:cNvSpPr txBox="1"/>
              <p:nvPr/>
            </p:nvSpPr>
            <p:spPr>
              <a:xfrm>
                <a:off x="4553679" y="3555591"/>
                <a:ext cx="3047614" cy="5068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+mj-lt"/>
                  <a:buAutoNum type="alphaLcParenR" startAt="3"/>
                </a:pPr>
                <a:r>
                  <a:rPr lang="en-GB" b="0" dirty="0"/>
                  <a:t>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4−8</m:t>
                    </m:r>
                    <m:func>
                      <m:func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 i="0" smtClean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e>
                          <m:sup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d>
                          <m:dPr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GB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𝜋</m:t>
                                </m:r>
                              </m:num>
                              <m:den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den>
                            </m:f>
                          </m:e>
                        </m:d>
                      </m:e>
                    </m:func>
                  </m:oMath>
                </a14:m>
                <a:endParaRPr lang="en-GB" b="0" dirty="0"/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4CF7709-8E4C-43CF-950C-400A5268D6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3679" y="3555591"/>
                <a:ext cx="3047614" cy="506870"/>
              </a:xfrm>
              <a:prstGeom prst="rect">
                <a:avLst/>
              </a:prstGeom>
              <a:blipFill>
                <a:blip r:embed="rId8"/>
                <a:stretch>
                  <a:fillRect l="-1800" b="-60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B0F781A-BB3E-4762-910A-1AC997319229}"/>
                  </a:ext>
                </a:extLst>
              </p:cNvPr>
              <p:cNvSpPr txBox="1"/>
              <p:nvPr/>
            </p:nvSpPr>
            <p:spPr>
              <a:xfrm>
                <a:off x="6434834" y="1653522"/>
                <a:ext cx="208539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𝐬𝐢𝐧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⁡(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𝟒𝟒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°)</m:t>
                      </m:r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B0F781A-BB3E-4762-910A-1AC9973192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4834" y="1653522"/>
                <a:ext cx="2085394" cy="369332"/>
              </a:xfrm>
              <a:prstGeom prst="rect">
                <a:avLst/>
              </a:prstGeom>
              <a:blipFill>
                <a:blip r:embed="rId9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BBF66BF-9B44-4427-804E-B0B731F3ECC4}"/>
                  </a:ext>
                </a:extLst>
              </p:cNvPr>
              <p:cNvSpPr txBox="1"/>
              <p:nvPr/>
            </p:nvSpPr>
            <p:spPr>
              <a:xfrm>
                <a:off x="6434834" y="2863417"/>
                <a:ext cx="208539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𝐜𝐨𝐬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𝟑𝟒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°)</m:t>
                      </m:r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BBF66BF-9B44-4427-804E-B0B731F3EC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4834" y="2863417"/>
                <a:ext cx="2085394" cy="369332"/>
              </a:xfrm>
              <a:prstGeom prst="rect">
                <a:avLst/>
              </a:prstGeom>
              <a:blipFill>
                <a:blip r:embed="rId10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62E4E4EE-B03F-4F40-890F-9608BEEE6AE1}"/>
                  </a:ext>
                </a:extLst>
              </p:cNvPr>
              <p:cNvSpPr txBox="1"/>
              <p:nvPr/>
            </p:nvSpPr>
            <p:spPr>
              <a:xfrm>
                <a:off x="6421507" y="4062461"/>
                <a:ext cx="2085394" cy="7146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GB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𝐜𝐨𝐬</m:t>
                      </m:r>
                      <m:d>
                        <m:dPr>
                          <m:ctrlP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  <m:r>
                                <a:rPr lang="en-GB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𝝅</m:t>
                              </m:r>
                            </m:num>
                            <m:den>
                              <m:r>
                                <a:rPr lang="en-GB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62E4E4EE-B03F-4F40-890F-9608BEEE6A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1507" y="4062461"/>
                <a:ext cx="2085394" cy="714683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41716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3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5" grpId="0"/>
      <p:bldP spid="18" grpId="0"/>
      <p:bldP spid="19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</TotalTime>
  <Words>62</Words>
  <Application>Microsoft Office PowerPoint</Application>
  <PresentationFormat>On-screen Show (4:3)</PresentationFormat>
  <Paragraphs>14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Cambria Math</vt:lpstr>
      <vt:lpstr>Office Theme</vt:lpstr>
      <vt:lpstr>Worked Examples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Worked Example</dc:title>
  <dc:creator>Berwick, Chris</dc:creator>
  <cp:lastModifiedBy>Berwick, Chris</cp:lastModifiedBy>
  <cp:revision>5</cp:revision>
  <dcterms:created xsi:type="dcterms:W3CDTF">2020-05-23T11:39:36Z</dcterms:created>
  <dcterms:modified xsi:type="dcterms:W3CDTF">2020-05-23T11:45:28Z</dcterms:modified>
</cp:coreProperties>
</file>