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76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138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6236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1497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2298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9741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9634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4400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72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9395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336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07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3435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169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45024-2CD3-41CA-B90B-A06C2D36D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9312" y="-104510"/>
            <a:ext cx="3778457" cy="909038"/>
          </a:xfrm>
        </p:spPr>
        <p:txBody>
          <a:bodyPr>
            <a:normAutofit/>
          </a:bodyPr>
          <a:lstStyle/>
          <a:p>
            <a:pPr algn="ctr"/>
            <a:r>
              <a:rPr lang="en-GB" sz="3200" b="1" dirty="0">
                <a:latin typeface="+mn-lt"/>
              </a:rPr>
              <a:t>Worked Example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2AE6001-2431-4361-8F62-793D9F89F3ED}"/>
              </a:ext>
            </a:extLst>
          </p:cNvPr>
          <p:cNvSpPr txBox="1">
            <a:spLocks/>
          </p:cNvSpPr>
          <p:nvPr/>
        </p:nvSpPr>
        <p:spPr>
          <a:xfrm>
            <a:off x="4837427" y="-104510"/>
            <a:ext cx="3778457" cy="9090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3200" b="1" dirty="0">
                <a:latin typeface="+mn-lt"/>
              </a:rPr>
              <a:t>Your turn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958FB1A-1877-4792-846E-2ECBE3966145}"/>
              </a:ext>
            </a:extLst>
          </p:cNvPr>
          <p:cNvCxnSpPr/>
          <p:nvPr/>
        </p:nvCxnSpPr>
        <p:spPr>
          <a:xfrm>
            <a:off x="4450928" y="0"/>
            <a:ext cx="0" cy="6858000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F4A4CDD-61E3-4B28-A699-8A9A7CDBC330}"/>
              </a:ext>
            </a:extLst>
          </p:cNvPr>
          <p:cNvCxnSpPr>
            <a:cxnSpLocks/>
          </p:cNvCxnSpPr>
          <p:nvPr/>
        </p:nvCxnSpPr>
        <p:spPr>
          <a:xfrm flipH="1">
            <a:off x="-12210" y="730869"/>
            <a:ext cx="9144000" cy="0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70083AE-E9B8-437D-A64B-CEDCFD1D92EA}"/>
                  </a:ext>
                </a:extLst>
              </p:cNvPr>
              <p:cNvSpPr txBox="1"/>
              <p:nvPr/>
            </p:nvSpPr>
            <p:spPr>
              <a:xfrm>
                <a:off x="0" y="804528"/>
                <a:ext cx="3967813" cy="8506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900" dirty="0"/>
                  <a:t>Use the formula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1900" b="0" i="0" smtClean="0">
                        <a:latin typeface="Cambria Math" panose="02040503050406030204" pitchFamily="18" charset="0"/>
                      </a:rPr>
                      <m:t>sin</m:t>
                    </m:r>
                    <m:r>
                      <a:rPr lang="en-GB" sz="1900" b="0" i="1" smtClean="0">
                        <a:latin typeface="Cambria Math" panose="02040503050406030204" pitchFamily="18" charset="0"/>
                      </a:rPr>
                      <m:t>⁡(</m:t>
                    </m:r>
                    <m:r>
                      <a:rPr lang="en-GB" sz="19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GB" sz="19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19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GB" sz="19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900" dirty="0"/>
                  <a:t> to show that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sz="19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1900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d>
                          <m:dPr>
                            <m:ctrlPr>
                              <a:rPr lang="en-GB" sz="19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1900" b="0" i="1" smtClean="0">
                                <a:latin typeface="Cambria Math" panose="02040503050406030204" pitchFamily="18" charset="0"/>
                              </a:rPr>
                              <m:t>135</m:t>
                            </m:r>
                            <m:r>
                              <a:rPr lang="en-GB" sz="19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°</m:t>
                            </m:r>
                          </m:e>
                        </m:d>
                      </m:e>
                    </m:func>
                    <m:r>
                      <a:rPr lang="en-GB" sz="19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19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GB" sz="19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19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num>
                      <m:den>
                        <m:r>
                          <a:rPr lang="en-GB" sz="19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1900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70083AE-E9B8-437D-A64B-CEDCFD1D92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04528"/>
                <a:ext cx="3967813" cy="850682"/>
              </a:xfrm>
              <a:prstGeom prst="rect">
                <a:avLst/>
              </a:prstGeom>
              <a:blipFill>
                <a:blip r:embed="rId2"/>
                <a:stretch>
                  <a:fillRect l="-1382" t="-3571" b="-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FC30B1C-FBD5-4071-B00D-D6D04C742503}"/>
                  </a:ext>
                </a:extLst>
              </p:cNvPr>
              <p:cNvSpPr txBox="1"/>
              <p:nvPr/>
            </p:nvSpPr>
            <p:spPr>
              <a:xfrm>
                <a:off x="4450928" y="821065"/>
                <a:ext cx="3967813" cy="7182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900" dirty="0"/>
                  <a:t>Use the formula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1900" b="0" i="0" smtClean="0">
                        <a:latin typeface="Cambria Math" panose="02040503050406030204" pitchFamily="18" charset="0"/>
                      </a:rPr>
                      <m:t>tan</m:t>
                    </m:r>
                    <m:r>
                      <a:rPr lang="en-GB" sz="1900" b="0" i="1" smtClean="0">
                        <a:latin typeface="Cambria Math" panose="02040503050406030204" pitchFamily="18" charset="0"/>
                      </a:rPr>
                      <m:t>⁡(</m:t>
                    </m:r>
                    <m:r>
                      <a:rPr lang="en-GB" sz="19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GB" sz="19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19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GB" sz="19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900" dirty="0"/>
                  <a:t> to show that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sz="19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1900" b="0" i="0" smtClean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d>
                          <m:dPr>
                            <m:ctrlPr>
                              <a:rPr lang="en-GB" sz="19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1900" b="0" i="1" smtClean="0">
                                <a:latin typeface="Cambria Math" panose="02040503050406030204" pitchFamily="18" charset="0"/>
                              </a:rPr>
                              <m:t>105</m:t>
                            </m:r>
                            <m:r>
                              <a:rPr lang="en-GB" sz="19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°</m:t>
                            </m:r>
                          </m:e>
                        </m:d>
                      </m:e>
                    </m:func>
                    <m:r>
                      <a:rPr lang="en-GB" sz="19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=−2−</m:t>
                    </m:r>
                    <m:rad>
                      <m:radPr>
                        <m:degHide m:val="on"/>
                        <m:ctrlPr>
                          <a:rPr lang="en-GB" sz="19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19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e>
                    </m:rad>
                  </m:oMath>
                </a14:m>
                <a:endParaRPr lang="en-GB" sz="1900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FC30B1C-FBD5-4071-B00D-D6D04C7425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0928" y="821065"/>
                <a:ext cx="3967813" cy="718210"/>
              </a:xfrm>
              <a:prstGeom prst="rect">
                <a:avLst/>
              </a:prstGeom>
              <a:blipFill>
                <a:blip r:embed="rId3"/>
                <a:stretch>
                  <a:fillRect l="-1382" t="-4237" b="-118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76658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9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</TotalTime>
  <Words>39</Words>
  <Application>Microsoft Office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Cambria Math</vt:lpstr>
      <vt:lpstr>Office Theme</vt:lpstr>
      <vt:lpstr>Worked Example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Worked Example</dc:title>
  <dc:creator>Berwick, Chris</dc:creator>
  <cp:lastModifiedBy>Berwick, Chris</cp:lastModifiedBy>
  <cp:revision>6</cp:revision>
  <dcterms:created xsi:type="dcterms:W3CDTF">2020-05-23T11:39:36Z</dcterms:created>
  <dcterms:modified xsi:type="dcterms:W3CDTF">2020-05-23T11:46:54Z</dcterms:modified>
</cp:coreProperties>
</file>