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914" r:id="rId2"/>
    <p:sldId id="1915" r:id="rId3"/>
    <p:sldId id="482" r:id="rId4"/>
    <p:sldId id="2009" r:id="rId5"/>
    <p:sldId id="2010" r:id="rId6"/>
    <p:sldId id="2011" r:id="rId7"/>
    <p:sldId id="2012" r:id="rId8"/>
    <p:sldId id="1916" r:id="rId9"/>
    <p:sldId id="2013" r:id="rId10"/>
    <p:sldId id="2014" r:id="rId11"/>
    <p:sldId id="2015" r:id="rId12"/>
    <p:sldId id="2016" r:id="rId13"/>
    <p:sldId id="2017" r:id="rId14"/>
    <p:sldId id="1917" r:id="rId15"/>
    <p:sldId id="2018" r:id="rId16"/>
    <p:sldId id="2019" r:id="rId17"/>
    <p:sldId id="2020" r:id="rId18"/>
    <p:sldId id="2021" r:id="rId19"/>
    <p:sldId id="2022" r:id="rId20"/>
    <p:sldId id="1919" r:id="rId21"/>
    <p:sldId id="2003" r:id="rId22"/>
    <p:sldId id="2004" r:id="rId23"/>
    <p:sldId id="2007" r:id="rId24"/>
    <p:sldId id="2005" r:id="rId25"/>
    <p:sldId id="200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04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48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4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8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65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7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0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83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2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5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62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DF5FD-9527-4885-BB3C-900525AF2037}" type="datetimeFigureOut">
              <a:rPr lang="en-GB" smtClean="0"/>
              <a:t>25/06/2020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0FD94-CDBC-4DB5-A5A5-5B7588141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01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BED63-1547-4CF7-AC6F-BB1A6FDD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81" y="2334603"/>
            <a:ext cx="8191793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Chapter 7- Algebraic methods</a:t>
            </a:r>
          </a:p>
        </p:txBody>
      </p:sp>
    </p:spTree>
    <p:extLst>
      <p:ext uri="{BB962C8B-B14F-4D97-AF65-F5344CB8AC3E}">
        <p14:creationId xmlns:p14="http://schemas.microsoft.com/office/powerpoint/2010/main" val="79568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573754"/>
            <a:ext cx="8515350" cy="1325563"/>
          </a:xfrm>
        </p:spPr>
        <p:txBody>
          <a:bodyPr/>
          <a:lstStyle/>
          <a:p>
            <a:pPr algn="ctr"/>
            <a:r>
              <a:rPr lang="en-GB" b="1" dirty="0"/>
              <a:t>Algebraic fractions (7.1)</a:t>
            </a:r>
          </a:p>
        </p:txBody>
      </p:sp>
    </p:spTree>
    <p:extLst>
      <p:ext uri="{BB962C8B-B14F-4D97-AF65-F5344CB8AC3E}">
        <p14:creationId xmlns:p14="http://schemas.microsoft.com/office/powerpoint/2010/main" val="131618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641"/>
              <a:ext cx="1733" cy="64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/>
                <a:t>d) Does not simplify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5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6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Simplify the following if possible: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58580" y="346367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6033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5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550"/>
                </a:xfrm>
                <a:prstGeom prst="rect">
                  <a:avLst/>
                </a:prstGeom>
                <a:blipFill>
                  <a:blip r:embed="rId4"/>
                  <a:stretch>
                    <a:fillRect b="-769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641"/>
              <a:ext cx="1733" cy="64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/>
                <a:t>d) Does not simplify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5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5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50"/>
                </a:xfrm>
                <a:prstGeom prst="rect">
                  <a:avLst/>
                </a:prstGeom>
                <a:blipFill>
                  <a:blip r:embed="rId6"/>
                  <a:stretch>
                    <a:fillRect b="-8547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Simplify the following if possible: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−48</m:t>
                          </m:r>
                        </m:num>
                        <m:den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−24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96872" y="4719788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401106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39"/>
                  <a:ext cx="1733" cy="5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sSup>
                            <m:sSup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39"/>
                  <a:ext cx="1733" cy="532"/>
                </a:xfrm>
                <a:prstGeom prst="rect">
                  <a:avLst/>
                </a:prstGeom>
                <a:blipFill>
                  <a:blip r:embed="rId4"/>
                  <a:stretch>
                    <a:fillRect b="-796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641"/>
              <a:ext cx="1733" cy="64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/>
                <a:t>d) Does not simplify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78" y="2696"/>
                  <a:ext cx="1661" cy="5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8" y="2696"/>
                  <a:ext cx="1661" cy="532"/>
                </a:xfrm>
                <a:prstGeom prst="rect">
                  <a:avLst/>
                </a:prstGeom>
                <a:blipFill>
                  <a:blip r:embed="rId5"/>
                  <a:stretch>
                    <a:fillRect b="-885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32"/>
                </a:xfrm>
                <a:prstGeom prst="rect">
                  <a:avLst/>
                </a:prstGeom>
                <a:blipFill>
                  <a:blip r:embed="rId6"/>
                  <a:stretch>
                    <a:fillRect b="-885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Simplify the following if possible: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+10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18018" y="4671090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72904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39"/>
                  <a:ext cx="1733" cy="5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39"/>
                  <a:ext cx="1733" cy="532"/>
                </a:xfrm>
                <a:prstGeom prst="rect">
                  <a:avLst/>
                </a:prstGeom>
                <a:blipFill>
                  <a:blip r:embed="rId4"/>
                  <a:stretch>
                    <a:fillRect b="-796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80"/>
                  <a:ext cx="1733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alt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alt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80"/>
                  <a:ext cx="1733" cy="477"/>
                </a:xfrm>
                <a:prstGeom prst="rect">
                  <a:avLst/>
                </a:prstGeom>
                <a:blipFill>
                  <a:blip r:embed="rId5"/>
                  <a:stretch>
                    <a:fillRect b="-891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78" y="2696"/>
                  <a:ext cx="1661" cy="52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8" y="2696"/>
                  <a:ext cx="1661" cy="527"/>
                </a:xfrm>
                <a:prstGeom prst="rect">
                  <a:avLst/>
                </a:prstGeom>
                <a:blipFill>
                  <a:blip r:embed="rId6"/>
                  <a:stretch>
                    <a:fillRect b="-892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24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24"/>
                </a:xfrm>
                <a:prstGeom prst="rect">
                  <a:avLst/>
                </a:prstGeom>
                <a:blipFill>
                  <a:blip r:embed="rId7"/>
                  <a:stretch>
                    <a:fillRect b="-991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Simplify the following if possible: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−15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18018" y="4671090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73513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39"/>
                  <a:ext cx="1733" cy="614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sSup>
                            <m:sSup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−4)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−5)(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39"/>
                  <a:ext cx="1733" cy="614"/>
                </a:xfrm>
                <a:prstGeom prst="rect">
                  <a:avLst/>
                </a:prstGeom>
                <a:blipFill>
                  <a:blip r:embed="rId4"/>
                  <a:stretch>
                    <a:fillRect b="-769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680"/>
                  <a:ext cx="1733" cy="47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0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den>
                      </m:f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680"/>
                  <a:ext cx="1733" cy="477"/>
                </a:xfrm>
                <a:prstGeom prst="rect">
                  <a:avLst/>
                </a:prstGeom>
                <a:blipFill>
                  <a:blip r:embed="rId5"/>
                  <a:stretch>
                    <a:fillRect b="-8911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78" y="2696"/>
                  <a:ext cx="1661" cy="58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−2)(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−2)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−5)(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8" y="2696"/>
                  <a:ext cx="1661" cy="583"/>
                </a:xfrm>
                <a:prstGeom prst="rect">
                  <a:avLst/>
                </a:prstGeom>
                <a:blipFill>
                  <a:blip r:embed="rId6"/>
                  <a:stretch>
                    <a:fillRect b="-806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4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−2)</m:t>
                          </m:r>
                        </m:num>
                        <m:den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42"/>
                </a:xfrm>
                <a:prstGeom prst="rect">
                  <a:avLst/>
                </a:prstGeom>
                <a:blipFill>
                  <a:blip r:embed="rId7"/>
                  <a:stretch>
                    <a:fillRect b="-8696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Simplify the following if possible: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sSup>
                            <m:sSupPr>
                              <m:ctrlP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alt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252667"/>
                <a:ext cx="4432968" cy="1151181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58580" y="4714614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74384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90874"/>
            <a:ext cx="7886700" cy="1325563"/>
          </a:xfrm>
        </p:spPr>
        <p:txBody>
          <a:bodyPr/>
          <a:lstStyle/>
          <a:p>
            <a:pPr algn="ctr"/>
            <a:r>
              <a:rPr lang="en-GB" b="1" dirty="0"/>
              <a:t>Dividing polynomials (7.2)</a:t>
            </a:r>
          </a:p>
        </p:txBody>
      </p:sp>
    </p:spTree>
    <p:extLst>
      <p:ext uri="{BB962C8B-B14F-4D97-AF65-F5344CB8AC3E}">
        <p14:creationId xmlns:p14="http://schemas.microsoft.com/office/powerpoint/2010/main" val="100658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What is the first line that will be written 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under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+10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+11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−70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l="-274" r="-274" b="-3521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58580" y="346367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ADC47-A450-440B-B3EA-DD1C2BC375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043" y="1575591"/>
            <a:ext cx="3896088" cy="84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5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Divide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by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.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346367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6744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Divide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by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+3)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.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3481783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6635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40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−24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What is the remainder on dividing the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polynomial </a:t>
                </a:r>
                <a14:m>
                  <m:oMath xmlns:m="http://schemas.openxmlformats.org/officeDocument/2006/math">
                    <m:r>
                      <a:rPr lang="en-GB" altLang="en-US" sz="2000" b="0" i="0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by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t="-10577" b="-23077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67128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4898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0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211" b="-3026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What is the remainder on dividing the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polynomial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by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459704"/>
                <a:ext cx="4432968" cy="619529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l="-822" t="-10577" r="-822" b="-23077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73938" y="467128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26757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630024"/>
            <a:ext cx="8515350" cy="1325563"/>
          </a:xfrm>
        </p:spPr>
        <p:txBody>
          <a:bodyPr/>
          <a:lstStyle/>
          <a:p>
            <a:pPr algn="ctr"/>
            <a:r>
              <a:rPr lang="en-GB" b="1" dirty="0"/>
              <a:t>The factor theorem (7.3)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496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10507"/>
            <a:ext cx="2981781" cy="931244"/>
            <a:chOff x="3161" y="2537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37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09"/>
                  <a:ext cx="1733" cy="49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alt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09"/>
                  <a:ext cx="1733" cy="499"/>
                </a:xfrm>
                <a:prstGeom prst="rect">
                  <a:avLst/>
                </a:prstGeom>
                <a:blipFill>
                  <a:blip r:embed="rId5"/>
                  <a:stretch>
                    <a:fillRect b="-6604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is a factor of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,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which statement is also true?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b="-3521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1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67128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03118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66123"/>
            <a:ext cx="2981781" cy="931244"/>
            <a:chOff x="3161" y="2580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80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55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552"/>
                </a:xfrm>
                <a:prstGeom prst="rect">
                  <a:avLst/>
                </a:prstGeom>
                <a:blipFill>
                  <a:blip r:embed="rId4"/>
                  <a:stretch>
                    <a:fillRect b="-6838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3089" name="Text Box 12"/>
            <p:cNvSpPr txBox="1">
              <a:spLocks noChangeArrowheads="1"/>
            </p:cNvSpPr>
            <p:nvPr/>
          </p:nvSpPr>
          <p:spPr bwMode="auto">
            <a:xfrm>
              <a:off x="3362" y="2789"/>
              <a:ext cx="1733" cy="3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/>
                <a:t>d) None are true</a:t>
              </a:r>
              <a:endParaRPr lang="en-GB" altLang="en-US" sz="2400" b="0" dirty="0"/>
            </a:p>
          </p:txBody>
        </p:sp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5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55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altLang="en-US" sz="2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altLang="en-US" sz="2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552"/>
                </a:xfrm>
                <a:prstGeom prst="rect">
                  <a:avLst/>
                </a:prstGeom>
                <a:blipFill>
                  <a:blip r:embed="rId6"/>
                  <a:stretch>
                    <a:fillRect b="-769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(3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is a factor of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,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which statement is also true?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580" y="386990"/>
                <a:ext cx="4432968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 b="-3521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5019800" y="3540393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79019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66123"/>
            <a:ext cx="2981781" cy="931244"/>
            <a:chOff x="3161" y="2580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80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If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is a factor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−6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𝑝𝑥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, what is the value of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r="-1966" b="-2817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3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921326" y="4675812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31503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66123"/>
            <a:ext cx="2981781" cy="931244"/>
            <a:chOff x="3161" y="2580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80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If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+2)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is a factor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, what is the value of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?</a:t>
                </a: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 r="-1966" b="-2817"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4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3446186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98098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5191548" y="3666123"/>
            <a:ext cx="2981781" cy="931244"/>
            <a:chOff x="3161" y="2580"/>
            <a:chExt cx="1814" cy="720"/>
          </a:xfrm>
          <a:solidFill>
            <a:srgbClr val="FFC000"/>
          </a:solidFill>
        </p:grpSpPr>
        <p:sp>
          <p:nvSpPr>
            <p:cNvPr id="3090" name="AutoShape 6"/>
            <p:cNvSpPr>
              <a:spLocks noChangeArrowheads="1"/>
            </p:cNvSpPr>
            <p:nvPr/>
          </p:nvSpPr>
          <p:spPr bwMode="auto">
            <a:xfrm>
              <a:off x="3161" y="2580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b)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−3)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2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" y="2672"/>
                  <a:ext cx="1733" cy="393"/>
                </a:xfrm>
                <a:prstGeom prst="rect">
                  <a:avLst/>
                </a:prstGeom>
                <a:blipFill>
                  <a:blip r:embed="rId4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5191548" y="4785782"/>
            <a:ext cx="2981781" cy="931245"/>
            <a:chOff x="3322" y="2602"/>
            <a:chExt cx="1814" cy="720"/>
          </a:xfrm>
          <a:solidFill>
            <a:schemeClr val="bg1"/>
          </a:solidFill>
        </p:grpSpPr>
        <p:sp>
          <p:nvSpPr>
            <p:cNvPr id="3" name="AutoShape 11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dirty="0"/>
                    <a:t>d) </a:t>
                  </a: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a14:m>
                  <a:endParaRPr lang="en-GB" altLang="en-US" sz="2400" b="0" dirty="0"/>
                </a:p>
              </p:txBody>
            </p:sp>
          </mc:Choice>
          <mc:Fallback>
            <p:sp>
              <p:nvSpPr>
                <p:cNvPr id="3089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2" y="2789"/>
                  <a:ext cx="1733" cy="357"/>
                </a:xfrm>
                <a:prstGeom prst="rect">
                  <a:avLst/>
                </a:prstGeom>
                <a:blipFill>
                  <a:blip r:embed="rId5"/>
                  <a:stretch>
                    <a:fillRect t="-9333" b="-32000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141912" y="3610506"/>
            <a:ext cx="2860462" cy="931245"/>
            <a:chOff x="3322" y="2602"/>
            <a:chExt cx="1814" cy="720"/>
          </a:xfrm>
          <a:solidFill>
            <a:srgbClr val="00B050"/>
          </a:solidFill>
        </p:grpSpPr>
        <p:sp>
          <p:nvSpPr>
            <p:cNvPr id="3086" name="AutoShape 14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a)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308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89" y="2751"/>
                  <a:ext cx="1661" cy="393"/>
                </a:xfrm>
                <a:prstGeom prst="rect">
                  <a:avLst/>
                </a:prstGeom>
                <a:blipFill>
                  <a:blip r:embed="rId6"/>
                  <a:stretch>
                    <a:fillRect t="-10843" b="-31325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141912" y="4785781"/>
            <a:ext cx="2860462" cy="931245"/>
            <a:chOff x="3322" y="2602"/>
            <a:chExt cx="1814" cy="720"/>
          </a:xfrm>
          <a:solidFill>
            <a:srgbClr val="FF0000"/>
          </a:solidFill>
        </p:grpSpPr>
        <p:sp>
          <p:nvSpPr>
            <p:cNvPr id="3084" name="AutoShape 17"/>
            <p:cNvSpPr>
              <a:spLocks noChangeArrowheads="1"/>
            </p:cNvSpPr>
            <p:nvPr/>
          </p:nvSpPr>
          <p:spPr bwMode="auto">
            <a:xfrm>
              <a:off x="3322" y="2602"/>
              <a:ext cx="1814" cy="72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700" dirty="0"/>
                    <a:t>c) </a:t>
                  </a:r>
                  <a14:m>
                    <m:oMath xmlns:m="http://schemas.openxmlformats.org/officeDocument/2006/math"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7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a14:m>
                  <a:endParaRPr lang="en-GB" altLang="en-US" sz="2700" dirty="0"/>
                </a:p>
              </p:txBody>
            </p:sp>
          </mc:Choice>
          <mc:Fallback>
            <p:sp>
              <p:nvSpPr>
                <p:cNvPr id="4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0" y="2721"/>
                  <a:ext cx="1758" cy="393"/>
                </a:xfrm>
                <a:prstGeom prst="rect">
                  <a:avLst/>
                </a:prstGeom>
                <a:blipFill>
                  <a:blip r:embed="rId7"/>
                  <a:stretch>
                    <a:fillRect t="-9524" b="-30952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20"/>
              <p:cNvSpPr>
                <a:spLocks noChangeArrowheads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dirty="0">
                    <a:latin typeface="+mn-lt"/>
                  </a:rPr>
                  <a:t>Which is </a:t>
                </a:r>
                <a:r>
                  <a:rPr lang="en-GB" altLang="en-US" sz="2000" b="1" dirty="0">
                    <a:latin typeface="+mn-lt"/>
                  </a:rPr>
                  <a:t>not</a:t>
                </a:r>
                <a:r>
                  <a:rPr lang="en-GB" altLang="en-US" sz="2000" dirty="0">
                    <a:latin typeface="+mn-lt"/>
                  </a:rPr>
                  <a:t> a factor of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alt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alt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5" name="AutoShap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6274" y="397872"/>
                <a:ext cx="4641024" cy="84958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58307" y="317426"/>
            <a:ext cx="40481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500" dirty="0"/>
              <a:t>5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604" y="252667"/>
            <a:ext cx="3520580" cy="26404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811853" y="4675812"/>
            <a:ext cx="3520580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17549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EC92-A3CC-4907-B769-49B87C7F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668937"/>
            <a:ext cx="8515350" cy="2945266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Methods of proof</a:t>
            </a:r>
            <a:br>
              <a:rPr lang="en-GB" b="1" dirty="0"/>
            </a:br>
            <a:r>
              <a:rPr lang="en-GB" sz="2000" dirty="0"/>
              <a:t>You will be presented with a proof question and your job is to identify which type of proof you would use or how you would go about proving it.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253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</p:spPr>
            <p:txBody>
              <a:bodyPr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+17</m:t>
                    </m:r>
                  </m:oMath>
                </a14:m>
                <a:r>
                  <a:rPr lang="en-GB" dirty="0"/>
                  <a:t>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GB" dirty="0"/>
                  <a:t>. Prove that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≤10, </m:t>
                    </m:r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prime.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  <a:blipFill>
                <a:blip r:embed="rId2"/>
                <a:stretch>
                  <a:fillRect t="-8434" b="-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5C28DC-911E-4A48-90E4-DF0C9BFD0660}"/>
              </a:ext>
            </a:extLst>
          </p:cNvPr>
          <p:cNvSpPr txBox="1"/>
          <p:nvPr/>
        </p:nvSpPr>
        <p:spPr>
          <a:xfrm>
            <a:off x="2194560" y="3221502"/>
            <a:ext cx="512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Proof by exhaustion.</a:t>
            </a:r>
          </a:p>
        </p:txBody>
      </p:sp>
    </p:spTree>
    <p:extLst>
      <p:ext uri="{BB962C8B-B14F-4D97-AF65-F5344CB8AC3E}">
        <p14:creationId xmlns:p14="http://schemas.microsoft.com/office/powerpoint/2010/main" val="259395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dirty="0"/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+20&gt;0</m:t>
                    </m:r>
                  </m:oMath>
                </a14:m>
                <a:r>
                  <a:rPr lang="en-GB" dirty="0"/>
                  <a:t> for all real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  <a:blipFill>
                <a:blip r:embed="rId2"/>
                <a:stretch>
                  <a:fillRect t="-8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5C28DC-911E-4A48-90E4-DF0C9BFD0660}"/>
              </a:ext>
            </a:extLst>
          </p:cNvPr>
          <p:cNvSpPr txBox="1"/>
          <p:nvPr/>
        </p:nvSpPr>
        <p:spPr>
          <a:xfrm>
            <a:off x="2208628" y="2785403"/>
            <a:ext cx="512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Complete the square.</a:t>
            </a:r>
          </a:p>
        </p:txBody>
      </p:sp>
    </p:spTree>
    <p:extLst>
      <p:ext uri="{BB962C8B-B14F-4D97-AF65-F5344CB8AC3E}">
        <p14:creationId xmlns:p14="http://schemas.microsoft.com/office/powerpoint/2010/main" val="3002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dirty="0"/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≥4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+9</m:t>
                    </m:r>
                  </m:oMath>
                </a14:m>
                <a:r>
                  <a:rPr lang="en-GB" dirty="0"/>
                  <a:t> for all real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97205" y="1775927"/>
                <a:ext cx="8149590" cy="1009476"/>
              </a:xfrm>
              <a:blipFill>
                <a:blip r:embed="rId2"/>
                <a:stretch>
                  <a:fillRect t="-8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5C28DC-911E-4A48-90E4-DF0C9BFD0660}"/>
              </a:ext>
            </a:extLst>
          </p:cNvPr>
          <p:cNvSpPr txBox="1"/>
          <p:nvPr/>
        </p:nvSpPr>
        <p:spPr>
          <a:xfrm>
            <a:off x="2194560" y="3221502"/>
            <a:ext cx="5120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Take everything over to one side and then complete the square.</a:t>
            </a:r>
          </a:p>
        </p:txBody>
      </p:sp>
    </p:spTree>
    <p:extLst>
      <p:ext uri="{BB962C8B-B14F-4D97-AF65-F5344CB8AC3E}">
        <p14:creationId xmlns:p14="http://schemas.microsoft.com/office/powerpoint/2010/main" val="223501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97205" y="2057280"/>
                <a:ext cx="8149590" cy="488971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dirty="0"/>
                  <a:t>Prove that for all positive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&gt;1+4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97205" y="2057280"/>
                <a:ext cx="8149590" cy="488971"/>
              </a:xfrm>
              <a:blipFill>
                <a:blip r:embed="rId2"/>
                <a:stretch>
                  <a:fillRect t="-17284" b="-1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5C28DC-911E-4A48-90E4-DF0C9BFD0660}"/>
                  </a:ext>
                </a:extLst>
              </p:cNvPr>
              <p:cNvSpPr txBox="1"/>
              <p:nvPr/>
            </p:nvSpPr>
            <p:spPr>
              <a:xfrm>
                <a:off x="1779563" y="3010486"/>
                <a:ext cx="5584874" cy="1580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Expand and take everything over to one side and recognise that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terms cancel.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5C28DC-911E-4A48-90E4-DF0C9BFD0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563" y="3010486"/>
                <a:ext cx="5584874" cy="1580817"/>
              </a:xfrm>
              <a:prstGeom prst="rect">
                <a:avLst/>
              </a:prstGeom>
              <a:blipFill>
                <a:blip r:embed="rId3"/>
                <a:stretch>
                  <a:fillRect l="-546" t="-5019" r="-1965" b="-12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53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762073" y="2057280"/>
                <a:ext cx="7619853" cy="798462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dirty="0"/>
                  <a:t>Prove that the points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(−2,3), 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(2,1) </m:t>
                    </m:r>
                  </m:oMath>
                </a14:m>
                <a:r>
                  <a:rPr lang="en-GB" dirty="0"/>
                  <a:t>and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(14,−5) </m:t>
                    </m:r>
                  </m:oMath>
                </a14:m>
                <a:r>
                  <a:rPr lang="en-GB" dirty="0"/>
                  <a:t>lie on a straight line (collinear)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837DC06-082D-477C-8370-E4882C12D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2073" y="2057280"/>
                <a:ext cx="7619853" cy="798462"/>
              </a:xfrm>
              <a:blipFill>
                <a:blip r:embed="rId2"/>
                <a:stretch>
                  <a:fillRect l="-720" t="-10687" r="-1600" b="-114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5C28DC-911E-4A48-90E4-DF0C9BFD0660}"/>
              </a:ext>
            </a:extLst>
          </p:cNvPr>
          <p:cNvSpPr txBox="1"/>
          <p:nvPr/>
        </p:nvSpPr>
        <p:spPr>
          <a:xfrm>
            <a:off x="788889" y="2977348"/>
            <a:ext cx="76198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Calculate the gradient between points A and B.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Calculate the gradient between points B and C.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See that they have the same gradient and share a common point.</a:t>
            </a:r>
          </a:p>
        </p:txBody>
      </p:sp>
    </p:spTree>
    <p:extLst>
      <p:ext uri="{BB962C8B-B14F-4D97-AF65-F5344CB8AC3E}">
        <p14:creationId xmlns:p14="http://schemas.microsoft.com/office/powerpoint/2010/main" val="310035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772</Words>
  <Application>Microsoft Office PowerPoint</Application>
  <PresentationFormat>On-screen Show (4:3)</PresentationFormat>
  <Paragraphs>121</Paragraphs>
  <Slides>25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Chapter 7- Algebraic methods</vt:lpstr>
      <vt:lpstr>Algebraic fractions (7.1)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Dividing polynomials (7.2)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factor theorem (7.3)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 of proof You will be presented with a proof question and your job is to identify which type of proof you would use or how you would go about proving it.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5- Radians</dc:title>
  <dc:creator>Berwick, Chris</dc:creator>
  <cp:lastModifiedBy>Berwick, Chris</cp:lastModifiedBy>
  <cp:revision>126</cp:revision>
  <dcterms:created xsi:type="dcterms:W3CDTF">2020-04-22T14:47:14Z</dcterms:created>
  <dcterms:modified xsi:type="dcterms:W3CDTF">2020-06-25T19:25:41Z</dcterms:modified>
</cp:coreProperties>
</file>