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914" r:id="rId2"/>
    <p:sldId id="1915" r:id="rId3"/>
    <p:sldId id="482" r:id="rId4"/>
    <p:sldId id="1939" r:id="rId5"/>
    <p:sldId id="1940" r:id="rId6"/>
    <p:sldId id="1941" r:id="rId7"/>
    <p:sldId id="1942" r:id="rId8"/>
    <p:sldId id="1916" r:id="rId9"/>
    <p:sldId id="1947" r:id="rId10"/>
    <p:sldId id="1943" r:id="rId11"/>
    <p:sldId id="1948" r:id="rId12"/>
    <p:sldId id="1949" r:id="rId13"/>
    <p:sldId id="1917" r:id="rId14"/>
    <p:sldId id="1944" r:id="rId15"/>
    <p:sldId id="1945" r:id="rId16"/>
    <p:sldId id="1946" r:id="rId17"/>
    <p:sldId id="1918" r:id="rId18"/>
    <p:sldId id="1921" r:id="rId19"/>
    <p:sldId id="1930" r:id="rId20"/>
    <p:sldId id="1931" r:id="rId21"/>
    <p:sldId id="1932" r:id="rId22"/>
    <p:sldId id="1933" r:id="rId23"/>
    <p:sldId id="1919" r:id="rId24"/>
    <p:sldId id="1934" r:id="rId25"/>
    <p:sldId id="1938" r:id="rId26"/>
    <p:sldId id="1937" r:id="rId27"/>
    <p:sldId id="1935" r:id="rId28"/>
    <p:sldId id="1936" r:id="rId29"/>
    <p:sldId id="1920" r:id="rId30"/>
    <p:sldId id="1950" r:id="rId31"/>
    <p:sldId id="1951" r:id="rId32"/>
    <p:sldId id="1952" r:id="rId33"/>
    <p:sldId id="195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04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48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34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8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65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7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0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83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2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5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62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DF5FD-9527-4885-BB3C-900525AF2037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01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5.png"/><Relationship Id="rId4" Type="http://schemas.openxmlformats.org/officeDocument/2006/relationships/image" Target="../media/image60.pn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99.png"/><Relationship Id="rId5" Type="http://schemas.openxmlformats.org/officeDocument/2006/relationships/image" Target="../media/image810.png"/><Relationship Id="rId4" Type="http://schemas.openxmlformats.org/officeDocument/2006/relationships/image" Target="../media/image710.pn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6.png"/><Relationship Id="rId5" Type="http://schemas.openxmlformats.org/officeDocument/2006/relationships/image" Target="../media/image6.png"/><Relationship Id="rId4" Type="http://schemas.openxmlformats.org/officeDocument/2006/relationships/image" Target="../media/image2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7.png"/><Relationship Id="rId5" Type="http://schemas.openxmlformats.org/officeDocument/2006/relationships/image" Target="../media/image6.png"/><Relationship Id="rId4" Type="http://schemas.openxmlformats.org/officeDocument/2006/relationships/image" Target="../media/image2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9.png"/><Relationship Id="rId5" Type="http://schemas.openxmlformats.org/officeDocument/2006/relationships/image" Target="../media/image6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4.png"/><Relationship Id="rId5" Type="http://schemas.openxmlformats.org/officeDocument/2006/relationships/image" Target="../media/image6.png"/><Relationship Id="rId4" Type="http://schemas.openxmlformats.org/officeDocument/2006/relationships/image" Target="../media/image73.png"/><Relationship Id="rId9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8.png"/><Relationship Id="rId5" Type="http://schemas.openxmlformats.org/officeDocument/2006/relationships/image" Target="../media/image6.png"/><Relationship Id="rId4" Type="http://schemas.openxmlformats.org/officeDocument/2006/relationships/image" Target="../media/image260.png"/><Relationship Id="rId9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00.png"/><Relationship Id="rId5" Type="http://schemas.openxmlformats.org/officeDocument/2006/relationships/image" Target="../media/image6.png"/><Relationship Id="rId4" Type="http://schemas.openxmlformats.org/officeDocument/2006/relationships/image" Target="../media/image290.png"/><Relationship Id="rId9" Type="http://schemas.openxmlformats.org/officeDocument/2006/relationships/image" Target="../media/image3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50.png"/><Relationship Id="rId5" Type="http://schemas.openxmlformats.org/officeDocument/2006/relationships/image" Target="../media/image6.png"/><Relationship Id="rId4" Type="http://schemas.openxmlformats.org/officeDocument/2006/relationships/image" Target="../media/image340.png"/><Relationship Id="rId9" Type="http://schemas.openxmlformats.org/officeDocument/2006/relationships/image" Target="../media/image38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93.png"/><Relationship Id="rId5" Type="http://schemas.openxmlformats.org/officeDocument/2006/relationships/image" Target="../media/image6.png"/><Relationship Id="rId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BED63-1547-4CF7-AC6F-BB1A6FDD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81" y="2334603"/>
            <a:ext cx="8191793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Chapter </a:t>
            </a:r>
            <a:r>
              <a:rPr lang="en-GB" b="1" dirty="0" smtClean="0"/>
              <a:t>3- Equations and Inequalities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9568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 smtClean="0"/>
              <a:t>Linear simultaneous equations (3.1)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1618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=10,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=2.5,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6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=−18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=16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4716359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60335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3250358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=−6,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=9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477"/>
                </a:xfrm>
                <a:prstGeom prst="rect">
                  <a:avLst/>
                </a:prstGeom>
                <a:blipFill>
                  <a:blip r:embed="rId4"/>
                  <a:stretch>
                    <a:fillRect b="-891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3250358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21"/>
                  <a:ext cx="1733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21"/>
                  <a:ext cx="1733" cy="477"/>
                </a:xfrm>
                <a:prstGeom prst="rect">
                  <a:avLst/>
                </a:prstGeom>
                <a:blipFill>
                  <a:blip r:embed="rId5"/>
                  <a:stretch>
                    <a:fillRect b="-784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6"/>
            <a:ext cx="31742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737"/>
                  <a:ext cx="1814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=−9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37"/>
                  <a:ext cx="1814" cy="477"/>
                </a:xfrm>
                <a:prstGeom prst="rect">
                  <a:avLst/>
                </a:prstGeom>
                <a:blipFill>
                  <a:blip r:embed="rId6"/>
                  <a:stretch>
                    <a:fillRect b="-891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3" y="4785782"/>
            <a:ext cx="3169531" cy="931245"/>
            <a:chOff x="3322" y="2602"/>
            <a:chExt cx="2010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2010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899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899" cy="477"/>
                </a:xfrm>
                <a:prstGeom prst="rect">
                  <a:avLst/>
                </a:prstGeom>
                <a:blipFill>
                  <a:blip r:embed="rId7"/>
                  <a:stretch>
                    <a:fillRect l="-2851" b="-784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=17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5162051" y="3474219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10111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=10,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6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=−8,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=8,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=12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07123" y="4716359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08844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477"/>
                </a:xfrm>
                <a:prstGeom prst="rect">
                  <a:avLst/>
                </a:prstGeom>
                <a:blipFill>
                  <a:blip r:embed="rId4"/>
                  <a:stretch>
                    <a:fillRect b="-891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6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=−1,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47" y="2765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65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=7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07122" y="3500537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75444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6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=−4.5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37"/>
                  <a:ext cx="1814" cy="357"/>
                </a:xfrm>
                <a:prstGeom prst="rect">
                  <a:avLst/>
                </a:prstGeom>
                <a:blipFill>
                  <a:blip r:embed="rId6"/>
                  <a:stretch>
                    <a:fillRect l="-1493"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47" y="2765"/>
                  <a:ext cx="1758" cy="47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765"/>
                  <a:ext cx="1758" cy="475"/>
                </a:xfrm>
                <a:prstGeom prst="rect">
                  <a:avLst/>
                </a:prstGeom>
                <a:blipFill>
                  <a:blip r:embed="rId7"/>
                  <a:stretch>
                    <a:fillRect b="-10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=19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=21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4651885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04595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 smtClean="0"/>
              <a:t>Quadratic simultaneous equations (3.2)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9354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764"/>
                  <a:ext cx="1733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000" b="0" i="0" smtClean="0">
                          <a:latin typeface="Cambria Math" panose="02040503050406030204" pitchFamily="18" charset="0"/>
                        </a:rPr>
                        <m:t>1 &amp;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764"/>
                  <a:ext cx="1733" cy="309"/>
                </a:xfrm>
                <a:prstGeom prst="rect">
                  <a:avLst/>
                </a:prstGeom>
                <a:blipFill>
                  <a:blip r:embed="rId4"/>
                  <a:stretch>
                    <a:fillRect t="-6061" b="-2727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4" y="2807"/>
                  <a:ext cx="1733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4" y="2807"/>
                  <a:ext cx="1733" cy="309"/>
                </a:xfrm>
                <a:prstGeom prst="rect">
                  <a:avLst/>
                </a:prstGeom>
                <a:blipFill>
                  <a:blip r:embed="rId5"/>
                  <a:stretch>
                    <a:fillRect t="-7692" b="-2923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3"/>
            <a:ext cx="2871500" cy="931244"/>
            <a:chOff x="3347" y="2602"/>
            <a:chExt cx="1821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54" y="2769"/>
                  <a:ext cx="1814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4" y="2769"/>
                  <a:ext cx="1814" cy="309"/>
                </a:xfrm>
                <a:prstGeom prst="rect">
                  <a:avLst/>
                </a:prstGeom>
                <a:blipFill>
                  <a:blip r:embed="rId6"/>
                  <a:stretch>
                    <a:fillRect t="-7692" b="-2923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1 &amp; 4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blipFill>
                  <a:blip r:embed="rId7"/>
                  <a:stretch>
                    <a:fillRect t="-6061" b="-2727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Which step is correct when solving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8396" y="3512585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608" y="1766236"/>
            <a:ext cx="4856238" cy="110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0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=−1,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09"/>
                </a:xfrm>
                <a:prstGeom prst="rect">
                  <a:avLst/>
                </a:prstGeom>
                <a:blipFill>
                  <a:blip r:embed="rId4"/>
                  <a:stretch>
                    <a:fillRect t="-7692" b="-2923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694"/>
                  <a:ext cx="1733" cy="54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a14:m>
                  <a:endParaRPr lang="en-GB" altLang="en-US" sz="2000" dirty="0"/>
                </a:p>
                <a:p>
                  <a:pPr algn="ctr" eaLnBrk="1" hangingPunct="1"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694"/>
                  <a:ext cx="1733" cy="547"/>
                </a:xfrm>
                <a:prstGeom prst="rect">
                  <a:avLst/>
                </a:prstGeom>
                <a:blipFill>
                  <a:blip r:embed="rId5"/>
                  <a:stretch>
                    <a:fillRect t="-4310" b="-517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3"/>
            <a:ext cx="2860462" cy="931244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679"/>
                  <a:ext cx="1814" cy="54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/>
                    <a:t>a</a:t>
                  </a:r>
                  <a:r>
                    <a:rPr lang="en-GB" altLang="en-US" sz="2000" dirty="0" smtClean="0"/>
                    <a:t>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=−1,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a14:m>
                  <a:endParaRPr lang="en-GB" altLang="en-US" sz="2000" dirty="0" smtClean="0"/>
                </a:p>
                <a:p>
                  <a:pPr algn="ctr" eaLnBrk="1" hangingPunct="1"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679"/>
                  <a:ext cx="1814" cy="547"/>
                </a:xfrm>
                <a:prstGeom prst="rect">
                  <a:avLst/>
                </a:prstGeom>
                <a:blipFill>
                  <a:blip r:embed="rId6"/>
                  <a:stretch>
                    <a:fillRect t="-4310" b="-517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=−1,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blipFill>
                  <a:blip r:embed="rId7"/>
                  <a:stretch>
                    <a:fillRect t="-6061" b="-2727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07123" y="3450500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266948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09"/>
                </a:xfrm>
                <a:prstGeom prst="rect">
                  <a:avLst/>
                </a:prstGeom>
                <a:blipFill>
                  <a:blip r:embed="rId4"/>
                  <a:stretch>
                    <a:fillRect t="-7692" b="-2923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694"/>
                  <a:ext cx="1733" cy="54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a14:m>
                  <a:endParaRPr lang="en-GB" altLang="en-US" sz="2000" dirty="0"/>
                </a:p>
                <a:p>
                  <a:pPr algn="ctr" eaLnBrk="1" hangingPunct="1"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=3, 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=9</m:t>
                        </m:r>
                      </m:oMath>
                    </m:oMathPara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694"/>
                  <a:ext cx="1733" cy="547"/>
                </a:xfrm>
                <a:prstGeom prst="rect">
                  <a:avLst/>
                </a:prstGeom>
                <a:blipFill>
                  <a:blip r:embed="rId5"/>
                  <a:stretch>
                    <a:fillRect t="-4310" b="-517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3610503"/>
            <a:ext cx="2860462" cy="931244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679"/>
                  <a:ext cx="1814" cy="54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=−3,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a14:m>
                  <a:endParaRPr lang="en-GB" altLang="en-US" sz="2000" dirty="0" smtClean="0"/>
                </a:p>
                <a:p>
                  <a:pPr algn="ctr" eaLnBrk="1" hangingPunct="1"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679"/>
                  <a:ext cx="1814" cy="547"/>
                </a:xfrm>
                <a:prstGeom prst="rect">
                  <a:avLst/>
                </a:prstGeom>
                <a:blipFill>
                  <a:blip r:embed="rId6"/>
                  <a:stretch>
                    <a:fillRect t="-4310" b="-517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blipFill>
                  <a:blip r:embed="rId7"/>
                  <a:stretch>
                    <a:fillRect t="-6061" b="-2727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4716359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128789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4786168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09"/>
                </a:xfrm>
                <a:prstGeom prst="rect">
                  <a:avLst/>
                </a:prstGeom>
                <a:blipFill>
                  <a:blip r:embed="rId4"/>
                  <a:stretch>
                    <a:fillRect t="-7692" b="-2923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5791623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694"/>
                  <a:ext cx="1733" cy="54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000" dirty="0"/>
                </a:p>
                <a:p>
                  <a:pPr algn="ctr" eaLnBrk="1" hangingPunct="1"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=0 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altLang="en-US" sz="2000" i="1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694"/>
                  <a:ext cx="1733" cy="547"/>
                </a:xfrm>
                <a:prstGeom prst="rect">
                  <a:avLst/>
                </a:prstGeom>
                <a:blipFill>
                  <a:blip r:embed="rId5"/>
                  <a:stretch>
                    <a:fillRect t="-4310" b="-517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37182" y="4786164"/>
            <a:ext cx="2860462" cy="931244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47" y="2679"/>
                  <a:ext cx="1814" cy="54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GB" altLang="en-US" sz="20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=−4,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000" dirty="0" smtClean="0"/>
                </a:p>
                <a:p>
                  <a:pPr algn="ctr" eaLnBrk="1" hangingPunct="1"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=0 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=−4</m:t>
                        </m:r>
                      </m:oMath>
                    </m:oMathPara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7" y="2679"/>
                  <a:ext cx="1814" cy="547"/>
                </a:xfrm>
                <a:prstGeom prst="rect">
                  <a:avLst/>
                </a:prstGeom>
                <a:blipFill>
                  <a:blip r:embed="rId6"/>
                  <a:stretch>
                    <a:fillRect t="-3419" b="-5128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5791623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0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0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09"/>
                </a:xfrm>
                <a:prstGeom prst="rect">
                  <a:avLst/>
                </a:prstGeom>
                <a:blipFill>
                  <a:blip r:embed="rId7"/>
                  <a:stretch>
                    <a:fillRect t="-6061" b="-2727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 the following: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=16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5681654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l="8126" r="48119" b="27387"/>
          <a:stretch/>
        </p:blipFill>
        <p:spPr>
          <a:xfrm>
            <a:off x="1433658" y="1465378"/>
            <a:ext cx="3174275" cy="309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2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 smtClean="0"/>
              <a:t>Simultaneous equations on graphs (3.3)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81595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472656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=1.5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647930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472655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647930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 smtClean="0">
                    <a:latin typeface="+mn-lt"/>
                  </a:rPr>
                  <a:t>This is the graph of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=0.5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.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According to the graph, what is the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</a:t>
                </a:r>
                <a:r>
                  <a:rPr lang="en-US" altLang="en-US" sz="2000" dirty="0" smtClean="0">
                    <a:latin typeface="+mn-lt"/>
                  </a:rPr>
                  <a:t>olution to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0.5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−2=1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?</a:t>
                </a:r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b="-2618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l="7231" r="36000" b="37032"/>
          <a:stretch/>
        </p:blipFill>
        <p:spPr>
          <a:xfrm>
            <a:off x="924865" y="1498637"/>
            <a:ext cx="4149344" cy="287730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98563" y="4324344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23667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590223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=−1.25, 4.25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765497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Text Box 12"/>
            <p:cNvSpPr txBox="1">
              <a:spLocks noChangeArrowheads="1"/>
            </p:cNvSpPr>
            <p:nvPr/>
          </p:nvSpPr>
          <p:spPr bwMode="auto">
            <a:xfrm>
              <a:off x="3362" y="2765"/>
              <a:ext cx="1733" cy="3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/>
                <a:t>d) No solutions</a:t>
              </a:r>
              <a:endParaRPr lang="en-GB" altLang="en-US" sz="2400" b="0" dirty="0"/>
            </a:p>
          </p:txBody>
        </p:sp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590222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=−8.5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765497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1" y="2784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=−1.8, 4.8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1" y="2784"/>
                  <a:ext cx="1758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 smtClean="0">
                    <a:latin typeface="+mn-lt"/>
                  </a:rPr>
                  <a:t>This is the graph of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.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According to the graph, what is the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</a:t>
                </a:r>
                <a:r>
                  <a:rPr lang="en-US" altLang="en-US" sz="2000" dirty="0" smtClean="0">
                    <a:latin typeface="+mn-lt"/>
                  </a:rPr>
                  <a:t>olution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−9=−4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?</a:t>
                </a:r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 b="-2618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5091169" y="4508904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/>
          <a:srcRect l="49856" t="13798" r="1781" b="17980"/>
          <a:stretch/>
        </p:blipFill>
        <p:spPr>
          <a:xfrm>
            <a:off x="1279082" y="1490045"/>
            <a:ext cx="3262852" cy="298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590223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765497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590222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blipFill>
                  <a:blip r:embed="rId6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765497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1" y="2784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1" y="2784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39911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 smtClean="0">
                    <a:latin typeface="+mn-lt"/>
                  </a:rPr>
                  <a:t>Using the graph, what is the solution to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alt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=−2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399110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t="-866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98563" y="5655528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l="42458" t="19996" b="20197"/>
          <a:stretch/>
        </p:blipFill>
        <p:spPr>
          <a:xfrm>
            <a:off x="819396" y="1699458"/>
            <a:ext cx="4328450" cy="283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3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 smtClean="0"/>
              <a:t>Linear inequalities (3.4)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43123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&lt;6</m:t>
                      </m:r>
                    </m:oMath>
                  </a14:m>
                  <a:endParaRPr lang="en-GB" altLang="en-US" sz="2700" b="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93"/>
                </a:xfrm>
                <a:prstGeom prst="rect">
                  <a:avLst/>
                </a:prstGeom>
                <a:blipFill>
                  <a:blip r:embed="rId5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−3&lt;15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37689" y="3462629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11617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&gt;3.5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≤2</m:t>
                      </m:r>
                    </m:oMath>
                  </a14:m>
                  <a:endParaRPr lang="en-GB" altLang="en-US" sz="2700" b="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93"/>
                </a:xfrm>
                <a:prstGeom prst="rect">
                  <a:avLst/>
                </a:prstGeom>
                <a:blipFill>
                  <a:blip r:embed="rId5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≥2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≥3.5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58580" y="467516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51591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19"/>
                  <a:ext cx="1733" cy="52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19"/>
                  <a:ext cx="1733" cy="526"/>
                </a:xfrm>
                <a:prstGeom prst="rect">
                  <a:avLst/>
                </a:prstGeom>
                <a:blipFill>
                  <a:blip r:embed="rId4"/>
                  <a:stretch>
                    <a:fillRect b="-900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1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699"/>
                  <a:ext cx="1733" cy="52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a14:m>
                  <a:endParaRPr lang="en-GB" altLang="en-US" sz="2700" b="0" dirty="0"/>
                </a:p>
              </p:txBody>
            </p:sp>
          </mc:Choice>
          <mc:Fallback xmlns=""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699"/>
                  <a:ext cx="1733" cy="526"/>
                </a:xfrm>
                <a:prstGeom prst="rect">
                  <a:avLst/>
                </a:prstGeom>
                <a:blipFill>
                  <a:blip r:embed="rId5"/>
                  <a:stretch>
                    <a:fillRect b="-900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78" y="2686"/>
                  <a:ext cx="1661" cy="52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78" y="2686"/>
                  <a:ext cx="1661" cy="526"/>
                </a:xfrm>
                <a:prstGeom prst="rect">
                  <a:avLst/>
                </a:prstGeom>
                <a:blipFill>
                  <a:blip r:embed="rId6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52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 xmlns=""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526"/>
                </a:xfrm>
                <a:prstGeom prst="rect">
                  <a:avLst/>
                </a:prstGeom>
                <a:blipFill>
                  <a:blip r:embed="rId7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79249" y="3481783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3050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2" name="Text Box 8"/>
            <p:cNvSpPr txBox="1">
              <a:spLocks noChangeArrowheads="1"/>
            </p:cNvSpPr>
            <p:nvPr/>
          </p:nvSpPr>
          <p:spPr bwMode="auto">
            <a:xfrm>
              <a:off x="3201" y="2727"/>
              <a:ext cx="1733" cy="30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dirty="0" smtClean="0"/>
                <a:t>b) </a:t>
              </a:r>
              <a:r>
                <a:rPr lang="en-GB" altLang="en-US" sz="2000" dirty="0"/>
                <a:t>Only inequality </a:t>
              </a:r>
              <a:r>
                <a:rPr lang="en-GB" altLang="en-US" sz="2000" dirty="0" smtClean="0"/>
                <a:t>2</a:t>
              </a:r>
              <a:endParaRPr lang="en-GB" altLang="en-US" sz="2000" dirty="0"/>
            </a:p>
          </p:txBody>
        </p:sp>
      </p:grp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5191548" y="4785781"/>
            <a:ext cx="2981781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5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3087" name="Text Box 15"/>
            <p:cNvSpPr txBox="1">
              <a:spLocks noChangeArrowheads="1"/>
            </p:cNvSpPr>
            <p:nvPr/>
          </p:nvSpPr>
          <p:spPr bwMode="auto">
            <a:xfrm>
              <a:off x="3372" y="2792"/>
              <a:ext cx="1661" cy="30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dirty="0" smtClean="0"/>
                <a:t>a) Only inequality 1</a:t>
              </a:r>
              <a:endParaRPr lang="en-GB" altLang="en-US" sz="2000" dirty="0"/>
            </a:p>
          </p:txBody>
        </p:sp>
      </p:grp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141912" y="4785781"/>
            <a:ext cx="2860462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 smtClean="0">
                    <a:latin typeface="+mn-lt"/>
                  </a:rPr>
                  <a:t>In which of the following inequalities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c</a:t>
                </a:r>
                <a:r>
                  <a:rPr lang="en-GB" altLang="en-US" sz="2000" dirty="0" smtClean="0">
                    <a:latin typeface="+mn-lt"/>
                  </a:rPr>
                  <a:t>ould </a:t>
                </a:r>
                <a14:m>
                  <m:oMath xmlns:m="http://schemas.openxmlformats.org/officeDocument/2006/math">
                    <m:r>
                      <a:rPr lang="en-GB" altLang="en-US" sz="20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altLang="en-US" sz="20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altLang="en-US" sz="2000" dirty="0" smtClean="0">
                    <a:latin typeface="+mn-lt"/>
                  </a:rPr>
                  <a:t>?</a:t>
                </a:r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 smtClean="0"/>
              <a:t>4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22118" y="279028"/>
            <a:ext cx="2989785" cy="224233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348113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/>
          <p:cNvSpPr/>
          <p:nvPr/>
        </p:nvSpPr>
        <p:spPr>
          <a:xfrm>
            <a:off x="1159627" y="5051348"/>
            <a:ext cx="2741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GB" altLang="en-US" sz="2000" dirty="0" smtClean="0">
                <a:solidFill>
                  <a:prstClr val="black"/>
                </a:solidFill>
              </a:rPr>
              <a:t>c) Both inequalities 1 &amp;2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49787" y="5051348"/>
            <a:ext cx="3063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GB" altLang="en-US" sz="2000" dirty="0">
                <a:solidFill>
                  <a:prstClr val="black"/>
                </a:solidFill>
              </a:rPr>
              <a:t>d</a:t>
            </a:r>
            <a:r>
              <a:rPr lang="en-GB" altLang="en-US" sz="2000" dirty="0" smtClean="0">
                <a:solidFill>
                  <a:prstClr val="black"/>
                </a:solidFill>
              </a:rPr>
              <a:t>) Neither inequalities 1 &amp;2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7" y="1630017"/>
            <a:ext cx="5746634" cy="144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5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2" name="Text Box 8"/>
            <p:cNvSpPr txBox="1">
              <a:spLocks noChangeArrowheads="1"/>
            </p:cNvSpPr>
            <p:nvPr/>
          </p:nvSpPr>
          <p:spPr bwMode="auto">
            <a:xfrm>
              <a:off x="3201" y="2727"/>
              <a:ext cx="1733" cy="30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dirty="0" smtClean="0"/>
                <a:t>b) </a:t>
              </a:r>
              <a:r>
                <a:rPr lang="en-GB" altLang="en-US" sz="2000" dirty="0"/>
                <a:t>Only inequality </a:t>
              </a:r>
              <a:r>
                <a:rPr lang="en-GB" altLang="en-US" sz="2000" dirty="0" smtClean="0"/>
                <a:t>2</a:t>
              </a:r>
              <a:endParaRPr lang="en-GB" altLang="en-US" sz="2000" dirty="0"/>
            </a:p>
          </p:txBody>
        </p:sp>
      </p:grp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5191548" y="4785781"/>
            <a:ext cx="2981781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5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3087" name="Text Box 15"/>
            <p:cNvSpPr txBox="1">
              <a:spLocks noChangeArrowheads="1"/>
            </p:cNvSpPr>
            <p:nvPr/>
          </p:nvSpPr>
          <p:spPr bwMode="auto">
            <a:xfrm>
              <a:off x="3372" y="2792"/>
              <a:ext cx="1661" cy="30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dirty="0" smtClean="0"/>
                <a:t>a) Only inequality 1</a:t>
              </a:r>
              <a:endParaRPr lang="en-GB" altLang="en-US" sz="2000" dirty="0"/>
            </a:p>
          </p:txBody>
        </p:sp>
      </p:grp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141912" y="4785781"/>
            <a:ext cx="2860462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 smtClean="0">
                    <a:latin typeface="+mn-lt"/>
                  </a:rPr>
                  <a:t>In which of the following inequalities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c</a:t>
                </a:r>
                <a:r>
                  <a:rPr lang="en-GB" altLang="en-US" sz="2000" dirty="0" smtClean="0">
                    <a:latin typeface="+mn-lt"/>
                  </a:rPr>
                  <a:t>ould </a:t>
                </a:r>
                <a14:m>
                  <m:oMath xmlns:m="http://schemas.openxmlformats.org/officeDocument/2006/math">
                    <m:r>
                      <a:rPr lang="en-GB" altLang="en-US" sz="20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altLang="en-US" sz="2000" i="1" dirty="0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altLang="en-US" sz="2000" dirty="0" smtClean="0">
                    <a:latin typeface="+mn-lt"/>
                  </a:rPr>
                  <a:t>?</a:t>
                </a:r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22118" y="279028"/>
            <a:ext cx="2989785" cy="224233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11853" y="3496051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/>
          <p:cNvSpPr/>
          <p:nvPr/>
        </p:nvSpPr>
        <p:spPr>
          <a:xfrm>
            <a:off x="1159627" y="5051348"/>
            <a:ext cx="2741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GB" altLang="en-US" sz="2000" dirty="0" smtClean="0">
                <a:solidFill>
                  <a:prstClr val="black"/>
                </a:solidFill>
              </a:rPr>
              <a:t>c) Both inequalities 1 &amp;2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49787" y="5051348"/>
            <a:ext cx="3063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GB" altLang="en-US" sz="2000" dirty="0">
                <a:solidFill>
                  <a:prstClr val="black"/>
                </a:solidFill>
              </a:rPr>
              <a:t>d</a:t>
            </a:r>
            <a:r>
              <a:rPr lang="en-GB" altLang="en-US" sz="2000" dirty="0" smtClean="0">
                <a:solidFill>
                  <a:prstClr val="black"/>
                </a:solidFill>
              </a:rPr>
              <a:t>) Neither inequalities 1 &amp;2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FDAB85F-6516-43C0-9C64-5611135390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36" t="18704" r="7853" b="46750"/>
          <a:stretch/>
        </p:blipFill>
        <p:spPr>
          <a:xfrm>
            <a:off x="58307" y="1542397"/>
            <a:ext cx="5786846" cy="154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7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 smtClean="0"/>
              <a:t>Quadratic inequalities (3.5)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32577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  <m:d>
                        <m:d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5286508" y="3949359"/>
            <a:ext cx="3251180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5286508" y="5124633"/>
            <a:ext cx="3251180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758580" y="3949358"/>
            <a:ext cx="3660186" cy="93124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758580" y="5124633"/>
            <a:ext cx="3660186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685230" y="501428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928257" y="4184147"/>
                <a:ext cx="34905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 smtClean="0"/>
                  <a:t>a)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&lt;−1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&gt;8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" y="4184147"/>
                <a:ext cx="3490509" cy="461665"/>
              </a:xfrm>
              <a:prstGeom prst="rect">
                <a:avLst/>
              </a:prstGeom>
              <a:blipFill>
                <a:blip r:embed="rId6"/>
                <a:stretch>
                  <a:fillRect l="-261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404654" y="4159128"/>
                <a:ext cx="31330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400" dirty="0" smtClean="0"/>
                  <a:t>b</a:t>
                </a:r>
                <a:r>
                  <a:rPr lang="en-GB" sz="2400" b="0" dirty="0" smtClean="0"/>
                  <a:t>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−8&lt;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&lt;1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54" y="4159128"/>
                <a:ext cx="3133034" cy="461665"/>
              </a:xfrm>
              <a:prstGeom prst="rect">
                <a:avLst/>
              </a:prstGeom>
              <a:blipFill>
                <a:blip r:embed="rId7"/>
                <a:stretch>
                  <a:fillRect l="-31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928257" y="5359422"/>
                <a:ext cx="3268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400" dirty="0" smtClean="0"/>
                  <a:t>c</a:t>
                </a:r>
                <a:r>
                  <a:rPr lang="en-GB" sz="2400" b="0" dirty="0" smtClean="0"/>
                  <a:t>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&lt;−8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&gt;1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" y="5359422"/>
                <a:ext cx="3268440" cy="461665"/>
              </a:xfrm>
              <a:prstGeom prst="rect">
                <a:avLst/>
              </a:prstGeom>
              <a:blipFill>
                <a:blip r:embed="rId8"/>
                <a:stretch>
                  <a:fillRect l="-279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404654" y="5359045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400" dirty="0" smtClean="0"/>
                  <a:t>d</a:t>
                </a:r>
                <a:r>
                  <a:rPr lang="en-GB" sz="2400" b="0" dirty="0" smtClean="0"/>
                  <a:t>)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&lt;8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54" y="5359045"/>
                <a:ext cx="2776570" cy="461665"/>
              </a:xfrm>
              <a:prstGeom prst="rect">
                <a:avLst/>
              </a:prstGeom>
              <a:blipFill>
                <a:blip r:embed="rId9"/>
                <a:stretch>
                  <a:fillRect l="-351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609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5286508" y="3949359"/>
            <a:ext cx="3251180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5286508" y="5124633"/>
            <a:ext cx="3251180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758580" y="3949358"/>
            <a:ext cx="3660186" cy="93124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758580" y="5124633"/>
            <a:ext cx="3660186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5151808" y="3814369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928257" y="4184147"/>
                <a:ext cx="34905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 smtClean="0"/>
                  <a:t>a)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&lt;−3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&gt;4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" y="4184147"/>
                <a:ext cx="3490509" cy="461665"/>
              </a:xfrm>
              <a:prstGeom prst="rect">
                <a:avLst/>
              </a:prstGeom>
              <a:blipFill>
                <a:blip r:embed="rId6"/>
                <a:stretch>
                  <a:fillRect l="-261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404654" y="4159128"/>
                <a:ext cx="31330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400" dirty="0" smtClean="0"/>
                  <a:t>b</a:t>
                </a:r>
                <a:r>
                  <a:rPr lang="en-GB" sz="2400" b="0" dirty="0" smtClean="0"/>
                  <a:t>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−3&lt;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&lt;4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54" y="4159128"/>
                <a:ext cx="3133034" cy="461665"/>
              </a:xfrm>
              <a:prstGeom prst="rect">
                <a:avLst/>
              </a:prstGeom>
              <a:blipFill>
                <a:blip r:embed="rId7"/>
                <a:stretch>
                  <a:fillRect l="-31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928257" y="5359422"/>
                <a:ext cx="3268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400" dirty="0" smtClean="0"/>
                  <a:t>c</a:t>
                </a:r>
                <a:r>
                  <a:rPr lang="en-GB" sz="2400" b="0" dirty="0" smtClean="0"/>
                  <a:t>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&lt;−4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&gt;3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" y="5359422"/>
                <a:ext cx="3268440" cy="461665"/>
              </a:xfrm>
              <a:prstGeom prst="rect">
                <a:avLst/>
              </a:prstGeom>
              <a:blipFill>
                <a:blip r:embed="rId8"/>
                <a:stretch>
                  <a:fillRect l="-279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404654" y="5359045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400" dirty="0" smtClean="0"/>
                  <a:t>d</a:t>
                </a:r>
                <a:r>
                  <a:rPr lang="en-GB" sz="2400" b="0" dirty="0" smtClean="0"/>
                  <a:t>)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&lt;3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54" y="5359045"/>
                <a:ext cx="2776570" cy="461665"/>
              </a:xfrm>
              <a:prstGeom prst="rect">
                <a:avLst/>
              </a:prstGeom>
              <a:blipFill>
                <a:blip r:embed="rId9"/>
                <a:stretch>
                  <a:fillRect l="-351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72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−100≤0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5286508" y="3949359"/>
            <a:ext cx="2981781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5286508" y="5124633"/>
            <a:ext cx="2981781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758580" y="3949358"/>
            <a:ext cx="3660186" cy="93124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758580" y="5124633"/>
            <a:ext cx="3660186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5017108" y="3851437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928257" y="4184147"/>
                <a:ext cx="34905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 smtClean="0"/>
                  <a:t>a)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≤−10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≥10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" y="4184147"/>
                <a:ext cx="3490509" cy="461665"/>
              </a:xfrm>
              <a:prstGeom prst="rect">
                <a:avLst/>
              </a:prstGeom>
              <a:blipFill>
                <a:blip r:embed="rId6"/>
                <a:stretch>
                  <a:fillRect l="-261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404654" y="4159128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b</a:t>
                </a:r>
                <a:r>
                  <a:rPr lang="en-GB" sz="2400" b="0" dirty="0" smtClean="0"/>
                  <a:t>)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−10≤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≤10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54" y="4159128"/>
                <a:ext cx="2776570" cy="461665"/>
              </a:xfrm>
              <a:prstGeom prst="rect">
                <a:avLst/>
              </a:prstGeom>
              <a:blipFill>
                <a:blip r:embed="rId7"/>
                <a:stretch>
                  <a:fillRect l="-351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928257" y="5359422"/>
                <a:ext cx="3268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c</a:t>
                </a:r>
                <a:r>
                  <a:rPr lang="en-GB" sz="2400" b="0" dirty="0" smtClean="0"/>
                  <a:t>)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" y="5359422"/>
                <a:ext cx="3268440" cy="461665"/>
              </a:xfrm>
              <a:prstGeom prst="rect">
                <a:avLst/>
              </a:prstGeom>
              <a:blipFill>
                <a:blip r:embed="rId8"/>
                <a:stretch>
                  <a:fillRect l="-2799" t="-10526" r="-1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404654" y="5359045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d</a:t>
                </a:r>
                <a:r>
                  <a:rPr lang="en-GB" sz="2400" b="0" dirty="0" smtClean="0"/>
                  <a:t>)    </a:t>
                </a:r>
                <a:r>
                  <a:rPr lang="en-GB" sz="2400" b="0" dirty="0" smtClean="0"/>
                  <a:t>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54" y="5359045"/>
                <a:ext cx="2776570" cy="461665"/>
              </a:xfrm>
              <a:prstGeom prst="rect">
                <a:avLst/>
              </a:prstGeom>
              <a:blipFill>
                <a:blip r:embed="rId9"/>
                <a:stretch>
                  <a:fillRect l="-351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44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5191548" y="3610507"/>
            <a:ext cx="2981781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5191548" y="4785781"/>
            <a:ext cx="2981781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141912" y="3610506"/>
            <a:ext cx="3181894" cy="93124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141912" y="4785781"/>
            <a:ext cx="3181894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≥16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953162" y="3512585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44574" y="3807386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 smtClean="0"/>
                  <a:t>a)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GB" sz="2400" dirty="0" smtClean="0"/>
                  <a:t> 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≤−4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574" y="3807386"/>
                <a:ext cx="2776570" cy="461665"/>
              </a:xfrm>
              <a:prstGeom prst="rect">
                <a:avLst/>
              </a:prstGeom>
              <a:blipFill>
                <a:blip r:embed="rId6"/>
                <a:stretch>
                  <a:fillRect l="-351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09694" y="3820276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</a:t>
                </a:r>
                <a:r>
                  <a:rPr lang="en-GB" sz="2400" b="0" dirty="0" smtClean="0"/>
                  <a:t>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≤4</m:t>
                    </m:r>
                  </m:oMath>
                </a14:m>
                <a:r>
                  <a:rPr lang="en-GB" sz="2400" dirty="0" smtClean="0"/>
                  <a:t> 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≥−4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694" y="3820276"/>
                <a:ext cx="2776570" cy="461665"/>
              </a:xfrm>
              <a:prstGeom prst="rect">
                <a:avLst/>
              </a:prstGeom>
              <a:blipFill>
                <a:blip r:embed="rId7"/>
                <a:stretch>
                  <a:fillRect l="-329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25167" y="5020570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</a:t>
                </a:r>
                <a:r>
                  <a:rPr lang="en-GB" sz="2400" b="0" dirty="0" smtClean="0"/>
                  <a:t>)    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−4≤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≤4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167" y="5020570"/>
                <a:ext cx="2776570" cy="461665"/>
              </a:xfrm>
              <a:prstGeom prst="rect">
                <a:avLst/>
              </a:prstGeom>
              <a:blipFill>
                <a:blip r:embed="rId8"/>
                <a:stretch>
                  <a:fillRect l="-328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09694" y="5020193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d</a:t>
                </a:r>
                <a:r>
                  <a:rPr lang="en-GB" sz="2400" b="0" dirty="0" smtClean="0"/>
                  <a:t>)    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694" y="5020193"/>
                <a:ext cx="2776570" cy="461665"/>
              </a:xfrm>
              <a:prstGeom prst="rect">
                <a:avLst/>
              </a:prstGeom>
              <a:blipFill>
                <a:blip r:embed="rId9"/>
                <a:stretch>
                  <a:fillRect l="-329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420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5191548" y="3610507"/>
            <a:ext cx="2981781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5191548" y="4785781"/>
            <a:ext cx="2981781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141912" y="3610506"/>
            <a:ext cx="3181894" cy="93124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141912" y="4785781"/>
            <a:ext cx="3181894" cy="93124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Solve:</a:t>
                </a:r>
                <a:endParaRPr lang="en-US" altLang="en-US" sz="2000" dirty="0">
                  <a:latin typeface="+mn-lt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e>
                          </m:d>
                        </m:e>
                        <m: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37689" y="4670892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23836" y="3813448"/>
                <a:ext cx="2979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 smtClean="0"/>
                  <a:t>a)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2400" dirty="0" smtClean="0"/>
                  <a:t> 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836" y="3813448"/>
                <a:ext cx="2979232" cy="461665"/>
              </a:xfrm>
              <a:prstGeom prst="rect">
                <a:avLst/>
              </a:prstGeom>
              <a:blipFill>
                <a:blip r:embed="rId6"/>
                <a:stretch>
                  <a:fillRect l="-327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09694" y="3820276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b</a:t>
                </a:r>
                <a:r>
                  <a:rPr lang="en-GB" sz="2400" b="0" dirty="0" smtClean="0"/>
                  <a:t>)  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≥10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694" y="3820276"/>
                <a:ext cx="2776570" cy="461665"/>
              </a:xfrm>
              <a:prstGeom prst="rect">
                <a:avLst/>
              </a:prstGeom>
              <a:blipFill>
                <a:blip r:embed="rId7"/>
                <a:stretch>
                  <a:fillRect l="-329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33539" y="5015651"/>
                <a:ext cx="29986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c</a:t>
                </a:r>
                <a:r>
                  <a:rPr lang="en-GB" sz="2400" b="0" dirty="0" smtClean="0"/>
                  <a:t>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2400" dirty="0" smtClean="0"/>
                  <a:t> 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539" y="5015651"/>
                <a:ext cx="2998639" cy="461665"/>
              </a:xfrm>
              <a:prstGeom prst="rect">
                <a:avLst/>
              </a:prstGeom>
              <a:blipFill>
                <a:blip r:embed="rId8"/>
                <a:stretch>
                  <a:fillRect l="-304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09694" y="5020193"/>
                <a:ext cx="27765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d</a:t>
                </a:r>
                <a:r>
                  <a:rPr lang="en-GB" sz="2400" b="0" dirty="0" smtClean="0"/>
                  <a:t>)   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694" y="5020193"/>
                <a:ext cx="2776570" cy="461665"/>
              </a:xfrm>
              <a:prstGeom prst="rect">
                <a:avLst/>
              </a:prstGeom>
              <a:blipFill>
                <a:blip r:embed="rId9"/>
                <a:stretch>
                  <a:fillRect l="-329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474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 smtClean="0"/>
              <a:t>Inequalities on graphs and regions (3.6 &amp; 3.7)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66289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472656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&lt;−1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647930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&gt;−1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472655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&lt;−1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647930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&lt;−1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AutoShape 20"/>
          <p:cNvSpPr>
            <a:spLocks noChangeArrowheads="1"/>
          </p:cNvSpPr>
          <p:nvPr/>
        </p:nvSpPr>
        <p:spPr bwMode="auto">
          <a:xfrm>
            <a:off x="714878" y="285999"/>
            <a:ext cx="4432968" cy="1151181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Which inequality is represented by the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s</a:t>
            </a:r>
            <a:r>
              <a:rPr lang="en-GB" altLang="en-US" sz="2000" dirty="0" smtClean="0">
                <a:latin typeface="+mn-lt"/>
              </a:rPr>
              <a:t>haded region?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4503" y="1481755"/>
            <a:ext cx="2877561" cy="282269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98563" y="4335074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32752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472656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647930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472655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647930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&gt;−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AutoShape 20"/>
          <p:cNvSpPr>
            <a:spLocks noChangeArrowheads="1"/>
          </p:cNvSpPr>
          <p:nvPr/>
        </p:nvSpPr>
        <p:spPr bwMode="auto">
          <a:xfrm>
            <a:off x="714878" y="285999"/>
            <a:ext cx="4432968" cy="1151181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Which inequality is represented by the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s</a:t>
            </a:r>
            <a:r>
              <a:rPr lang="en-GB" altLang="en-US" sz="2000" dirty="0" smtClean="0">
                <a:latin typeface="+mn-lt"/>
              </a:rPr>
              <a:t>haded region?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1003066" y="5537961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4604" y="1526890"/>
            <a:ext cx="2894136" cy="285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472656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" name="Text Box 8"/>
            <p:cNvSpPr txBox="1">
              <a:spLocks noChangeArrowheads="1"/>
            </p:cNvSpPr>
            <p:nvPr/>
          </p:nvSpPr>
          <p:spPr bwMode="auto">
            <a:xfrm>
              <a:off x="3201" y="2672"/>
              <a:ext cx="1733" cy="3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/>
                <a:t>b)</a:t>
              </a:r>
              <a:endParaRPr lang="en-GB" altLang="en-US" sz="2400" dirty="0"/>
            </a:p>
          </p:txBody>
        </p:sp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647930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Text Box 12"/>
            <p:cNvSpPr txBox="1">
              <a:spLocks noChangeArrowheads="1"/>
            </p:cNvSpPr>
            <p:nvPr/>
          </p:nvSpPr>
          <p:spPr bwMode="auto">
            <a:xfrm>
              <a:off x="3362" y="2765"/>
              <a:ext cx="1733" cy="3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/>
                <a:t>d)</a:t>
              </a:r>
              <a:endParaRPr lang="en-GB" altLang="en-US" sz="2400" b="0" dirty="0"/>
            </a:p>
          </p:txBody>
        </p:sp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472655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87" name="Text Box 15"/>
            <p:cNvSpPr txBox="1">
              <a:spLocks noChangeArrowheads="1"/>
            </p:cNvSpPr>
            <p:nvPr/>
          </p:nvSpPr>
          <p:spPr bwMode="auto">
            <a:xfrm>
              <a:off x="3437" y="2737"/>
              <a:ext cx="1640" cy="3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/>
                <a:t>a)</a:t>
              </a:r>
              <a:endParaRPr lang="en-GB" altLang="en-US" sz="2400" dirty="0"/>
            </a:p>
          </p:txBody>
        </p:sp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647930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" name="Text Box 18"/>
            <p:cNvSpPr txBox="1">
              <a:spLocks noChangeArrowheads="1"/>
            </p:cNvSpPr>
            <p:nvPr/>
          </p:nvSpPr>
          <p:spPr bwMode="auto">
            <a:xfrm>
              <a:off x="3350" y="2721"/>
              <a:ext cx="1758" cy="3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/>
                <a:t>c)</a:t>
              </a:r>
              <a:endParaRPr lang="en-GB" altLang="en-US" sz="24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 smtClean="0">
                    <a:latin typeface="+mn-lt"/>
                  </a:rPr>
                  <a:t>Which letter describes the region where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≤3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?</a:t>
                </a:r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78" y="285999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 r="-274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5012766" y="5514034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14690" t="11459" r="11874"/>
          <a:stretch/>
        </p:blipFill>
        <p:spPr>
          <a:xfrm>
            <a:off x="1228622" y="1540949"/>
            <a:ext cx="3683726" cy="289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9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282988" y="4472656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&lt;−2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57"/>
                </a:xfrm>
                <a:prstGeom prst="rect">
                  <a:avLst/>
                </a:prstGeom>
                <a:blipFill>
                  <a:blip r:embed="rId4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282988" y="5647930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&gt;−2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65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28622" y="4472655"/>
            <a:ext cx="2860462" cy="931245"/>
            <a:chOff x="3347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47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&lt;−2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" y="2737"/>
                  <a:ext cx="1640" cy="357"/>
                </a:xfrm>
                <a:prstGeom prst="rect">
                  <a:avLst/>
                </a:prstGeom>
                <a:blipFill>
                  <a:blip r:embed="rId6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233352" y="5647930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 smtClean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&gt;−2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57"/>
                </a:xfrm>
                <a:prstGeom prst="rect">
                  <a:avLst/>
                </a:prstGeom>
                <a:blipFill>
                  <a:blip r:embed="rId7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AutoShape 20"/>
          <p:cNvSpPr>
            <a:spLocks noChangeArrowheads="1"/>
          </p:cNvSpPr>
          <p:nvPr/>
        </p:nvSpPr>
        <p:spPr bwMode="auto">
          <a:xfrm>
            <a:off x="714878" y="285999"/>
            <a:ext cx="4432968" cy="1151181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Which inequalities represent the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r</a:t>
            </a:r>
            <a:r>
              <a:rPr lang="en-GB" altLang="en-US" sz="2000" dirty="0" smtClean="0">
                <a:latin typeface="+mn-lt"/>
              </a:rPr>
              <a:t>egion R?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  <a:endParaRPr lang="en-GB" altLang="en-US" sz="4500" dirty="0"/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t="5113" r="41979" b="5231"/>
          <a:stretch/>
        </p:blipFill>
        <p:spPr>
          <a:xfrm>
            <a:off x="1369121" y="1494063"/>
            <a:ext cx="3093976" cy="296036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98563" y="4294241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42957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924</TotalTime>
  <Words>971</Words>
  <Application>Microsoft Office PowerPoint</Application>
  <PresentationFormat>On-screen Show (4:3)</PresentationFormat>
  <Paragraphs>197</Paragraphs>
  <Slides>33</Slides>
  <Notes>0</Notes>
  <HiddenSlides>0</HiddenSlides>
  <MMClips>26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Office Theme</vt:lpstr>
      <vt:lpstr>Chapter 3- Equations and Inequalities</vt:lpstr>
      <vt:lpstr>Linear simultaneous equations (3.1)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Quadratic simultaneous equations (3.2)</vt:lpstr>
      <vt:lpstr>PowerPoint Presentation</vt:lpstr>
      <vt:lpstr>PowerPoint Presentation</vt:lpstr>
      <vt:lpstr>PowerPoint Presentation</vt:lpstr>
      <vt:lpstr>PowerPoint Presentation</vt:lpstr>
      <vt:lpstr>Simultaneous equations on graphs (3.3)</vt:lpstr>
      <vt:lpstr>PowerPoint Presentation</vt:lpstr>
      <vt:lpstr>PowerPoint Presentation</vt:lpstr>
      <vt:lpstr>PowerPoint Presentation</vt:lpstr>
      <vt:lpstr>Linear inequalities (3.4)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Quadratic inequalities (3.5)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Inequalities on graphs and regions (3.6 &amp; 3.7)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5- Radians</dc:title>
  <dc:creator>Berwick, Chris</dc:creator>
  <cp:lastModifiedBy>J Berwick</cp:lastModifiedBy>
  <cp:revision>134</cp:revision>
  <dcterms:created xsi:type="dcterms:W3CDTF">2020-04-22T14:47:14Z</dcterms:created>
  <dcterms:modified xsi:type="dcterms:W3CDTF">2020-10-13T13:32:05Z</dcterms:modified>
</cp:coreProperties>
</file>