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60" r:id="rId2"/>
    <p:sldId id="834" r:id="rId3"/>
    <p:sldId id="835" r:id="rId4"/>
    <p:sldId id="836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18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CE47C8-B5F0-4AFB-A25E-A5E6A88E079C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FA697-5FB1-46F4-964C-9A0C7EB0EA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191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47A2-FFB2-4E0C-A759-C478A03A9389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7114-E775-41CF-8E21-005B79173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839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47A2-FFB2-4E0C-A759-C478A03A9389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7114-E775-41CF-8E21-005B79173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02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47A2-FFB2-4E0C-A759-C478A03A9389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7114-E775-41CF-8E21-005B79173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08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47A2-FFB2-4E0C-A759-C478A03A9389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7114-E775-41CF-8E21-005B79173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205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47A2-FFB2-4E0C-A759-C478A03A9389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7114-E775-41CF-8E21-005B79173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382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47A2-FFB2-4E0C-A759-C478A03A9389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7114-E775-41CF-8E21-005B79173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29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47A2-FFB2-4E0C-A759-C478A03A9389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7114-E775-41CF-8E21-005B79173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707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47A2-FFB2-4E0C-A759-C478A03A9389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7114-E775-41CF-8E21-005B79173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799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47A2-FFB2-4E0C-A759-C478A03A9389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7114-E775-41CF-8E21-005B79173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043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47A2-FFB2-4E0C-A759-C478A03A9389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7114-E775-41CF-8E21-005B79173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070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47A2-FFB2-4E0C-A759-C478A03A9389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7114-E775-41CF-8E21-005B79173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344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F47A2-FFB2-4E0C-A759-C478A03A9389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67114-E775-41CF-8E21-005B79173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310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19.png"/><Relationship Id="rId5" Type="http://schemas.openxmlformats.org/officeDocument/2006/relationships/image" Target="../media/image1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4B1305-FF62-4283-9B90-87A5D2E4F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0394" y="2767013"/>
            <a:ext cx="2564606" cy="447675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Correlation</a:t>
            </a:r>
          </a:p>
        </p:txBody>
      </p:sp>
    </p:spTree>
    <p:extLst>
      <p:ext uri="{BB962C8B-B14F-4D97-AF65-F5344CB8AC3E}">
        <p14:creationId xmlns:p14="http://schemas.microsoft.com/office/powerpoint/2010/main" val="191356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AutoShape 6"/>
          <p:cNvSpPr>
            <a:spLocks noChangeArrowheads="1"/>
          </p:cNvSpPr>
          <p:nvPr/>
        </p:nvSpPr>
        <p:spPr bwMode="auto">
          <a:xfrm>
            <a:off x="4962160" y="4114910"/>
            <a:ext cx="3997212" cy="93124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+mn-lt"/>
              </a:rPr>
              <a:t>Strong positive</a:t>
            </a:r>
            <a:endParaRPr lang="en-US" altLang="en-US" sz="2400" dirty="0">
              <a:latin typeface="+mn-lt"/>
            </a:endParaRPr>
          </a:p>
        </p:txBody>
      </p:sp>
      <p:sp>
        <p:nvSpPr>
          <p:cNvPr id="3" name="AutoShape 11"/>
          <p:cNvSpPr>
            <a:spLocks noChangeArrowheads="1"/>
          </p:cNvSpPr>
          <p:nvPr/>
        </p:nvSpPr>
        <p:spPr bwMode="auto">
          <a:xfrm>
            <a:off x="4962160" y="5120747"/>
            <a:ext cx="3997212" cy="93124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+mn-lt"/>
              </a:rPr>
              <a:t>Strong negative</a:t>
            </a:r>
            <a:endParaRPr lang="en-US" altLang="en-US" sz="2400" dirty="0">
              <a:latin typeface="+mn-lt"/>
            </a:endParaRPr>
          </a:p>
        </p:txBody>
      </p:sp>
      <p:sp>
        <p:nvSpPr>
          <p:cNvPr id="3086" name="AutoShape 14"/>
          <p:cNvSpPr>
            <a:spLocks noChangeArrowheads="1"/>
          </p:cNvSpPr>
          <p:nvPr/>
        </p:nvSpPr>
        <p:spPr bwMode="auto">
          <a:xfrm>
            <a:off x="178555" y="4112471"/>
            <a:ext cx="3907429" cy="933681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+mn-lt"/>
              </a:rPr>
              <a:t>Moderate positive</a:t>
            </a:r>
            <a:endParaRPr lang="en-US" altLang="en-US" sz="2400" dirty="0">
              <a:latin typeface="+mn-lt"/>
            </a:endParaRPr>
          </a:p>
        </p:txBody>
      </p:sp>
      <p:sp>
        <p:nvSpPr>
          <p:cNvPr id="3084" name="AutoShape 17"/>
          <p:cNvSpPr>
            <a:spLocks noChangeArrowheads="1"/>
          </p:cNvSpPr>
          <p:nvPr/>
        </p:nvSpPr>
        <p:spPr bwMode="auto">
          <a:xfrm>
            <a:off x="178554" y="5120747"/>
            <a:ext cx="3907429" cy="94121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+mn-lt"/>
              </a:rPr>
              <a:t>Moderate negative</a:t>
            </a:r>
            <a:endParaRPr lang="en-US" altLang="en-US" sz="2400" dirty="0">
              <a:latin typeface="+mn-lt"/>
            </a:endParaRPr>
          </a:p>
        </p:txBody>
      </p:sp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71097" y="82651"/>
            <a:ext cx="6644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+mn-lt"/>
              </a:rPr>
              <a:t>1</a:t>
            </a:r>
            <a:endParaRPr lang="en-GB" altLang="en-US" dirty="0">
              <a:latin typeface="+mn-lt"/>
            </a:endParaRP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96604" y="216218"/>
            <a:ext cx="2362768" cy="177207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70739" y="3969566"/>
            <a:ext cx="4123058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7" name="TextBox 6"/>
          <p:cNvSpPr txBox="1"/>
          <p:nvPr/>
        </p:nvSpPr>
        <p:spPr>
          <a:xfrm>
            <a:off x="520743" y="157246"/>
            <a:ext cx="5958433" cy="36933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Which of the options below best describes the correlation shown in the diagram below?</a:t>
            </a:r>
            <a:endParaRPr lang="en-GB" b="1" u="sng" dirty="0" smtClean="0"/>
          </a:p>
          <a:p>
            <a:endParaRPr lang="en-GB" b="1" u="sng" dirty="0"/>
          </a:p>
          <a:p>
            <a:endParaRPr lang="en-GB" b="1" u="sng" dirty="0" smtClean="0"/>
          </a:p>
          <a:p>
            <a:endParaRPr lang="en-GB" b="1" u="sng" dirty="0"/>
          </a:p>
          <a:p>
            <a:endParaRPr lang="en-GB" b="1" u="sng" dirty="0" smtClean="0"/>
          </a:p>
          <a:p>
            <a:endParaRPr lang="en-GB" b="1" u="sng" dirty="0"/>
          </a:p>
          <a:p>
            <a:endParaRPr lang="en-GB" b="1" u="sng" dirty="0" smtClean="0"/>
          </a:p>
          <a:p>
            <a:endParaRPr lang="en-GB" b="1" u="sng" dirty="0" smtClean="0"/>
          </a:p>
          <a:p>
            <a:endParaRPr lang="en-GB" b="1" u="sng" dirty="0" smtClean="0"/>
          </a:p>
          <a:p>
            <a:endParaRPr lang="en-GB" b="1" u="sng" dirty="0"/>
          </a:p>
          <a:p>
            <a:endParaRPr lang="en-GB" b="1" u="sng" dirty="0" smtClean="0"/>
          </a:p>
          <a:p>
            <a:endParaRPr lang="en-GB" b="1" u="sng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121" y="743905"/>
            <a:ext cx="4978719" cy="299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0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AutoShape 6"/>
          <p:cNvSpPr>
            <a:spLocks noChangeArrowheads="1"/>
          </p:cNvSpPr>
          <p:nvPr/>
        </p:nvSpPr>
        <p:spPr bwMode="auto">
          <a:xfrm>
            <a:off x="4962160" y="4114910"/>
            <a:ext cx="3997212" cy="93124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latin typeface="+mn-lt"/>
              </a:rPr>
              <a:t>There is no correlation</a:t>
            </a:r>
            <a:endParaRPr lang="en-US" altLang="en-US" sz="20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AutoShape 11"/>
              <p:cNvSpPr>
                <a:spLocks noChangeArrowheads="1"/>
              </p:cNvSpPr>
              <p:nvPr/>
            </p:nvSpPr>
            <p:spPr bwMode="auto">
              <a:xfrm>
                <a:off x="4962160" y="5120747"/>
                <a:ext cx="3997212" cy="931245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+mn-lt"/>
                  </a:rPr>
                  <a:t>The value of </a:t>
                </a:r>
                <a14:m>
                  <m:oMath xmlns:m="http://schemas.openxmlformats.org/officeDocument/2006/math">
                    <m:r>
                      <a:rPr lang="en-GB" alt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en-US" sz="2000" dirty="0" smtClean="0">
                    <a:latin typeface="+mn-lt"/>
                  </a:rPr>
                  <a:t> is too high</a:t>
                </a:r>
                <a:endParaRPr lang="en-US" alt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AutoShap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62160" y="5120747"/>
                <a:ext cx="3997212" cy="931245"/>
              </a:xfrm>
              <a:prstGeom prst="roundRect">
                <a:avLst>
                  <a:gd name="adj" fmla="val 16667"/>
                </a:avLst>
              </a:prstGeom>
              <a:blipFill>
                <a:blip r:embed="rId4"/>
                <a:stretch>
                  <a:fillRect/>
                </a:stretch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86" name="AutoShape 14"/>
          <p:cNvSpPr>
            <a:spLocks noChangeArrowheads="1"/>
          </p:cNvSpPr>
          <p:nvPr/>
        </p:nvSpPr>
        <p:spPr bwMode="auto">
          <a:xfrm>
            <a:off x="178555" y="4112471"/>
            <a:ext cx="3907429" cy="933681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latin typeface="+mn-lt"/>
              </a:rPr>
              <a:t>The line of best fit does not pass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n-lt"/>
              </a:rPr>
              <a:t>t</a:t>
            </a:r>
            <a:r>
              <a:rPr lang="en-US" altLang="en-US" sz="2000" dirty="0" smtClean="0">
                <a:latin typeface="+mn-lt"/>
              </a:rPr>
              <a:t>hrough the origin.</a:t>
            </a:r>
            <a:endParaRPr lang="en-US" altLang="en-US" sz="2000" dirty="0">
              <a:latin typeface="+mn-lt"/>
            </a:endParaRPr>
          </a:p>
        </p:txBody>
      </p:sp>
      <p:sp>
        <p:nvSpPr>
          <p:cNvPr id="3084" name="AutoShape 17"/>
          <p:cNvSpPr>
            <a:spLocks noChangeArrowheads="1"/>
          </p:cNvSpPr>
          <p:nvPr/>
        </p:nvSpPr>
        <p:spPr bwMode="auto">
          <a:xfrm>
            <a:off x="178554" y="5120747"/>
            <a:ext cx="3907429" cy="94121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latin typeface="+mn-lt"/>
              </a:rPr>
              <a:t>60 lies outside the range of our data</a:t>
            </a:r>
            <a:endParaRPr lang="en-US" altLang="en-US" sz="2000" dirty="0">
              <a:latin typeface="+mn-lt"/>
            </a:endParaRPr>
          </a:p>
        </p:txBody>
      </p:sp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71097" y="82651"/>
            <a:ext cx="6644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latin typeface="+mn-lt"/>
              </a:rPr>
              <a:t>2</a:t>
            </a: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96604" y="216218"/>
            <a:ext cx="2362768" cy="177207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0" y="4985758"/>
            <a:ext cx="4123058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20743" y="157246"/>
                <a:ext cx="5958433" cy="3693319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Why would you need to be careful using this scatter graph to predict the value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 smtClean="0"/>
                  <a:t> when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=60</m:t>
                    </m:r>
                  </m:oMath>
                </a14:m>
                <a:r>
                  <a:rPr lang="en-GB" dirty="0" smtClean="0"/>
                  <a:t>.</a:t>
                </a:r>
                <a:endParaRPr lang="en-GB" b="1" u="sng" dirty="0" smtClean="0"/>
              </a:p>
              <a:p>
                <a:endParaRPr lang="en-GB" b="1" u="sng" dirty="0"/>
              </a:p>
              <a:p>
                <a:endParaRPr lang="en-GB" b="1" u="sng" dirty="0" smtClean="0"/>
              </a:p>
              <a:p>
                <a:endParaRPr lang="en-GB" b="1" u="sng" dirty="0"/>
              </a:p>
              <a:p>
                <a:endParaRPr lang="en-GB" b="1" u="sng" dirty="0" smtClean="0"/>
              </a:p>
              <a:p>
                <a:endParaRPr lang="en-GB" b="1" u="sng" dirty="0"/>
              </a:p>
              <a:p>
                <a:endParaRPr lang="en-GB" b="1" u="sng" dirty="0" smtClean="0"/>
              </a:p>
              <a:p>
                <a:endParaRPr lang="en-GB" b="1" u="sng" dirty="0" smtClean="0"/>
              </a:p>
              <a:p>
                <a:endParaRPr lang="en-GB" b="1" u="sng" dirty="0" smtClean="0"/>
              </a:p>
              <a:p>
                <a:endParaRPr lang="en-GB" b="1" u="sng" dirty="0"/>
              </a:p>
              <a:p>
                <a:endParaRPr lang="en-GB" b="1" u="sng" dirty="0" smtClean="0"/>
              </a:p>
              <a:p>
                <a:endParaRPr lang="en-GB" b="1" u="sng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743" y="157246"/>
                <a:ext cx="5958433" cy="3693319"/>
              </a:xfrm>
              <a:prstGeom prst="rect">
                <a:avLst/>
              </a:prstGeom>
              <a:blipFill>
                <a:blip r:embed="rId6"/>
                <a:stretch>
                  <a:fillRect l="-818" t="-9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452" y="755084"/>
            <a:ext cx="3490531" cy="302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59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AutoShape 6"/>
          <p:cNvSpPr>
            <a:spLocks noChangeArrowheads="1"/>
          </p:cNvSpPr>
          <p:nvPr/>
        </p:nvSpPr>
        <p:spPr bwMode="auto">
          <a:xfrm>
            <a:off x="4899237" y="4754990"/>
            <a:ext cx="3997212" cy="93124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smtClean="0">
                <a:latin typeface="+mn-lt"/>
              </a:rPr>
              <a:t>6.8kg</a:t>
            </a:r>
            <a:endParaRPr lang="en-US" altLang="en-US" sz="2800" dirty="0">
              <a:latin typeface="+mn-lt"/>
            </a:endParaRPr>
          </a:p>
        </p:txBody>
      </p:sp>
      <p:sp>
        <p:nvSpPr>
          <p:cNvPr id="3" name="AutoShape 11"/>
          <p:cNvSpPr>
            <a:spLocks noChangeArrowheads="1"/>
          </p:cNvSpPr>
          <p:nvPr/>
        </p:nvSpPr>
        <p:spPr bwMode="auto">
          <a:xfrm>
            <a:off x="4899237" y="5760827"/>
            <a:ext cx="3997212" cy="93124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+mn-lt"/>
              </a:rPr>
              <a:t>6.2kg</a:t>
            </a:r>
            <a:endParaRPr lang="en-US" altLang="en-US" sz="2800" dirty="0">
              <a:latin typeface="+mn-lt"/>
            </a:endParaRPr>
          </a:p>
        </p:txBody>
      </p:sp>
      <p:sp>
        <p:nvSpPr>
          <p:cNvPr id="3086" name="AutoShape 14"/>
          <p:cNvSpPr>
            <a:spLocks noChangeArrowheads="1"/>
          </p:cNvSpPr>
          <p:nvPr/>
        </p:nvSpPr>
        <p:spPr bwMode="auto">
          <a:xfrm>
            <a:off x="115632" y="4752551"/>
            <a:ext cx="3907429" cy="933681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smtClean="0">
                <a:latin typeface="+mn-lt"/>
              </a:rPr>
              <a:t>98kg</a:t>
            </a:r>
            <a:endParaRPr lang="en-US" altLang="en-US" sz="2800" dirty="0">
              <a:latin typeface="+mn-lt"/>
            </a:endParaRPr>
          </a:p>
        </p:txBody>
      </p:sp>
      <p:sp>
        <p:nvSpPr>
          <p:cNvPr id="3084" name="AutoShape 17"/>
          <p:cNvSpPr>
            <a:spLocks noChangeArrowheads="1"/>
          </p:cNvSpPr>
          <p:nvPr/>
        </p:nvSpPr>
        <p:spPr bwMode="auto">
          <a:xfrm>
            <a:off x="115631" y="5760827"/>
            <a:ext cx="3907429" cy="94121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smtClean="0">
                <a:latin typeface="+mn-lt"/>
              </a:rPr>
              <a:t>6.4kg</a:t>
            </a:r>
            <a:endParaRPr lang="en-US" altLang="en-US" sz="2800" dirty="0">
              <a:latin typeface="+mn-lt"/>
            </a:endParaRPr>
          </a:p>
        </p:txBody>
      </p:sp>
      <p:sp>
        <p:nvSpPr>
          <p:cNvPr id="3079" name="Text Box 22"/>
          <p:cNvSpPr txBox="1">
            <a:spLocks noChangeArrowheads="1"/>
          </p:cNvSpPr>
          <p:nvPr/>
        </p:nvSpPr>
        <p:spPr bwMode="auto">
          <a:xfrm>
            <a:off x="1325167" y="1250157"/>
            <a:ext cx="184731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sp>
        <p:nvSpPr>
          <p:cNvPr id="3080" name="Text Box 23"/>
          <p:cNvSpPr txBox="1">
            <a:spLocks noChangeArrowheads="1"/>
          </p:cNvSpPr>
          <p:nvPr/>
        </p:nvSpPr>
        <p:spPr bwMode="auto">
          <a:xfrm>
            <a:off x="71097" y="82651"/>
            <a:ext cx="6644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+mn-lt"/>
              </a:rPr>
              <a:t>3</a:t>
            </a:r>
            <a:endParaRPr lang="en-GB" altLang="en-US" dirty="0">
              <a:latin typeface="+mn-lt"/>
            </a:endParaRPr>
          </a:p>
        </p:txBody>
      </p:sp>
      <p:pic>
        <p:nvPicPr>
          <p:cNvPr id="20" name="Countdown_tim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96604" y="216218"/>
            <a:ext cx="2362768" cy="17720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0743" y="157246"/>
            <a:ext cx="5958433" cy="452431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According to the data presented in this scatter diagram, which of the following is the best estimate for the weight of a salmon with a length of 85cm?</a:t>
            </a:r>
            <a:endParaRPr lang="en-GB" b="1" u="sng" dirty="0" smtClean="0"/>
          </a:p>
          <a:p>
            <a:endParaRPr lang="en-GB" b="1" u="sng" dirty="0"/>
          </a:p>
          <a:p>
            <a:endParaRPr lang="en-GB" b="1" u="sng" dirty="0" smtClean="0"/>
          </a:p>
          <a:p>
            <a:endParaRPr lang="en-GB" b="1" u="sng" dirty="0"/>
          </a:p>
          <a:p>
            <a:endParaRPr lang="en-GB" b="1" u="sng" dirty="0" smtClean="0"/>
          </a:p>
          <a:p>
            <a:endParaRPr lang="en-GB" b="1" u="sng" dirty="0"/>
          </a:p>
          <a:p>
            <a:endParaRPr lang="en-GB" b="1" u="sng" dirty="0" smtClean="0"/>
          </a:p>
          <a:p>
            <a:endParaRPr lang="en-GB" b="1" u="sng" dirty="0" smtClean="0"/>
          </a:p>
          <a:p>
            <a:endParaRPr lang="en-GB" b="1" u="sng" dirty="0" smtClean="0"/>
          </a:p>
          <a:p>
            <a:endParaRPr lang="en-GB" b="1" u="sng" dirty="0"/>
          </a:p>
          <a:p>
            <a:endParaRPr lang="en-GB" b="1" u="sng" dirty="0" smtClean="0"/>
          </a:p>
          <a:p>
            <a:endParaRPr lang="en-GB" b="1" u="sng" dirty="0"/>
          </a:p>
          <a:p>
            <a:endParaRPr lang="en-GB" b="1" u="sng" dirty="0" smtClean="0"/>
          </a:p>
          <a:p>
            <a:endParaRPr lang="en-GB" b="1" u="sng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357" y="1055462"/>
            <a:ext cx="3247249" cy="3548594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EAD616-51AC-410D-9DE1-A00F6404752D}"/>
              </a:ext>
            </a:extLst>
          </p:cNvPr>
          <p:cNvSpPr/>
          <p:nvPr/>
        </p:nvSpPr>
        <p:spPr>
          <a:xfrm>
            <a:off x="4836314" y="4643800"/>
            <a:ext cx="4123058" cy="1151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123818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501</TotalTime>
  <Words>114</Words>
  <Application>Microsoft Office PowerPoint</Application>
  <PresentationFormat>On-screen Show (4:3)</PresentationFormat>
  <Paragraphs>49</Paragraphs>
  <Slides>4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Correlation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collection</dc:title>
  <dc:creator>Mr</dc:creator>
  <cp:lastModifiedBy>J Berwick</cp:lastModifiedBy>
  <cp:revision>87</cp:revision>
  <dcterms:created xsi:type="dcterms:W3CDTF">2021-01-10T10:49:24Z</dcterms:created>
  <dcterms:modified xsi:type="dcterms:W3CDTF">2021-01-14T11:19:05Z</dcterms:modified>
</cp:coreProperties>
</file>