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64" r:id="rId2"/>
    <p:sldId id="257" r:id="rId3"/>
    <p:sldId id="258" r:id="rId4"/>
    <p:sldId id="259" r:id="rId5"/>
    <p:sldId id="260" r:id="rId6"/>
    <p:sldId id="261" r:id="rId7"/>
    <p:sldId id="263" r:id="rId8"/>
    <p:sldId id="570"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002B13E-F5A8-40AC-8F75-FD4E1F708A7E}" v="2" dt="2025-09-06T17:37:06.38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45" autoAdjust="0"/>
    <p:restoredTop sz="88534" autoAdjust="0"/>
  </p:normalViewPr>
  <p:slideViewPr>
    <p:cSldViewPr>
      <p:cViewPr varScale="1">
        <p:scale>
          <a:sx n="63" d="100"/>
          <a:sy n="63" d="100"/>
        </p:scale>
        <p:origin x="764" y="76"/>
      </p:cViewPr>
      <p:guideLst>
        <p:guide orient="horz" pos="2160"/>
        <p:guide pos="3840"/>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 Berwick (AST)" userId="9d17e596-8e0b-46f0-96e0-e9b513ea3edd" providerId="ADAL" clId="{4545CBDD-4713-4AEB-94B7-F94B08E48D4A}"/>
    <pc:docChg chg="custSel addSld delSld modSld">
      <pc:chgData name="J Berwick (AST)" userId="9d17e596-8e0b-46f0-96e0-e9b513ea3edd" providerId="ADAL" clId="{4545CBDD-4713-4AEB-94B7-F94B08E48D4A}" dt="2025-09-06T17:37:10.962" v="5" actId="47"/>
      <pc:docMkLst>
        <pc:docMk/>
      </pc:docMkLst>
      <pc:sldChg chg="addSp modSp mod">
        <pc:chgData name="J Berwick (AST)" userId="9d17e596-8e0b-46f0-96e0-e9b513ea3edd" providerId="ADAL" clId="{4545CBDD-4713-4AEB-94B7-F94B08E48D4A}" dt="2025-09-06T17:37:09.245" v="4" actId="1076"/>
        <pc:sldMkLst>
          <pc:docMk/>
          <pc:sldMk cId="921019261" sldId="271"/>
        </pc:sldMkLst>
        <pc:picChg chg="add mod">
          <ac:chgData name="J Berwick (AST)" userId="9d17e596-8e0b-46f0-96e0-e9b513ea3edd" providerId="ADAL" clId="{4545CBDD-4713-4AEB-94B7-F94B08E48D4A}" dt="2025-09-06T17:37:09.245" v="4" actId="1076"/>
          <ac:picMkLst>
            <pc:docMk/>
            <pc:sldMk cId="921019261" sldId="271"/>
            <ac:picMk id="3" creationId="{00000000-0000-0000-0000-000000000000}"/>
          </ac:picMkLst>
        </pc:picChg>
      </pc:sldChg>
      <pc:sldChg chg="delSp modSp add del mod">
        <pc:chgData name="J Berwick (AST)" userId="9d17e596-8e0b-46f0-96e0-e9b513ea3edd" providerId="ADAL" clId="{4545CBDD-4713-4AEB-94B7-F94B08E48D4A}" dt="2025-09-06T17:37:10.962" v="5" actId="47"/>
        <pc:sldMkLst>
          <pc:docMk/>
          <pc:sldMk cId="1077001977" sldId="716"/>
        </pc:sldMkLst>
        <pc:picChg chg="del mod">
          <ac:chgData name="J Berwick (AST)" userId="9d17e596-8e0b-46f0-96e0-e9b513ea3edd" providerId="ADAL" clId="{4545CBDD-4713-4AEB-94B7-F94B08E48D4A}" dt="2025-09-06T17:37:04.504" v="2" actId="21"/>
          <ac:picMkLst>
            <pc:docMk/>
            <pc:sldMk cId="1077001977" sldId="716"/>
            <ac:picMk id="3" creationId="{00000000-0000-0000-0000-000000000000}"/>
          </ac:picMkLst>
        </pc:picChg>
      </pc:sldChg>
      <pc:sldChg chg="add">
        <pc:chgData name="J Berwick (AST)" userId="9d17e596-8e0b-46f0-96e0-e9b513ea3edd" providerId="ADAL" clId="{4545CBDD-4713-4AEB-94B7-F94B08E48D4A}" dt="2025-09-06T17:37:02.169" v="0"/>
        <pc:sldMkLst>
          <pc:docMk/>
          <pc:sldMk cId="96576064" sldId="717"/>
        </pc:sldMkLst>
      </pc:sldChg>
    </pc:docChg>
  </pc:docChgLst>
  <pc:docChgLst>
    <pc:chgData name="J Berwick" userId="4c151854-f68b-4e47-9316-2fff8616f3a1" providerId="ADAL" clId="{8F14B032-F03C-4628-AA22-58FF14E25C44}"/>
    <pc:docChg chg="custSel addSld delSld modSld sldOrd delMainMaster">
      <pc:chgData name="J Berwick" userId="4c151854-f68b-4e47-9316-2fff8616f3a1" providerId="ADAL" clId="{8F14B032-F03C-4628-AA22-58FF14E25C44}" dt="2025-07-10T09:01:01.581" v="164" actId="1035"/>
      <pc:docMkLst>
        <pc:docMk/>
      </pc:docMkLst>
      <pc:sldChg chg="modSp mod">
        <pc:chgData name="J Berwick" userId="4c151854-f68b-4e47-9316-2fff8616f3a1" providerId="ADAL" clId="{8F14B032-F03C-4628-AA22-58FF14E25C44}" dt="2025-07-10T09:01:01.581" v="164" actId="1035"/>
        <pc:sldMkLst>
          <pc:docMk/>
          <pc:sldMk cId="504641475" sldId="261"/>
        </pc:sldMkLst>
        <pc:spChg chg="mod">
          <ac:chgData name="J Berwick" userId="4c151854-f68b-4e47-9316-2fff8616f3a1" providerId="ADAL" clId="{8F14B032-F03C-4628-AA22-58FF14E25C44}" dt="2025-07-10T09:01:01.581" v="164" actId="1035"/>
          <ac:spMkLst>
            <pc:docMk/>
            <pc:sldMk cId="504641475" sldId="261"/>
            <ac:spMk id="2" creationId="{00000000-0000-0000-0000-000000000000}"/>
          </ac:spMkLst>
        </pc:spChg>
        <pc:spChg chg="mod">
          <ac:chgData name="J Berwick" userId="4c151854-f68b-4e47-9316-2fff8616f3a1" providerId="ADAL" clId="{8F14B032-F03C-4628-AA22-58FF14E25C44}" dt="2025-07-10T09:01:01.581" v="164" actId="1035"/>
          <ac:spMkLst>
            <pc:docMk/>
            <pc:sldMk cId="504641475" sldId="261"/>
            <ac:spMk id="6" creationId="{00000000-0000-0000-0000-000000000000}"/>
          </ac:spMkLst>
        </pc:spChg>
        <pc:spChg chg="mod">
          <ac:chgData name="J Berwick" userId="4c151854-f68b-4e47-9316-2fff8616f3a1" providerId="ADAL" clId="{8F14B032-F03C-4628-AA22-58FF14E25C44}" dt="2025-07-10T09:01:01.581" v="164" actId="1035"/>
          <ac:spMkLst>
            <pc:docMk/>
            <pc:sldMk cId="504641475" sldId="261"/>
            <ac:spMk id="7" creationId="{00000000-0000-0000-0000-000000000000}"/>
          </ac:spMkLst>
        </pc:spChg>
        <pc:spChg chg="mod">
          <ac:chgData name="J Berwick" userId="4c151854-f68b-4e47-9316-2fff8616f3a1" providerId="ADAL" clId="{8F14B032-F03C-4628-AA22-58FF14E25C44}" dt="2025-07-10T09:01:01.581" v="164" actId="1035"/>
          <ac:spMkLst>
            <pc:docMk/>
            <pc:sldMk cId="504641475" sldId="261"/>
            <ac:spMk id="8" creationId="{00000000-0000-0000-0000-000000000000}"/>
          </ac:spMkLst>
        </pc:spChg>
        <pc:spChg chg="mod">
          <ac:chgData name="J Berwick" userId="4c151854-f68b-4e47-9316-2fff8616f3a1" providerId="ADAL" clId="{8F14B032-F03C-4628-AA22-58FF14E25C44}" dt="2025-07-10T09:01:01.581" v="164" actId="1035"/>
          <ac:spMkLst>
            <pc:docMk/>
            <pc:sldMk cId="504641475" sldId="261"/>
            <ac:spMk id="9" creationId="{00000000-0000-0000-0000-000000000000}"/>
          </ac:spMkLst>
        </pc:spChg>
        <pc:spChg chg="mod">
          <ac:chgData name="J Berwick" userId="4c151854-f68b-4e47-9316-2fff8616f3a1" providerId="ADAL" clId="{8F14B032-F03C-4628-AA22-58FF14E25C44}" dt="2025-07-10T08:46:35.626" v="22" actId="27636"/>
          <ac:spMkLst>
            <pc:docMk/>
            <pc:sldMk cId="504641475" sldId="261"/>
            <ac:spMk id="10" creationId="{56079643-5E35-4339-BA24-0E7526379559}"/>
          </ac:spMkLst>
        </pc:spChg>
        <pc:spChg chg="mod">
          <ac:chgData name="J Berwick" userId="4c151854-f68b-4e47-9316-2fff8616f3a1" providerId="ADAL" clId="{8F14B032-F03C-4628-AA22-58FF14E25C44}" dt="2025-07-10T09:01:01.581" v="164" actId="1035"/>
          <ac:spMkLst>
            <pc:docMk/>
            <pc:sldMk cId="504641475" sldId="261"/>
            <ac:spMk id="13" creationId="{B9E32055-85D1-462D-BB27-6B0CE48122A1}"/>
          </ac:spMkLst>
        </pc:spChg>
        <pc:spChg chg="mod">
          <ac:chgData name="J Berwick" userId="4c151854-f68b-4e47-9316-2fff8616f3a1" providerId="ADAL" clId="{8F14B032-F03C-4628-AA22-58FF14E25C44}" dt="2025-07-10T09:01:01.581" v="164" actId="1035"/>
          <ac:spMkLst>
            <pc:docMk/>
            <pc:sldMk cId="504641475" sldId="261"/>
            <ac:spMk id="15" creationId="{00000000-0000-0000-0000-000000000000}"/>
          </ac:spMkLst>
        </pc:spChg>
        <pc:spChg chg="mod">
          <ac:chgData name="J Berwick" userId="4c151854-f68b-4e47-9316-2fff8616f3a1" providerId="ADAL" clId="{8F14B032-F03C-4628-AA22-58FF14E25C44}" dt="2025-07-10T09:01:01.581" v="164" actId="1035"/>
          <ac:spMkLst>
            <pc:docMk/>
            <pc:sldMk cId="504641475" sldId="261"/>
            <ac:spMk id="22" creationId="{9681F05A-9E22-4B72-9C32-082F297C7859}"/>
          </ac:spMkLst>
        </pc:spChg>
        <pc:spChg chg="mod">
          <ac:chgData name="J Berwick" userId="4c151854-f68b-4e47-9316-2fff8616f3a1" providerId="ADAL" clId="{8F14B032-F03C-4628-AA22-58FF14E25C44}" dt="2025-07-10T09:01:01.581" v="164" actId="1035"/>
          <ac:spMkLst>
            <pc:docMk/>
            <pc:sldMk cId="504641475" sldId="261"/>
            <ac:spMk id="23" creationId="{00000000-0000-0000-0000-000000000000}"/>
          </ac:spMkLst>
        </pc:spChg>
        <pc:spChg chg="mod">
          <ac:chgData name="J Berwick" userId="4c151854-f68b-4e47-9316-2fff8616f3a1" providerId="ADAL" clId="{8F14B032-F03C-4628-AA22-58FF14E25C44}" dt="2025-07-10T09:01:01.581" v="164" actId="1035"/>
          <ac:spMkLst>
            <pc:docMk/>
            <pc:sldMk cId="504641475" sldId="261"/>
            <ac:spMk id="27" creationId="{00000000-0000-0000-0000-000000000000}"/>
          </ac:spMkLst>
        </pc:spChg>
      </pc:sldChg>
      <pc:sldChg chg="modSp del mod ord">
        <pc:chgData name="J Berwick" userId="4c151854-f68b-4e47-9316-2fff8616f3a1" providerId="ADAL" clId="{8F14B032-F03C-4628-AA22-58FF14E25C44}" dt="2025-07-10T09:00:46.831" v="161" actId="2696"/>
        <pc:sldMkLst>
          <pc:docMk/>
          <pc:sldMk cId="1894541888" sldId="262"/>
        </pc:sldMkLst>
      </pc:sldChg>
      <pc:sldChg chg="delSp modSp mod ord modAnim">
        <pc:chgData name="J Berwick" userId="4c151854-f68b-4e47-9316-2fff8616f3a1" providerId="ADAL" clId="{8F14B032-F03C-4628-AA22-58FF14E25C44}" dt="2025-07-10T09:00:53.239" v="162" actId="478"/>
        <pc:sldMkLst>
          <pc:docMk/>
          <pc:sldMk cId="500162069" sldId="263"/>
        </pc:sldMkLst>
      </pc:sldChg>
      <pc:sldChg chg="del">
        <pc:chgData name="J Berwick" userId="4c151854-f68b-4e47-9316-2fff8616f3a1" providerId="ADAL" clId="{8F14B032-F03C-4628-AA22-58FF14E25C44}" dt="2025-07-10T09:00:46.831" v="161" actId="2696"/>
        <pc:sldMkLst>
          <pc:docMk/>
          <pc:sldMk cId="1757303133" sldId="265"/>
        </pc:sldMkLst>
      </pc:sldChg>
      <pc:sldChg chg="del">
        <pc:chgData name="J Berwick" userId="4c151854-f68b-4e47-9316-2fff8616f3a1" providerId="ADAL" clId="{8F14B032-F03C-4628-AA22-58FF14E25C44}" dt="2025-07-10T09:00:46.831" v="161" actId="2696"/>
        <pc:sldMkLst>
          <pc:docMk/>
          <pc:sldMk cId="1908595813" sldId="266"/>
        </pc:sldMkLst>
      </pc:sldChg>
      <pc:sldChg chg="del">
        <pc:chgData name="J Berwick" userId="4c151854-f68b-4e47-9316-2fff8616f3a1" providerId="ADAL" clId="{8F14B032-F03C-4628-AA22-58FF14E25C44}" dt="2025-07-10T09:00:46.831" v="161" actId="2696"/>
        <pc:sldMkLst>
          <pc:docMk/>
          <pc:sldMk cId="2456887849" sldId="267"/>
        </pc:sldMkLst>
      </pc:sldChg>
      <pc:sldChg chg="del">
        <pc:chgData name="J Berwick" userId="4c151854-f68b-4e47-9316-2fff8616f3a1" providerId="ADAL" clId="{8F14B032-F03C-4628-AA22-58FF14E25C44}" dt="2025-07-10T09:00:46.831" v="161" actId="2696"/>
        <pc:sldMkLst>
          <pc:docMk/>
          <pc:sldMk cId="3511182333" sldId="268"/>
        </pc:sldMkLst>
      </pc:sldChg>
      <pc:sldChg chg="del">
        <pc:chgData name="J Berwick" userId="4c151854-f68b-4e47-9316-2fff8616f3a1" providerId="ADAL" clId="{8F14B032-F03C-4628-AA22-58FF14E25C44}" dt="2025-07-10T09:00:46.831" v="161" actId="2696"/>
        <pc:sldMkLst>
          <pc:docMk/>
          <pc:sldMk cId="2271342893" sldId="269"/>
        </pc:sldMkLst>
      </pc:sldChg>
      <pc:sldChg chg="addSp modSp add del mod modAnim">
        <pc:chgData name="J Berwick" userId="4c151854-f68b-4e47-9316-2fff8616f3a1" providerId="ADAL" clId="{8F14B032-F03C-4628-AA22-58FF14E25C44}" dt="2025-07-10T09:00:46.831" v="161" actId="2696"/>
        <pc:sldMkLst>
          <pc:docMk/>
          <pc:sldMk cId="1470233687" sldId="272"/>
        </pc:sldMkLst>
      </pc:sldChg>
      <pc:sldChg chg="addSp delSp modSp add mod delAnim modAnim">
        <pc:chgData name="J Berwick" userId="4c151854-f68b-4e47-9316-2fff8616f3a1" providerId="ADAL" clId="{8F14B032-F03C-4628-AA22-58FF14E25C44}" dt="2025-07-10T08:55:07.883" v="117"/>
        <pc:sldMkLst>
          <pc:docMk/>
          <pc:sldMk cId="717477821" sldId="570"/>
        </pc:sldMkLst>
        <pc:spChg chg="mod">
          <ac:chgData name="J Berwick" userId="4c151854-f68b-4e47-9316-2fff8616f3a1" providerId="ADAL" clId="{8F14B032-F03C-4628-AA22-58FF14E25C44}" dt="2025-07-10T08:54:42.063" v="109" actId="1076"/>
          <ac:spMkLst>
            <pc:docMk/>
            <pc:sldMk cId="717477821" sldId="570"/>
            <ac:spMk id="6" creationId="{00000000-0000-0000-0000-000000000000}"/>
          </ac:spMkLst>
        </pc:spChg>
        <pc:picChg chg="add mod">
          <ac:chgData name="J Berwick" userId="4c151854-f68b-4e47-9316-2fff8616f3a1" providerId="ADAL" clId="{8F14B032-F03C-4628-AA22-58FF14E25C44}" dt="2025-07-10T08:53:16.752" v="76" actId="1036"/>
          <ac:picMkLst>
            <pc:docMk/>
            <pc:sldMk cId="717477821" sldId="570"/>
            <ac:picMk id="12" creationId="{6A05BAE2-695F-A994-F9CE-5E7AB8C722C0}"/>
          </ac:picMkLst>
        </pc:picChg>
        <pc:picChg chg="add mod">
          <ac:chgData name="J Berwick" userId="4c151854-f68b-4e47-9316-2fff8616f3a1" providerId="ADAL" clId="{8F14B032-F03C-4628-AA22-58FF14E25C44}" dt="2025-07-10T08:53:34.698" v="80" actId="208"/>
          <ac:picMkLst>
            <pc:docMk/>
            <pc:sldMk cId="717477821" sldId="570"/>
            <ac:picMk id="14" creationId="{FF2D8AC2-9A42-0082-09C3-AA26F8886C6F}"/>
          </ac:picMkLst>
        </pc:picChg>
        <pc:picChg chg="add mod">
          <ac:chgData name="J Berwick" userId="4c151854-f68b-4e47-9316-2fff8616f3a1" providerId="ADAL" clId="{8F14B032-F03C-4628-AA22-58FF14E25C44}" dt="2025-07-10T08:54:25.576" v="108" actId="1076"/>
          <ac:picMkLst>
            <pc:docMk/>
            <pc:sldMk cId="717477821" sldId="570"/>
            <ac:picMk id="16" creationId="{72F0724F-ED4A-3CBB-4929-942987F9B9AA}"/>
          </ac:picMkLst>
        </pc:picChg>
        <pc:picChg chg="add mod">
          <ac:chgData name="J Berwick" userId="4c151854-f68b-4e47-9316-2fff8616f3a1" providerId="ADAL" clId="{8F14B032-F03C-4628-AA22-58FF14E25C44}" dt="2025-07-10T08:55:06.167" v="116" actId="208"/>
          <ac:picMkLst>
            <pc:docMk/>
            <pc:sldMk cId="717477821" sldId="570"/>
            <ac:picMk id="18" creationId="{BA9D7E11-E93A-B3E6-DAD8-76509D28D51B}"/>
          </ac:picMkLst>
        </pc:picChg>
      </pc:sldChg>
      <pc:sldChg chg="addSp delSp new del mod">
        <pc:chgData name="J Berwick" userId="4c151854-f68b-4e47-9316-2fff8616f3a1" providerId="ADAL" clId="{8F14B032-F03C-4628-AA22-58FF14E25C44}" dt="2025-07-10T08:51:31.011" v="67" actId="47"/>
        <pc:sldMkLst>
          <pc:docMk/>
          <pc:sldMk cId="1010438142" sldId="571"/>
        </pc:sldMkLst>
      </pc:sldChg>
      <pc:sldChg chg="addSp delSp modSp add del mod delAnim modAnim">
        <pc:chgData name="J Berwick" userId="4c151854-f68b-4e47-9316-2fff8616f3a1" providerId="ADAL" clId="{8F14B032-F03C-4628-AA22-58FF14E25C44}" dt="2025-07-10T09:00:46.831" v="161" actId="2696"/>
        <pc:sldMkLst>
          <pc:docMk/>
          <pc:sldMk cId="3750210516" sldId="572"/>
        </pc:sldMkLst>
      </pc:sldChg>
      <pc:sldChg chg="addSp delSp modSp add del mod delAnim modAnim">
        <pc:chgData name="J Berwick" userId="4c151854-f68b-4e47-9316-2fff8616f3a1" providerId="ADAL" clId="{8F14B032-F03C-4628-AA22-58FF14E25C44}" dt="2025-07-10T09:00:46.831" v="161" actId="2696"/>
        <pc:sldMkLst>
          <pc:docMk/>
          <pc:sldMk cId="450016550" sldId="573"/>
        </pc:sldMkLst>
      </pc:sldChg>
      <pc:sldMasterChg chg="del delSldLayout">
        <pc:chgData name="J Berwick" userId="4c151854-f68b-4e47-9316-2fff8616f3a1" providerId="ADAL" clId="{8F14B032-F03C-4628-AA22-58FF14E25C44}" dt="2025-07-10T09:00:46.831" v="161" actId="2696"/>
        <pc:sldMasterMkLst>
          <pc:docMk/>
          <pc:sldMasterMk cId="2215666271" sldId="2147483660"/>
        </pc:sldMasterMkLst>
        <pc:sldLayoutChg chg="del">
          <pc:chgData name="J Berwick" userId="4c151854-f68b-4e47-9316-2fff8616f3a1" providerId="ADAL" clId="{8F14B032-F03C-4628-AA22-58FF14E25C44}" dt="2025-07-10T09:00:46.831" v="161" actId="2696"/>
          <pc:sldLayoutMkLst>
            <pc:docMk/>
            <pc:sldMasterMk cId="2215666271" sldId="2147483660"/>
            <pc:sldLayoutMk cId="435672678" sldId="2147483661"/>
          </pc:sldLayoutMkLst>
        </pc:sldLayoutChg>
        <pc:sldLayoutChg chg="del">
          <pc:chgData name="J Berwick" userId="4c151854-f68b-4e47-9316-2fff8616f3a1" providerId="ADAL" clId="{8F14B032-F03C-4628-AA22-58FF14E25C44}" dt="2025-07-10T09:00:46.831" v="161" actId="2696"/>
          <pc:sldLayoutMkLst>
            <pc:docMk/>
            <pc:sldMasterMk cId="2215666271" sldId="2147483660"/>
            <pc:sldLayoutMk cId="2183160365" sldId="2147483662"/>
          </pc:sldLayoutMkLst>
        </pc:sldLayoutChg>
        <pc:sldLayoutChg chg="del">
          <pc:chgData name="J Berwick" userId="4c151854-f68b-4e47-9316-2fff8616f3a1" providerId="ADAL" clId="{8F14B032-F03C-4628-AA22-58FF14E25C44}" dt="2025-07-10T09:00:46.831" v="161" actId="2696"/>
          <pc:sldLayoutMkLst>
            <pc:docMk/>
            <pc:sldMasterMk cId="2215666271" sldId="2147483660"/>
            <pc:sldLayoutMk cId="4064750278" sldId="2147483663"/>
          </pc:sldLayoutMkLst>
        </pc:sldLayoutChg>
        <pc:sldLayoutChg chg="del">
          <pc:chgData name="J Berwick" userId="4c151854-f68b-4e47-9316-2fff8616f3a1" providerId="ADAL" clId="{8F14B032-F03C-4628-AA22-58FF14E25C44}" dt="2025-07-10T09:00:46.831" v="161" actId="2696"/>
          <pc:sldLayoutMkLst>
            <pc:docMk/>
            <pc:sldMasterMk cId="2215666271" sldId="2147483660"/>
            <pc:sldLayoutMk cId="1526199423" sldId="2147483664"/>
          </pc:sldLayoutMkLst>
        </pc:sldLayoutChg>
        <pc:sldLayoutChg chg="del">
          <pc:chgData name="J Berwick" userId="4c151854-f68b-4e47-9316-2fff8616f3a1" providerId="ADAL" clId="{8F14B032-F03C-4628-AA22-58FF14E25C44}" dt="2025-07-10T09:00:46.831" v="161" actId="2696"/>
          <pc:sldLayoutMkLst>
            <pc:docMk/>
            <pc:sldMasterMk cId="2215666271" sldId="2147483660"/>
            <pc:sldLayoutMk cId="4052823756" sldId="2147483665"/>
          </pc:sldLayoutMkLst>
        </pc:sldLayoutChg>
        <pc:sldLayoutChg chg="del">
          <pc:chgData name="J Berwick" userId="4c151854-f68b-4e47-9316-2fff8616f3a1" providerId="ADAL" clId="{8F14B032-F03C-4628-AA22-58FF14E25C44}" dt="2025-07-10T09:00:46.831" v="161" actId="2696"/>
          <pc:sldLayoutMkLst>
            <pc:docMk/>
            <pc:sldMasterMk cId="2215666271" sldId="2147483660"/>
            <pc:sldLayoutMk cId="2536165481" sldId="2147483666"/>
          </pc:sldLayoutMkLst>
        </pc:sldLayoutChg>
        <pc:sldLayoutChg chg="del">
          <pc:chgData name="J Berwick" userId="4c151854-f68b-4e47-9316-2fff8616f3a1" providerId="ADAL" clId="{8F14B032-F03C-4628-AA22-58FF14E25C44}" dt="2025-07-10T09:00:46.831" v="161" actId="2696"/>
          <pc:sldLayoutMkLst>
            <pc:docMk/>
            <pc:sldMasterMk cId="2215666271" sldId="2147483660"/>
            <pc:sldLayoutMk cId="2196317472" sldId="2147483667"/>
          </pc:sldLayoutMkLst>
        </pc:sldLayoutChg>
        <pc:sldLayoutChg chg="del">
          <pc:chgData name="J Berwick" userId="4c151854-f68b-4e47-9316-2fff8616f3a1" providerId="ADAL" clId="{8F14B032-F03C-4628-AA22-58FF14E25C44}" dt="2025-07-10T09:00:46.831" v="161" actId="2696"/>
          <pc:sldLayoutMkLst>
            <pc:docMk/>
            <pc:sldMasterMk cId="2215666271" sldId="2147483660"/>
            <pc:sldLayoutMk cId="3251246272" sldId="2147483668"/>
          </pc:sldLayoutMkLst>
        </pc:sldLayoutChg>
        <pc:sldLayoutChg chg="del">
          <pc:chgData name="J Berwick" userId="4c151854-f68b-4e47-9316-2fff8616f3a1" providerId="ADAL" clId="{8F14B032-F03C-4628-AA22-58FF14E25C44}" dt="2025-07-10T09:00:46.831" v="161" actId="2696"/>
          <pc:sldLayoutMkLst>
            <pc:docMk/>
            <pc:sldMasterMk cId="2215666271" sldId="2147483660"/>
            <pc:sldLayoutMk cId="2847253445" sldId="2147483669"/>
          </pc:sldLayoutMkLst>
        </pc:sldLayoutChg>
        <pc:sldLayoutChg chg="del">
          <pc:chgData name="J Berwick" userId="4c151854-f68b-4e47-9316-2fff8616f3a1" providerId="ADAL" clId="{8F14B032-F03C-4628-AA22-58FF14E25C44}" dt="2025-07-10T09:00:46.831" v="161" actId="2696"/>
          <pc:sldLayoutMkLst>
            <pc:docMk/>
            <pc:sldMasterMk cId="2215666271" sldId="2147483660"/>
            <pc:sldLayoutMk cId="2400827653" sldId="2147483670"/>
          </pc:sldLayoutMkLst>
        </pc:sldLayoutChg>
        <pc:sldLayoutChg chg="del">
          <pc:chgData name="J Berwick" userId="4c151854-f68b-4e47-9316-2fff8616f3a1" providerId="ADAL" clId="{8F14B032-F03C-4628-AA22-58FF14E25C44}" dt="2025-07-10T09:00:46.831" v="161" actId="2696"/>
          <pc:sldLayoutMkLst>
            <pc:docMk/>
            <pc:sldMasterMk cId="2215666271" sldId="2147483660"/>
            <pc:sldLayoutMk cId="164032865" sldId="2147483671"/>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4E87F4A-DD11-41AF-8B76-F2E5B6202836}" type="datetimeFigureOut">
              <a:rPr lang="en-GB" smtClean="0"/>
              <a:pPr/>
              <a:t>11/04/2026</a:t>
            </a:fld>
            <a:endParaRPr lang="en-GB"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62F2399-CD51-4C4C-BC34-03B9F40F9CF8}" type="slidenum">
              <a:rPr lang="en-GB" smtClean="0"/>
              <a:pPr/>
              <a:t>‹#›</a:t>
            </a:fld>
            <a:endParaRPr lang="en-GB" dirty="0"/>
          </a:p>
        </p:txBody>
      </p:sp>
    </p:spTree>
    <p:extLst>
      <p:ext uri="{BB962C8B-B14F-4D97-AF65-F5344CB8AC3E}">
        <p14:creationId xmlns:p14="http://schemas.microsoft.com/office/powerpoint/2010/main" val="5474507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B9AFE4D-3339-4F90-AB07-DAB31D79E32A}" type="datetimeFigureOut">
              <a:rPr lang="en-GB" smtClean="0"/>
              <a:pPr/>
              <a:t>11/04/2026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42816114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B9AFE4D-3339-4F90-AB07-DAB31D79E32A}" type="datetimeFigureOut">
              <a:rPr lang="en-GB" smtClean="0"/>
              <a:pPr/>
              <a:t>11/04/2026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8751718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B9AFE4D-3339-4F90-AB07-DAB31D79E32A}" type="datetimeFigureOut">
              <a:rPr lang="en-GB" smtClean="0"/>
              <a:pPr/>
              <a:t>11/04/2026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29325203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0B9AFE4D-3339-4F90-AB07-DAB31D79E32A}" type="datetimeFigureOut">
              <a:rPr lang="en-GB" smtClean="0"/>
              <a:pPr/>
              <a:t>11/04/2026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566172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B9AFE4D-3339-4F90-AB07-DAB31D79E32A}" type="datetimeFigureOut">
              <a:rPr lang="en-GB" smtClean="0"/>
              <a:pPr/>
              <a:t>11/04/2026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40200525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0B9AFE4D-3339-4F90-AB07-DAB31D79E32A}" type="datetimeFigureOut">
              <a:rPr lang="en-GB" smtClean="0"/>
              <a:pPr/>
              <a:t>11/04/2026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3408912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9AFE4D-3339-4F90-AB07-DAB31D79E32A}" type="datetimeFigureOut">
              <a:rPr lang="en-GB" smtClean="0"/>
              <a:pPr/>
              <a:t>11/04/2026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1793369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B9AFE4D-3339-4F90-AB07-DAB31D79E32A}" type="datetimeFigureOut">
              <a:rPr lang="en-GB" smtClean="0"/>
              <a:pPr/>
              <a:t>11/04/2026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29971285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B9AFE4D-3339-4F90-AB07-DAB31D79E32A}" type="datetimeFigureOut">
              <a:rPr lang="en-GB" smtClean="0"/>
              <a:pPr/>
              <a:t>11/04/2026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40664966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B9AFE4D-3339-4F90-AB07-DAB31D79E32A}" type="datetimeFigureOut">
              <a:rPr lang="en-GB" smtClean="0"/>
              <a:pPr/>
              <a:t>11/04/2026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2023399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B9AFE4D-3339-4F90-AB07-DAB31D79E32A}" type="datetimeFigureOut">
              <a:rPr lang="en-GB" smtClean="0"/>
              <a:pPr/>
              <a:t>11/04/2026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962211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9AFE4D-3339-4F90-AB07-DAB31D79E32A}" type="datetimeFigureOut">
              <a:rPr lang="en-GB" smtClean="0"/>
              <a:pPr/>
              <a:t>11/04/2026</a:t>
            </a:fld>
            <a:endParaRPr lang="en-GB"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38967452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2.png"/><Relationship Id="rId7" Type="http://schemas.openxmlformats.org/officeDocument/2006/relationships/image" Target="../media/image6.png"/><Relationship Id="rId2" Type="http://schemas.openxmlformats.org/officeDocument/2006/relationships/image" Target="../media/image310.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84.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89.png"/></Relationships>
</file>

<file path=ppt/slides/_rels/slide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2.png"/><Relationship Id="rId1" Type="http://schemas.openxmlformats.org/officeDocument/2006/relationships/slideLayout" Target="../slideLayouts/slideLayout6.xml"/><Relationship Id="rId5" Type="http://schemas.openxmlformats.org/officeDocument/2006/relationships/image" Target="../media/image93.png"/><Relationship Id="rId4" Type="http://schemas.openxmlformats.org/officeDocument/2006/relationships/image" Target="../media/image92.png"/></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11.png"/><Relationship Id="rId2" Type="http://schemas.openxmlformats.org/officeDocument/2006/relationships/image" Target="../media/image41.png"/><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0.png"/><Relationship Id="rId9"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250.png"/><Relationship Id="rId2" Type="http://schemas.openxmlformats.org/officeDocument/2006/relationships/image" Target="../media/image120.png"/><Relationship Id="rId1" Type="http://schemas.openxmlformats.org/officeDocument/2006/relationships/slideLayout" Target="../slideLayouts/slideLayout6.xml"/><Relationship Id="rId6" Type="http://schemas.openxmlformats.org/officeDocument/2006/relationships/image" Target="../media/image40.png"/><Relationship Id="rId5" Type="http://schemas.openxmlformats.org/officeDocument/2006/relationships/image" Target="../media/image270.png"/><Relationship Id="rId4" Type="http://schemas.openxmlformats.org/officeDocument/2006/relationships/image" Target="../media/image260.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85" y="10696"/>
            <a:ext cx="4132799" cy="609992"/>
          </a:xfrm>
        </p:spPr>
        <p:txBody>
          <a:bodyPr>
            <a:normAutofit fontScale="90000"/>
          </a:bodyPr>
          <a:lstStyle/>
          <a:p>
            <a:pPr algn="l"/>
            <a:r>
              <a:rPr lang="en-GB" b="1" dirty="0"/>
              <a:t>Hypothesis testing</a:t>
            </a:r>
          </a:p>
        </p:txBody>
      </p:sp>
      <p:sp>
        <p:nvSpPr>
          <p:cNvPr id="3" name="TextBox 2"/>
          <p:cNvSpPr txBox="1"/>
          <p:nvPr/>
        </p:nvSpPr>
        <p:spPr>
          <a:xfrm>
            <a:off x="18985" y="595117"/>
            <a:ext cx="10973559" cy="3477875"/>
          </a:xfrm>
          <a:prstGeom prst="rect">
            <a:avLst/>
          </a:prstGeom>
          <a:noFill/>
        </p:spPr>
        <p:txBody>
          <a:bodyPr wrap="square" rtlCol="0">
            <a:spAutoFit/>
          </a:bodyPr>
          <a:lstStyle/>
          <a:p>
            <a:pPr marL="342900" indent="-342900">
              <a:buFont typeface="Arial" panose="020B0604020202020204" pitchFamily="34" charset="0"/>
              <a:buChar char="•"/>
            </a:pPr>
            <a:r>
              <a:rPr lang="en-GB" sz="2000" dirty="0"/>
              <a:t>Hypothesis testing is one of the best and most fundamental parts of real life Maths.</a:t>
            </a:r>
          </a:p>
          <a:p>
            <a:pPr marL="342900" indent="-342900">
              <a:buFont typeface="Arial" panose="020B0604020202020204" pitchFamily="34" charset="0"/>
              <a:buChar char="•"/>
            </a:pPr>
            <a:r>
              <a:rPr lang="en-GB" sz="2000" dirty="0"/>
              <a:t>I cannot stress how important it is to our everyday lives!</a:t>
            </a:r>
          </a:p>
          <a:p>
            <a:pPr marL="342900" indent="-342900">
              <a:buFont typeface="Arial" panose="020B0604020202020204" pitchFamily="34" charset="0"/>
              <a:buChar char="•"/>
            </a:pPr>
            <a:r>
              <a:rPr lang="en-GB" sz="2000" dirty="0"/>
              <a:t>It can determine whether a new cancer drug is actually more effective than another and not just by chance (which would be known as statistically significant).</a:t>
            </a:r>
          </a:p>
          <a:p>
            <a:pPr marL="342900" indent="-342900">
              <a:buFont typeface="Arial" panose="020B0604020202020204" pitchFamily="34" charset="0"/>
              <a:buChar char="•"/>
            </a:pPr>
            <a:r>
              <a:rPr lang="en-GB" sz="2000" dirty="0"/>
              <a:t>It can determine whether a new blood pressure tablet actually changes the blood pressure of a patient and that is has not just happened by chance (statistically significant).</a:t>
            </a:r>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r>
              <a:rPr lang="en-GB" sz="2000" dirty="0"/>
              <a:t>In today’s lesson, we will be looking at whether there is statistical evidence to suggest a correlation between two variables based off of a taken sample.</a:t>
            </a:r>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r>
              <a:rPr lang="en-GB" sz="2000" dirty="0"/>
              <a:t>Just because two variables show a slight correlation on a graph does not mean that they are related!</a:t>
            </a:r>
          </a:p>
        </p:txBody>
      </p:sp>
    </p:spTree>
    <p:extLst>
      <p:ext uri="{BB962C8B-B14F-4D97-AF65-F5344CB8AC3E}">
        <p14:creationId xmlns:p14="http://schemas.microsoft.com/office/powerpoint/2010/main" val="3682088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125B3-829F-4589-9D7D-13BA40E917F7}"/>
              </a:ext>
            </a:extLst>
          </p:cNvPr>
          <p:cNvSpPr>
            <a:spLocks noGrp="1"/>
          </p:cNvSpPr>
          <p:nvPr>
            <p:ph type="title"/>
          </p:nvPr>
        </p:nvSpPr>
        <p:spPr>
          <a:xfrm>
            <a:off x="0" y="1663"/>
            <a:ext cx="4223792" cy="761309"/>
          </a:xfrm>
        </p:spPr>
        <p:txBody>
          <a:bodyPr>
            <a:normAutofit fontScale="90000"/>
          </a:bodyPr>
          <a:lstStyle/>
          <a:p>
            <a:pPr algn="ctr"/>
            <a:r>
              <a:rPr lang="en-GB" b="1" dirty="0">
                <a:latin typeface="+mn-lt"/>
              </a:rPr>
              <a:t>Hypothesis testing</a:t>
            </a:r>
          </a:p>
        </p:txBody>
      </p:sp>
      <p:sp>
        <p:nvSpPr>
          <p:cNvPr id="3" name="Content Placeholder 2">
            <a:extLst>
              <a:ext uri="{FF2B5EF4-FFF2-40B4-BE49-F238E27FC236}">
                <a16:creationId xmlns:a16="http://schemas.microsoft.com/office/drawing/2014/main" id="{D233B086-E218-417F-AF40-08B686C8AF91}"/>
              </a:ext>
            </a:extLst>
          </p:cNvPr>
          <p:cNvSpPr>
            <a:spLocks noGrp="1"/>
          </p:cNvSpPr>
          <p:nvPr>
            <p:ph idx="1"/>
          </p:nvPr>
        </p:nvSpPr>
        <p:spPr>
          <a:xfrm>
            <a:off x="92012" y="762973"/>
            <a:ext cx="9532380" cy="2882051"/>
          </a:xfrm>
        </p:spPr>
        <p:txBody>
          <a:bodyPr>
            <a:noAutofit/>
          </a:bodyPr>
          <a:lstStyle/>
          <a:p>
            <a:r>
              <a:rPr lang="en-GB" sz="2000" dirty="0"/>
              <a:t>Hypothesis testing can be best thought of as a court case.</a:t>
            </a:r>
          </a:p>
          <a:p>
            <a:r>
              <a:rPr lang="en-GB" sz="2000" dirty="0"/>
              <a:t>The person that is standing on trial is either found not guilty or guilty.</a:t>
            </a:r>
          </a:p>
          <a:p>
            <a:r>
              <a:rPr lang="en-GB" sz="2000" dirty="0"/>
              <a:t>The “default” position is that the person is not guilty as if there isn’t enough evidence against the person, then the jury have to side on the side of caution and not convict.</a:t>
            </a:r>
          </a:p>
          <a:p>
            <a:r>
              <a:rPr lang="en-GB" sz="2000" dirty="0"/>
              <a:t>The stronger the evidence is against the person, the more the jury will start to believe that the person is in fact guilty.</a:t>
            </a:r>
          </a:p>
          <a:p>
            <a:r>
              <a:rPr lang="en-GB" sz="2000" dirty="0"/>
              <a:t>A court case therefore has two hypotheses at the start of a case. The person is not guilty (null hypothesis) or guilty (alternative hypothesis)</a:t>
            </a:r>
          </a:p>
        </p:txBody>
      </p:sp>
      <mc:AlternateContent xmlns:mc="http://schemas.openxmlformats.org/markup-compatibility/2006" xmlns:a14="http://schemas.microsoft.com/office/drawing/2010/main">
        <mc:Choice Requires="a14">
          <p:sp>
            <p:nvSpPr>
              <p:cNvPr id="4" name="Rectangle 10"/>
              <p:cNvSpPr>
                <a:spLocks noChangeArrowheads="1"/>
              </p:cNvSpPr>
              <p:nvPr/>
            </p:nvSpPr>
            <p:spPr bwMode="auto">
              <a:xfrm>
                <a:off x="191344" y="3666241"/>
                <a:ext cx="9289032" cy="1323439"/>
              </a:xfrm>
              <a:prstGeom prst="rect">
                <a:avLst/>
              </a:prstGeom>
              <a:solidFill>
                <a:schemeClr val="tx1"/>
              </a:solidFill>
              <a:ln w="9525">
                <a:solidFill>
                  <a:schemeClr val="tx1"/>
                </a:solidFill>
                <a:miter lim="800000"/>
                <a:headEnd/>
                <a:tailEnd/>
              </a:ln>
            </p:spPr>
            <p:txBody>
              <a:bodyPr wrap="square">
                <a:spAutoFit/>
              </a:bodyPr>
              <a:lstStyle>
                <a:lvl1pPr eaLnBrk="0" hangingPunct="0">
                  <a:defRPr sz="2200">
                    <a:solidFill>
                      <a:schemeClr val="tx1"/>
                    </a:solidFill>
                    <a:latin typeface="Comic Sans MS" panose="030F0702030302020204" pitchFamily="66" charset="0"/>
                  </a:defRPr>
                </a:lvl1pPr>
                <a:lvl2pPr marL="742950" indent="-285750" eaLnBrk="0" hangingPunct="0">
                  <a:defRPr sz="2200">
                    <a:solidFill>
                      <a:schemeClr val="tx1"/>
                    </a:solidFill>
                    <a:latin typeface="Comic Sans MS" panose="030F0702030302020204" pitchFamily="66" charset="0"/>
                  </a:defRPr>
                </a:lvl2pPr>
                <a:lvl3pPr marL="1143000" indent="-228600" eaLnBrk="0" hangingPunct="0">
                  <a:defRPr sz="2200">
                    <a:solidFill>
                      <a:schemeClr val="tx1"/>
                    </a:solidFill>
                    <a:latin typeface="Comic Sans MS" panose="030F0702030302020204" pitchFamily="66" charset="0"/>
                  </a:defRPr>
                </a:lvl3pPr>
                <a:lvl4pPr marL="1600200" indent="-228600" eaLnBrk="0" hangingPunct="0">
                  <a:defRPr sz="2200">
                    <a:solidFill>
                      <a:schemeClr val="tx1"/>
                    </a:solidFill>
                    <a:latin typeface="Comic Sans MS" panose="030F0702030302020204" pitchFamily="66" charset="0"/>
                  </a:defRPr>
                </a:lvl4pPr>
                <a:lvl5pPr marL="2057400" indent="-228600" eaLnBrk="0" hangingPunct="0">
                  <a:defRPr sz="2200">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sz="2200">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sz="2200">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sz="2200">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sz="2200">
                    <a:solidFill>
                      <a:schemeClr val="tx1"/>
                    </a:solidFill>
                    <a:latin typeface="Comic Sans MS" panose="030F0702030302020204" pitchFamily="66" charset="0"/>
                  </a:defRPr>
                </a:lvl9pPr>
              </a:lstStyle>
              <a:p>
                <a:pPr eaLnBrk="1" hangingPunct="1"/>
                <a14:m>
                  <m:oMath xmlns:m="http://schemas.openxmlformats.org/officeDocument/2006/math">
                    <m:sSub>
                      <m:sSubPr>
                        <m:ctrlPr>
                          <a:rPr lang="en-US" altLang="en-US" sz="2000" b="1" i="1" smtClean="0">
                            <a:solidFill>
                              <a:schemeClr val="bg1"/>
                            </a:solidFill>
                            <a:latin typeface="Cambria Math" panose="02040503050406030204" pitchFamily="18" charset="0"/>
                          </a:rPr>
                        </m:ctrlPr>
                      </m:sSubPr>
                      <m:e>
                        <m:r>
                          <a:rPr lang="en-GB" altLang="en-US" sz="2000" b="1" i="1">
                            <a:solidFill>
                              <a:schemeClr val="bg1"/>
                            </a:solidFill>
                            <a:latin typeface="Cambria Math" panose="02040503050406030204" pitchFamily="18" charset="0"/>
                          </a:rPr>
                          <m:t>𝑯</m:t>
                        </m:r>
                      </m:e>
                      <m:sub>
                        <m:r>
                          <a:rPr lang="en-GB" altLang="en-US" sz="2000" b="1" i="1">
                            <a:solidFill>
                              <a:schemeClr val="bg1"/>
                            </a:solidFill>
                            <a:latin typeface="Cambria Math" panose="02040503050406030204" pitchFamily="18" charset="0"/>
                          </a:rPr>
                          <m:t>𝟎</m:t>
                        </m:r>
                      </m:sub>
                    </m:sSub>
                    <m:r>
                      <a:rPr lang="en-GB" altLang="en-US" sz="2000" b="1" i="1">
                        <a:solidFill>
                          <a:schemeClr val="bg1"/>
                        </a:solidFill>
                        <a:latin typeface="Cambria Math" panose="02040503050406030204" pitchFamily="18" charset="0"/>
                      </a:rPr>
                      <m:t> </m:t>
                    </m:r>
                  </m:oMath>
                </a14:m>
                <a:r>
                  <a:rPr lang="en-US" altLang="en-US" sz="2000" b="1" dirty="0">
                    <a:solidFill>
                      <a:schemeClr val="bg1"/>
                    </a:solidFill>
                    <a:latin typeface="+mn-lt"/>
                  </a:rPr>
                  <a:t>is called the null hypothesis.  (Think of this as “no change” or the default position.)</a:t>
                </a:r>
              </a:p>
              <a:p>
                <a:pPr eaLnBrk="1" hangingPunct="1"/>
                <a:endParaRPr lang="en-US" altLang="en-US" sz="2000" b="1" i="1" dirty="0">
                  <a:solidFill>
                    <a:schemeClr val="bg1"/>
                  </a:solidFill>
                  <a:latin typeface="Cambria Math" panose="02040503050406030204" pitchFamily="18" charset="0"/>
                </a:endParaRPr>
              </a:p>
              <a:p>
                <a:pPr eaLnBrk="1" hangingPunct="1"/>
                <a14:m>
                  <m:oMath xmlns:m="http://schemas.openxmlformats.org/officeDocument/2006/math">
                    <m:sSub>
                      <m:sSubPr>
                        <m:ctrlPr>
                          <a:rPr lang="en-US" altLang="en-US" sz="2000" b="1" i="1">
                            <a:solidFill>
                              <a:schemeClr val="bg1"/>
                            </a:solidFill>
                            <a:latin typeface="Cambria Math" panose="02040503050406030204" pitchFamily="18" charset="0"/>
                          </a:rPr>
                        </m:ctrlPr>
                      </m:sSubPr>
                      <m:e>
                        <m:r>
                          <a:rPr lang="en-GB" altLang="en-US" sz="2000" b="1" i="1">
                            <a:solidFill>
                              <a:schemeClr val="bg1"/>
                            </a:solidFill>
                            <a:latin typeface="Cambria Math" panose="02040503050406030204" pitchFamily="18" charset="0"/>
                          </a:rPr>
                          <m:t>𝑯</m:t>
                        </m:r>
                      </m:e>
                      <m:sub>
                        <m:r>
                          <a:rPr lang="en-GB" altLang="en-US" sz="2000" b="1" i="1">
                            <a:solidFill>
                              <a:schemeClr val="bg1"/>
                            </a:solidFill>
                            <a:latin typeface="Cambria Math" panose="02040503050406030204" pitchFamily="18" charset="0"/>
                          </a:rPr>
                          <m:t>𝟎</m:t>
                        </m:r>
                      </m:sub>
                    </m:sSub>
                  </m:oMath>
                </a14:m>
                <a:r>
                  <a:rPr lang="en-US" altLang="en-US" sz="2000" b="1" dirty="0">
                    <a:solidFill>
                      <a:schemeClr val="bg1"/>
                    </a:solidFill>
                    <a:latin typeface="+mn-lt"/>
                  </a:rPr>
                  <a:t> is the hypothesis that you assume to be correct (the jury assume that the person is not guilty until substantial evidence is provided to suggest otherwise).</a:t>
                </a:r>
              </a:p>
            </p:txBody>
          </p:sp>
        </mc:Choice>
        <mc:Fallback xmlns="">
          <p:sp>
            <p:nvSpPr>
              <p:cNvPr id="4" name="Rectangle 10"/>
              <p:cNvSpPr>
                <a:spLocks noRot="1" noChangeAspect="1" noMove="1" noResize="1" noEditPoints="1" noAdjustHandles="1" noChangeArrowheads="1" noChangeShapeType="1" noTextEdit="1"/>
              </p:cNvSpPr>
              <p:nvPr/>
            </p:nvSpPr>
            <p:spPr bwMode="auto">
              <a:xfrm>
                <a:off x="191344" y="3666241"/>
                <a:ext cx="9289032" cy="1323439"/>
              </a:xfrm>
              <a:prstGeom prst="rect">
                <a:avLst/>
              </a:prstGeom>
              <a:blipFill>
                <a:blip r:embed="rId2"/>
                <a:stretch>
                  <a:fillRect l="-590" t="-1818" r="-917" b="-6364"/>
                </a:stretch>
              </a:blipFill>
              <a:ln w="9525">
                <a:solidFill>
                  <a:schemeClr val="tx1"/>
                </a:solidFill>
                <a:miter lim="800000"/>
                <a:headEnd/>
                <a:tailEn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Rectangle 13"/>
              <p:cNvSpPr>
                <a:spLocks noChangeArrowheads="1"/>
              </p:cNvSpPr>
              <p:nvPr/>
            </p:nvSpPr>
            <p:spPr bwMode="auto">
              <a:xfrm>
                <a:off x="191344" y="5157192"/>
                <a:ext cx="6768752" cy="400110"/>
              </a:xfrm>
              <a:prstGeom prst="rect">
                <a:avLst/>
              </a:prstGeom>
              <a:solidFill>
                <a:schemeClr val="tx1"/>
              </a:solidFill>
              <a:ln w="9525">
                <a:solidFill>
                  <a:schemeClr val="tx1"/>
                </a:solidFill>
                <a:miter lim="800000"/>
                <a:headEnd/>
                <a:tailEnd/>
              </a:ln>
            </p:spPr>
            <p:txBody>
              <a:bodyPr wrap="square">
                <a:spAutoFit/>
              </a:bodyPr>
              <a:lstStyle>
                <a:lvl1pPr eaLnBrk="0" hangingPunct="0">
                  <a:defRPr sz="2200">
                    <a:solidFill>
                      <a:schemeClr val="tx1"/>
                    </a:solidFill>
                    <a:latin typeface="Comic Sans MS" panose="030F0702030302020204" pitchFamily="66" charset="0"/>
                  </a:defRPr>
                </a:lvl1pPr>
                <a:lvl2pPr marL="742950" indent="-285750" eaLnBrk="0" hangingPunct="0">
                  <a:defRPr sz="2200">
                    <a:solidFill>
                      <a:schemeClr val="tx1"/>
                    </a:solidFill>
                    <a:latin typeface="Comic Sans MS" panose="030F0702030302020204" pitchFamily="66" charset="0"/>
                  </a:defRPr>
                </a:lvl2pPr>
                <a:lvl3pPr marL="1143000" indent="-228600" eaLnBrk="0" hangingPunct="0">
                  <a:defRPr sz="2200">
                    <a:solidFill>
                      <a:schemeClr val="tx1"/>
                    </a:solidFill>
                    <a:latin typeface="Comic Sans MS" panose="030F0702030302020204" pitchFamily="66" charset="0"/>
                  </a:defRPr>
                </a:lvl3pPr>
                <a:lvl4pPr marL="1600200" indent="-228600" eaLnBrk="0" hangingPunct="0">
                  <a:defRPr sz="2200">
                    <a:solidFill>
                      <a:schemeClr val="tx1"/>
                    </a:solidFill>
                    <a:latin typeface="Comic Sans MS" panose="030F0702030302020204" pitchFamily="66" charset="0"/>
                  </a:defRPr>
                </a:lvl4pPr>
                <a:lvl5pPr marL="2057400" indent="-228600" eaLnBrk="0" hangingPunct="0">
                  <a:defRPr sz="2200">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sz="2200">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sz="2200">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sz="2200">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sz="2200">
                    <a:solidFill>
                      <a:schemeClr val="tx1"/>
                    </a:solidFill>
                    <a:latin typeface="Comic Sans MS" panose="030F0702030302020204" pitchFamily="66" charset="0"/>
                  </a:defRPr>
                </a:lvl9pPr>
              </a:lstStyle>
              <a:p>
                <a:pPr eaLnBrk="1" hangingPunct="1"/>
                <a14:m>
                  <m:oMath xmlns:m="http://schemas.openxmlformats.org/officeDocument/2006/math">
                    <m:sSub>
                      <m:sSubPr>
                        <m:ctrlPr>
                          <a:rPr lang="en-US" altLang="en-US" sz="2000" b="1" i="1" smtClean="0">
                            <a:solidFill>
                              <a:schemeClr val="bg1"/>
                            </a:solidFill>
                            <a:latin typeface="Cambria Math" panose="02040503050406030204" pitchFamily="18" charset="0"/>
                          </a:rPr>
                        </m:ctrlPr>
                      </m:sSubPr>
                      <m:e>
                        <m:r>
                          <a:rPr lang="en-GB" altLang="en-US" sz="2000" b="1" i="1">
                            <a:solidFill>
                              <a:schemeClr val="bg1"/>
                            </a:solidFill>
                            <a:latin typeface="Cambria Math" panose="02040503050406030204" pitchFamily="18" charset="0"/>
                          </a:rPr>
                          <m:t>𝑯</m:t>
                        </m:r>
                      </m:e>
                      <m:sub>
                        <m:r>
                          <a:rPr lang="en-GB" altLang="en-US" sz="2000" b="1" i="1">
                            <a:solidFill>
                              <a:schemeClr val="bg1"/>
                            </a:solidFill>
                            <a:latin typeface="Cambria Math" panose="02040503050406030204" pitchFamily="18" charset="0"/>
                          </a:rPr>
                          <m:t>𝟏</m:t>
                        </m:r>
                      </m:sub>
                    </m:sSub>
                  </m:oMath>
                </a14:m>
                <a:r>
                  <a:rPr lang="en-US" altLang="en-US" sz="2000" b="1" dirty="0">
                    <a:solidFill>
                      <a:schemeClr val="bg1"/>
                    </a:solidFill>
                    <a:latin typeface="+mn-lt"/>
                  </a:rPr>
                  <a:t> is the alternative hypothesis (i.e. that the person is guilty)</a:t>
                </a:r>
              </a:p>
            </p:txBody>
          </p:sp>
        </mc:Choice>
        <mc:Fallback xmlns="">
          <p:sp>
            <p:nvSpPr>
              <p:cNvPr id="5" name="Rectangle 13"/>
              <p:cNvSpPr>
                <a:spLocks noRot="1" noChangeAspect="1" noMove="1" noResize="1" noEditPoints="1" noAdjustHandles="1" noChangeArrowheads="1" noChangeShapeType="1" noTextEdit="1"/>
              </p:cNvSpPr>
              <p:nvPr/>
            </p:nvSpPr>
            <p:spPr bwMode="auto">
              <a:xfrm>
                <a:off x="191344" y="5157192"/>
                <a:ext cx="6768752" cy="400110"/>
              </a:xfrm>
              <a:prstGeom prst="rect">
                <a:avLst/>
              </a:prstGeom>
              <a:blipFill>
                <a:blip r:embed="rId3"/>
                <a:stretch>
                  <a:fillRect t="-7353" b="-23529"/>
                </a:stretch>
              </a:blipFill>
              <a:ln w="9525">
                <a:solidFill>
                  <a:schemeClr val="tx1"/>
                </a:solidFill>
                <a:miter lim="800000"/>
                <a:headEnd/>
                <a:tailEnd/>
              </a:ln>
            </p:spPr>
            <p:txBody>
              <a:bodyPr/>
              <a:lstStyle/>
              <a:p>
                <a:r>
                  <a:rPr lang="en-GB">
                    <a:noFill/>
                  </a:rPr>
                  <a:t> </a:t>
                </a:r>
              </a:p>
            </p:txBody>
          </p:sp>
        </mc:Fallback>
      </mc:AlternateContent>
    </p:spTree>
    <p:extLst>
      <p:ext uri="{BB962C8B-B14F-4D97-AF65-F5344CB8AC3E}">
        <p14:creationId xmlns:p14="http://schemas.microsoft.com/office/powerpoint/2010/main" val="2922928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125B3-829F-4589-9D7D-13BA40E917F7}"/>
              </a:ext>
            </a:extLst>
          </p:cNvPr>
          <p:cNvSpPr>
            <a:spLocks noGrp="1"/>
          </p:cNvSpPr>
          <p:nvPr>
            <p:ph type="title"/>
          </p:nvPr>
        </p:nvSpPr>
        <p:spPr>
          <a:xfrm>
            <a:off x="0" y="1663"/>
            <a:ext cx="3791744" cy="672326"/>
          </a:xfrm>
        </p:spPr>
        <p:txBody>
          <a:bodyPr>
            <a:normAutofit/>
          </a:bodyPr>
          <a:lstStyle/>
          <a:p>
            <a:pPr algn="ctr"/>
            <a:r>
              <a:rPr lang="en-GB" sz="3600" b="1" dirty="0">
                <a:latin typeface="+mn-lt"/>
              </a:rPr>
              <a:t>Hypothesis testing</a:t>
            </a:r>
          </a:p>
        </p:txBody>
      </p:sp>
      <p:sp>
        <p:nvSpPr>
          <p:cNvPr id="3" name="Content Placeholder 2">
            <a:extLst>
              <a:ext uri="{FF2B5EF4-FFF2-40B4-BE49-F238E27FC236}">
                <a16:creationId xmlns:a16="http://schemas.microsoft.com/office/drawing/2014/main" id="{D233B086-E218-417F-AF40-08B686C8AF91}"/>
              </a:ext>
            </a:extLst>
          </p:cNvPr>
          <p:cNvSpPr>
            <a:spLocks noGrp="1"/>
          </p:cNvSpPr>
          <p:nvPr>
            <p:ph idx="1"/>
          </p:nvPr>
        </p:nvSpPr>
        <p:spPr>
          <a:xfrm>
            <a:off x="92012" y="634360"/>
            <a:ext cx="10900532" cy="685498"/>
          </a:xfrm>
        </p:spPr>
        <p:txBody>
          <a:bodyPr>
            <a:noAutofit/>
          </a:bodyPr>
          <a:lstStyle/>
          <a:p>
            <a:r>
              <a:rPr lang="en-GB" sz="1800" dirty="0"/>
              <a:t>We can use a hypothesis test to determine whether the product moment correlation coefficient for a particular sample indicates that there is likely to be a </a:t>
            </a:r>
            <a:r>
              <a:rPr lang="en-GB" sz="1800" b="1" dirty="0"/>
              <a:t>linear relationship </a:t>
            </a:r>
            <a:r>
              <a:rPr lang="en-GB" sz="1800" dirty="0"/>
              <a:t>within the whole population or not.</a:t>
            </a:r>
          </a:p>
        </p:txBody>
      </p:sp>
      <p:sp>
        <p:nvSpPr>
          <p:cNvPr id="4" name="TextBox 3"/>
          <p:cNvSpPr txBox="1"/>
          <p:nvPr/>
        </p:nvSpPr>
        <p:spPr>
          <a:xfrm>
            <a:off x="72567" y="1174112"/>
            <a:ext cx="1323468" cy="461665"/>
          </a:xfrm>
          <a:prstGeom prst="rect">
            <a:avLst/>
          </a:prstGeom>
          <a:noFill/>
        </p:spPr>
        <p:txBody>
          <a:bodyPr wrap="square" rtlCol="0">
            <a:spAutoFit/>
          </a:bodyPr>
          <a:lstStyle/>
          <a:p>
            <a:r>
              <a:rPr lang="en-GB" sz="2400" b="1" dirty="0"/>
              <a:t>Example</a:t>
            </a:r>
          </a:p>
        </p:txBody>
      </p:sp>
      <p:sp>
        <p:nvSpPr>
          <p:cNvPr id="6" name="TextBox 5"/>
          <p:cNvSpPr txBox="1"/>
          <p:nvPr/>
        </p:nvSpPr>
        <p:spPr>
          <a:xfrm>
            <a:off x="86022" y="1583293"/>
            <a:ext cx="10396476" cy="646331"/>
          </a:xfrm>
          <a:prstGeom prst="rect">
            <a:avLst/>
          </a:prstGeom>
          <a:noFill/>
        </p:spPr>
        <p:txBody>
          <a:bodyPr wrap="square" rtlCol="0">
            <a:spAutoFit/>
          </a:bodyPr>
          <a:lstStyle/>
          <a:p>
            <a:r>
              <a:rPr lang="en-GB" dirty="0"/>
              <a:t>A meteorologist believes that there is a positive correlation between daily mean wind speed and daily maximum gust. She collected data from the large data set for 5 days during August 2015 in the town of </a:t>
            </a:r>
            <a:r>
              <a:rPr lang="en-GB" dirty="0" err="1"/>
              <a:t>Hurn</a:t>
            </a:r>
            <a:r>
              <a:rPr lang="en-GB" dirty="0"/>
              <a:t>.</a:t>
            </a:r>
          </a:p>
        </p:txBody>
      </p:sp>
      <mc:AlternateContent xmlns:mc="http://schemas.openxmlformats.org/markup-compatibility/2006" xmlns:a14="http://schemas.microsoft.com/office/drawing/2010/main">
        <mc:Choice Requires="a14">
          <p:sp>
            <p:nvSpPr>
              <p:cNvPr id="7" name="TextBox 6"/>
              <p:cNvSpPr txBox="1"/>
              <p:nvPr/>
            </p:nvSpPr>
            <p:spPr>
              <a:xfrm>
                <a:off x="181527" y="3012353"/>
                <a:ext cx="7348644" cy="646331"/>
              </a:xfrm>
              <a:prstGeom prst="rect">
                <a:avLst/>
              </a:prstGeom>
              <a:noFill/>
            </p:spPr>
            <p:txBody>
              <a:bodyPr wrap="square" rtlCol="0">
                <a:spAutoFit/>
              </a:bodyPr>
              <a:lstStyle/>
              <a:p>
                <a:pPr marL="285750" indent="-285750">
                  <a:buFont typeface="Arial" panose="020B0604020202020204" pitchFamily="34" charset="0"/>
                  <a:buChar char="•"/>
                </a:pPr>
                <a:r>
                  <a:rPr lang="en-GB" dirty="0"/>
                  <a:t>The </a:t>
                </a:r>
                <a:r>
                  <a:rPr lang="en-GB" b="1" dirty="0"/>
                  <a:t>PMCC</a:t>
                </a:r>
                <a:r>
                  <a:rPr lang="en-GB" dirty="0"/>
                  <a:t> of a </a:t>
                </a:r>
                <a:r>
                  <a:rPr lang="en-GB" b="1" dirty="0"/>
                  <a:t>sample</a:t>
                </a:r>
                <a:r>
                  <a:rPr lang="en-GB" dirty="0"/>
                  <a:t> is denoted by </a:t>
                </a:r>
                <a14:m>
                  <m:oMath xmlns:m="http://schemas.openxmlformats.org/officeDocument/2006/math">
                    <m:r>
                      <a:rPr lang="en-GB" b="1" i="1" smtClean="0">
                        <a:latin typeface="Cambria Math" panose="02040503050406030204" pitchFamily="18" charset="0"/>
                      </a:rPr>
                      <m:t>𝒓</m:t>
                    </m:r>
                  </m:oMath>
                </a14:m>
                <a:r>
                  <a:rPr lang="en-GB" dirty="0"/>
                  <a:t>. </a:t>
                </a:r>
              </a:p>
              <a:p>
                <a:pPr marL="285750" indent="-285750">
                  <a:buFont typeface="Arial" panose="020B0604020202020204" pitchFamily="34" charset="0"/>
                  <a:buChar char="•"/>
                </a:pPr>
                <a:r>
                  <a:rPr lang="en-GB" dirty="0"/>
                  <a:t>For this sample, </a:t>
                </a:r>
                <a14:m>
                  <m:oMath xmlns:m="http://schemas.openxmlformats.org/officeDocument/2006/math">
                    <m:r>
                      <a:rPr lang="en-GB" b="0" i="1" smtClean="0">
                        <a:latin typeface="Cambria Math" panose="02040503050406030204" pitchFamily="18" charset="0"/>
                      </a:rPr>
                      <m:t>𝑟</m:t>
                    </m:r>
                    <m:r>
                      <a:rPr lang="en-GB" b="0" i="1" smtClean="0">
                        <a:latin typeface="Cambria Math" panose="02040503050406030204" pitchFamily="18" charset="0"/>
                      </a:rPr>
                      <m:t>=0.843</m:t>
                    </m:r>
                  </m:oMath>
                </a14:m>
                <a:r>
                  <a:rPr lang="en-GB" dirty="0"/>
                  <a:t> (you can do this on a calculator remember).</a:t>
                </a:r>
              </a:p>
            </p:txBody>
          </p:sp>
        </mc:Choice>
        <mc:Fallback xmlns="">
          <p:sp>
            <p:nvSpPr>
              <p:cNvPr id="7" name="TextBox 6"/>
              <p:cNvSpPr txBox="1">
                <a:spLocks noRot="1" noChangeAspect="1" noMove="1" noResize="1" noEditPoints="1" noAdjustHandles="1" noChangeArrowheads="1" noChangeShapeType="1" noTextEdit="1"/>
              </p:cNvSpPr>
              <p:nvPr/>
            </p:nvSpPr>
            <p:spPr>
              <a:xfrm>
                <a:off x="181527" y="3012353"/>
                <a:ext cx="7348644" cy="646331"/>
              </a:xfrm>
              <a:prstGeom prst="rect">
                <a:avLst/>
              </a:prstGeom>
              <a:blipFill>
                <a:blip r:embed="rId2"/>
                <a:stretch>
                  <a:fillRect l="-581" t="-4717" b="-1415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151186" y="3747669"/>
                <a:ext cx="11885147" cy="1200329"/>
              </a:xfrm>
              <a:prstGeom prst="rect">
                <a:avLst/>
              </a:prstGeom>
              <a:noFill/>
            </p:spPr>
            <p:txBody>
              <a:bodyPr wrap="square" rtlCol="0">
                <a:spAutoFit/>
              </a:bodyPr>
              <a:lstStyle/>
              <a:p>
                <a:pPr marL="285750" indent="-285750">
                  <a:buFont typeface="Arial" panose="020B0604020202020204" pitchFamily="34" charset="0"/>
                  <a:buChar char="•"/>
                </a:pPr>
                <a:r>
                  <a:rPr lang="en-GB" dirty="0"/>
                  <a:t>The meteorologist believes that there is a positive correlation. </a:t>
                </a:r>
              </a:p>
              <a:p>
                <a:pPr marL="285750" indent="-285750">
                  <a:buFont typeface="Arial" panose="020B0604020202020204" pitchFamily="34" charset="0"/>
                  <a:buChar char="•"/>
                </a:pPr>
                <a:r>
                  <a:rPr lang="en-GB" dirty="0"/>
                  <a:t>Our “default” position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0</m:t>
                        </m:r>
                      </m:sub>
                    </m:sSub>
                  </m:oMath>
                </a14:m>
                <a:r>
                  <a:rPr lang="en-GB" dirty="0"/>
                  <a:t>) is to assume that there is zero correlation between mean wind speed and daily maximum gust.</a:t>
                </a:r>
              </a:p>
              <a:p>
                <a:pPr marL="285750" indent="-285750">
                  <a:buFont typeface="Arial" panose="020B0604020202020204" pitchFamily="34" charset="0"/>
                  <a:buChar char="•"/>
                </a:pPr>
                <a:r>
                  <a:rPr lang="en-GB" dirty="0"/>
                  <a:t>The alternative hypothesis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1</m:t>
                        </m:r>
                      </m:sub>
                    </m:sSub>
                  </m:oMath>
                </a14:m>
                <a:r>
                  <a:rPr lang="en-GB" dirty="0"/>
                  <a:t>) is that there is a positive correlation between mean wind speed and daily maximum gust.</a:t>
                </a:r>
              </a:p>
              <a:p>
                <a:pPr marL="285750" indent="-285750">
                  <a:buFont typeface="Arial" panose="020B0604020202020204" pitchFamily="34" charset="0"/>
                  <a:buChar char="•"/>
                </a:pPr>
                <a:r>
                  <a:rPr lang="en-GB" dirty="0"/>
                  <a:t>We only start to believe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1</m:t>
                        </m:r>
                      </m:sub>
                    </m:sSub>
                  </m:oMath>
                </a14:m>
                <a:r>
                  <a:rPr lang="en-GB" dirty="0"/>
                  <a:t> when substantial evidence is given to us.</a:t>
                </a:r>
              </a:p>
            </p:txBody>
          </p:sp>
        </mc:Choice>
        <mc:Fallback xmlns="">
          <p:sp>
            <p:nvSpPr>
              <p:cNvPr id="8" name="TextBox 7"/>
              <p:cNvSpPr txBox="1">
                <a:spLocks noRot="1" noChangeAspect="1" noMove="1" noResize="1" noEditPoints="1" noAdjustHandles="1" noChangeArrowheads="1" noChangeShapeType="1" noTextEdit="1"/>
              </p:cNvSpPr>
              <p:nvPr/>
            </p:nvSpPr>
            <p:spPr>
              <a:xfrm>
                <a:off x="151186" y="3747669"/>
                <a:ext cx="11885147" cy="1200329"/>
              </a:xfrm>
              <a:prstGeom prst="rect">
                <a:avLst/>
              </a:prstGeom>
              <a:blipFill>
                <a:blip r:embed="rId3"/>
                <a:stretch>
                  <a:fillRect l="-359" t="-3046" b="-7107"/>
                </a:stretch>
              </a:blipFill>
            </p:spPr>
            <p:txBody>
              <a:bodyPr/>
              <a:lstStyle/>
              <a:p>
                <a:r>
                  <a:rPr lang="en-GB">
                    <a:noFill/>
                  </a:rPr>
                  <a:t> </a:t>
                </a:r>
              </a:p>
            </p:txBody>
          </p:sp>
        </mc:Fallback>
      </mc:AlternateContent>
      <p:pic>
        <p:nvPicPr>
          <p:cNvPr id="9" name="Picture 8"/>
          <p:cNvPicPr>
            <a:picLocks noChangeAspect="1"/>
          </p:cNvPicPr>
          <p:nvPr/>
        </p:nvPicPr>
        <p:blipFill>
          <a:blip r:embed="rId4"/>
          <a:stretch>
            <a:fillRect/>
          </a:stretch>
        </p:blipFill>
        <p:spPr>
          <a:xfrm>
            <a:off x="151186" y="2183954"/>
            <a:ext cx="5720643" cy="828399"/>
          </a:xfrm>
          <a:prstGeom prst="rect">
            <a:avLst/>
          </a:prstGeom>
        </p:spPr>
      </p:pic>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62ABEF3E-27D2-4B00-BC14-E2EC7BFB657F}"/>
                  </a:ext>
                </a:extLst>
              </p:cNvPr>
              <p:cNvSpPr txBox="1"/>
              <p:nvPr/>
            </p:nvSpPr>
            <p:spPr>
              <a:xfrm>
                <a:off x="6169189" y="2675473"/>
                <a:ext cx="5652301" cy="584775"/>
              </a:xfrm>
              <a:prstGeom prst="rect">
                <a:avLst/>
              </a:prstGeom>
              <a:noFill/>
              <a:ln>
                <a:solidFill>
                  <a:schemeClr val="tx1"/>
                </a:solidFill>
              </a:ln>
            </p:spPr>
            <p:txBody>
              <a:bodyPr wrap="square" rtlCol="0">
                <a:spAutoFit/>
              </a:bodyPr>
              <a:lstStyle/>
              <a:p>
                <a:pPr marL="285750" indent="-285750">
                  <a:buFont typeface="Arial" panose="020B0604020202020204" pitchFamily="34" charset="0"/>
                  <a:buChar char="•"/>
                </a:pPr>
                <a14:m>
                  <m:oMath xmlns:m="http://schemas.openxmlformats.org/officeDocument/2006/math">
                    <m:r>
                      <a:rPr lang="en-GB" sz="1600" b="1" i="1" smtClean="0">
                        <a:latin typeface="Cambria Math" panose="02040503050406030204" pitchFamily="18" charset="0"/>
                      </a:rPr>
                      <m:t>𝒓</m:t>
                    </m:r>
                  </m:oMath>
                </a14:m>
                <a:r>
                  <a:rPr lang="en-GB" sz="1600" b="1" dirty="0"/>
                  <a:t> is also known as the test statistic of this hypothesis test.</a:t>
                </a:r>
              </a:p>
              <a:p>
                <a:pPr marL="285750" indent="-285750">
                  <a:buFont typeface="Arial" panose="020B0604020202020204" pitchFamily="34" charset="0"/>
                  <a:buChar char="•"/>
                </a:pPr>
                <a:r>
                  <a:rPr lang="en-GB" sz="1600" b="1" dirty="0"/>
                  <a:t>A test statistic is a statistic that is calculated from the sample.</a:t>
                </a:r>
              </a:p>
            </p:txBody>
          </p:sp>
        </mc:Choice>
        <mc:Fallback xmlns="">
          <p:sp>
            <p:nvSpPr>
              <p:cNvPr id="10" name="TextBox 9">
                <a:extLst>
                  <a:ext uri="{FF2B5EF4-FFF2-40B4-BE49-F238E27FC236}">
                    <a16:creationId xmlns:a16="http://schemas.microsoft.com/office/drawing/2014/main" id="{62ABEF3E-27D2-4B00-BC14-E2EC7BFB657F}"/>
                  </a:ext>
                </a:extLst>
              </p:cNvPr>
              <p:cNvSpPr txBox="1">
                <a:spLocks noRot="1" noChangeAspect="1" noMove="1" noResize="1" noEditPoints="1" noAdjustHandles="1" noChangeArrowheads="1" noChangeShapeType="1" noTextEdit="1"/>
              </p:cNvSpPr>
              <p:nvPr/>
            </p:nvSpPr>
            <p:spPr>
              <a:xfrm>
                <a:off x="6169189" y="2675473"/>
                <a:ext cx="5652301" cy="584775"/>
              </a:xfrm>
              <a:prstGeom prst="rect">
                <a:avLst/>
              </a:prstGeom>
              <a:blipFill>
                <a:blip r:embed="rId5"/>
                <a:stretch>
                  <a:fillRect l="-323" t="-2041" r="-108" b="-11224"/>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174901" y="5036983"/>
                <a:ext cx="6209131" cy="1477328"/>
              </a:xfrm>
              <a:prstGeom prst="rect">
                <a:avLst/>
              </a:prstGeom>
              <a:noFill/>
            </p:spPr>
            <p:txBody>
              <a:bodyPr wrap="square" rtlCol="0">
                <a:spAutoFit/>
              </a:bodyPr>
              <a:lstStyle/>
              <a:p>
                <a:pPr marL="285750" indent="-285750">
                  <a:buFont typeface="Arial" panose="020B0604020202020204" pitchFamily="34" charset="0"/>
                  <a:buChar char="•"/>
                </a:pPr>
                <a:r>
                  <a:rPr lang="en-GB" dirty="0"/>
                  <a:t>The </a:t>
                </a:r>
                <a:r>
                  <a:rPr lang="en-GB" b="1" dirty="0"/>
                  <a:t>PMCC</a:t>
                </a:r>
                <a:r>
                  <a:rPr lang="en-GB" dirty="0"/>
                  <a:t> of a </a:t>
                </a:r>
                <a:r>
                  <a:rPr lang="en-GB" b="1" dirty="0"/>
                  <a:t>population</a:t>
                </a:r>
                <a:r>
                  <a:rPr lang="en-GB" dirty="0"/>
                  <a:t> is denoted by </a:t>
                </a:r>
                <a14:m>
                  <m:oMath xmlns:m="http://schemas.openxmlformats.org/officeDocument/2006/math">
                    <m:r>
                      <a:rPr lang="en-GB" b="1" i="1" smtClean="0">
                        <a:latin typeface="Cambria Math" panose="02040503050406030204" pitchFamily="18" charset="0"/>
                        <a:ea typeface="Cambria Math" panose="02040503050406030204" pitchFamily="18" charset="0"/>
                      </a:rPr>
                      <m:t>𝝆</m:t>
                    </m:r>
                  </m:oMath>
                </a14:m>
                <a:r>
                  <a:rPr lang="en-GB" dirty="0"/>
                  <a:t> (Greek letter rho) which in our case for this example is the large data set. </a:t>
                </a:r>
              </a:p>
              <a:p>
                <a:pPr marL="285750" indent="-285750">
                  <a:buFont typeface="Arial" panose="020B0604020202020204" pitchFamily="34" charset="0"/>
                  <a:buChar char="•"/>
                </a:pPr>
                <a:r>
                  <a:rPr lang="en-GB" dirty="0"/>
                  <a:t>Our hypotheses can be stated as follows:</a:t>
                </a:r>
              </a:p>
              <a:p>
                <a:pPr marL="742950" lvl="1" indent="-285750">
                  <a:buFont typeface="Wingdings" panose="05000000000000000000" pitchFamily="2" charset="2"/>
                  <a:buChar char="Ø"/>
                </a:pP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0</m:t>
                        </m:r>
                      </m:sub>
                    </m:sSub>
                    <m:r>
                      <a:rPr lang="en-GB" b="0" i="1" smtClean="0">
                        <a:latin typeface="Cambria Math" panose="02040503050406030204" pitchFamily="18" charset="0"/>
                      </a:rPr>
                      <m:t>: </m:t>
                    </m:r>
                    <m:r>
                      <a:rPr lang="en-GB" b="0" i="1" smtClean="0">
                        <a:latin typeface="Cambria Math" panose="02040503050406030204" pitchFamily="18" charset="0"/>
                        <a:ea typeface="Cambria Math" panose="02040503050406030204" pitchFamily="18" charset="0"/>
                      </a:rPr>
                      <m:t>𝜌</m:t>
                    </m:r>
                    <m:r>
                      <a:rPr lang="en-GB" b="0" i="1" smtClean="0">
                        <a:latin typeface="Cambria Math" panose="02040503050406030204" pitchFamily="18" charset="0"/>
                        <a:ea typeface="Cambria Math" panose="02040503050406030204" pitchFamily="18" charset="0"/>
                      </a:rPr>
                      <m:t>=0</m:t>
                    </m:r>
                  </m:oMath>
                </a14:m>
                <a:endParaRPr lang="en-GB" dirty="0"/>
              </a:p>
              <a:p>
                <a:pPr marL="742950" lvl="1" indent="-285750">
                  <a:buFont typeface="Wingdings" panose="05000000000000000000" pitchFamily="2" charset="2"/>
                  <a:buChar char="Ø"/>
                </a:pP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1</m:t>
                        </m:r>
                      </m:sub>
                    </m:sSub>
                    <m:r>
                      <a:rPr lang="en-GB" b="0" i="1" smtClean="0">
                        <a:latin typeface="Cambria Math" panose="02040503050406030204" pitchFamily="18" charset="0"/>
                      </a:rPr>
                      <m:t>: </m:t>
                    </m:r>
                    <m:r>
                      <a:rPr lang="en-GB" b="0" i="1" smtClean="0">
                        <a:latin typeface="Cambria Math" panose="02040503050406030204" pitchFamily="18" charset="0"/>
                        <a:ea typeface="Cambria Math" panose="02040503050406030204" pitchFamily="18" charset="0"/>
                      </a:rPr>
                      <m:t>𝜌</m:t>
                    </m:r>
                    <m:r>
                      <a:rPr lang="en-GB" b="0" i="1" smtClean="0">
                        <a:latin typeface="Cambria Math" panose="02040503050406030204" pitchFamily="18" charset="0"/>
                        <a:ea typeface="Cambria Math" panose="02040503050406030204" pitchFamily="18" charset="0"/>
                      </a:rPr>
                      <m:t>&gt;0</m:t>
                    </m:r>
                  </m:oMath>
                </a14:m>
                <a:endParaRPr lang="en-GB" dirty="0"/>
              </a:p>
            </p:txBody>
          </p:sp>
        </mc:Choice>
        <mc:Fallback xmlns="">
          <p:sp>
            <p:nvSpPr>
              <p:cNvPr id="11" name="TextBox 10"/>
              <p:cNvSpPr txBox="1">
                <a:spLocks noRot="1" noChangeAspect="1" noMove="1" noResize="1" noEditPoints="1" noAdjustHandles="1" noChangeArrowheads="1" noChangeShapeType="1" noTextEdit="1"/>
              </p:cNvSpPr>
              <p:nvPr/>
            </p:nvSpPr>
            <p:spPr>
              <a:xfrm>
                <a:off x="174901" y="5036983"/>
                <a:ext cx="6209131" cy="1477328"/>
              </a:xfrm>
              <a:prstGeom prst="rect">
                <a:avLst/>
              </a:prstGeom>
              <a:blipFill>
                <a:blip r:embed="rId6"/>
                <a:stretch>
                  <a:fillRect l="-688" t="-2058" b="-370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62ABEF3E-27D2-4B00-BC14-E2EC7BFB657F}"/>
                  </a:ext>
                </a:extLst>
              </p:cNvPr>
              <p:cNvSpPr txBox="1"/>
              <p:nvPr/>
            </p:nvSpPr>
            <p:spPr>
              <a:xfrm>
                <a:off x="6381097" y="5221648"/>
                <a:ext cx="5228484" cy="830997"/>
              </a:xfrm>
              <a:prstGeom prst="rect">
                <a:avLst/>
              </a:prstGeom>
              <a:noFill/>
              <a:ln>
                <a:solidFill>
                  <a:schemeClr val="tx1"/>
                </a:solidFill>
              </a:ln>
            </p:spPr>
            <p:txBody>
              <a:bodyPr wrap="square" rtlCol="0">
                <a:spAutoFit/>
              </a:bodyPr>
              <a:lstStyle/>
              <a:p>
                <a:pPr marL="285750" indent="-285750">
                  <a:buFont typeface="Arial" panose="020B0604020202020204" pitchFamily="34" charset="0"/>
                  <a:buChar char="•"/>
                </a:pPr>
                <a14:m>
                  <m:oMath xmlns:m="http://schemas.openxmlformats.org/officeDocument/2006/math">
                    <m:r>
                      <a:rPr lang="en-GB" sz="1600" b="1" i="1" smtClean="0">
                        <a:latin typeface="Cambria Math" panose="02040503050406030204" pitchFamily="18" charset="0"/>
                        <a:ea typeface="Cambria Math" panose="02040503050406030204" pitchFamily="18" charset="0"/>
                      </a:rPr>
                      <m:t>𝝆</m:t>
                    </m:r>
                  </m:oMath>
                </a14:m>
                <a:r>
                  <a:rPr lang="en-GB" sz="1600" b="1" dirty="0"/>
                  <a:t> is known as a population parameter.</a:t>
                </a:r>
              </a:p>
              <a:p>
                <a:pPr marL="285750" indent="-285750">
                  <a:buFont typeface="Arial" panose="020B0604020202020204" pitchFamily="34" charset="0"/>
                  <a:buChar char="•"/>
                </a:pPr>
                <a:r>
                  <a:rPr lang="en-GB" sz="1600" b="1" dirty="0"/>
                  <a:t>A population parameter is a statistical measure that relates to a population.</a:t>
                </a:r>
              </a:p>
            </p:txBody>
          </p:sp>
        </mc:Choice>
        <mc:Fallback xmlns="">
          <p:sp>
            <p:nvSpPr>
              <p:cNvPr id="12" name="TextBox 11">
                <a:extLst>
                  <a:ext uri="{FF2B5EF4-FFF2-40B4-BE49-F238E27FC236}">
                    <a16:creationId xmlns:a16="http://schemas.microsoft.com/office/drawing/2014/main" id="{62ABEF3E-27D2-4B00-BC14-E2EC7BFB657F}"/>
                  </a:ext>
                </a:extLst>
              </p:cNvPr>
              <p:cNvSpPr txBox="1">
                <a:spLocks noRot="1" noChangeAspect="1" noMove="1" noResize="1" noEditPoints="1" noAdjustHandles="1" noChangeArrowheads="1" noChangeShapeType="1" noTextEdit="1"/>
              </p:cNvSpPr>
              <p:nvPr/>
            </p:nvSpPr>
            <p:spPr>
              <a:xfrm>
                <a:off x="6381097" y="5221648"/>
                <a:ext cx="5228484" cy="830997"/>
              </a:xfrm>
              <a:prstGeom prst="rect">
                <a:avLst/>
              </a:prstGeom>
              <a:blipFill>
                <a:blip r:embed="rId7"/>
                <a:stretch>
                  <a:fillRect l="-349" t="-1449" b="-7971"/>
                </a:stretch>
              </a:blipFill>
              <a:ln>
                <a:solidFill>
                  <a:schemeClr val="tx1"/>
                </a:solidFill>
              </a:ln>
            </p:spPr>
            <p:txBody>
              <a:bodyPr/>
              <a:lstStyle/>
              <a:p>
                <a:r>
                  <a:rPr lang="en-GB">
                    <a:noFill/>
                  </a:rPr>
                  <a:t> </a:t>
                </a:r>
              </a:p>
            </p:txBody>
          </p:sp>
        </mc:Fallback>
      </mc:AlternateContent>
    </p:spTree>
    <p:extLst>
      <p:ext uri="{BB962C8B-B14F-4D97-AF65-F5344CB8AC3E}">
        <p14:creationId xmlns:p14="http://schemas.microsoft.com/office/powerpoint/2010/main" val="447434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10" grpId="0" animBg="1"/>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D25B704-C081-4EAE-BCE9-732DE7588AC5}"/>
              </a:ext>
            </a:extLst>
          </p:cNvPr>
          <p:cNvSpPr>
            <a:spLocks noGrp="1"/>
          </p:cNvSpPr>
          <p:nvPr>
            <p:ph type="title"/>
          </p:nvPr>
        </p:nvSpPr>
        <p:spPr>
          <a:xfrm>
            <a:off x="0" y="0"/>
            <a:ext cx="3791744" cy="477193"/>
          </a:xfrm>
        </p:spPr>
        <p:txBody>
          <a:bodyPr>
            <a:noAutofit/>
          </a:bodyPr>
          <a:lstStyle/>
          <a:p>
            <a:pPr algn="l"/>
            <a:r>
              <a:rPr lang="en-US" sz="3600" b="1" dirty="0">
                <a:latin typeface="+mn-lt"/>
              </a:rPr>
              <a:t>Hypothesis Testing</a:t>
            </a:r>
            <a:endParaRPr lang="en-GB" sz="3600" b="1" dirty="0">
              <a:latin typeface="+mn-lt"/>
            </a:endParaRPr>
          </a:p>
        </p:txBody>
      </p:sp>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59BC5B54-7B3C-4610-A707-D0E7B965FD48}"/>
                  </a:ext>
                </a:extLst>
              </p:cNvPr>
              <p:cNvSpPr/>
              <p:nvPr/>
            </p:nvSpPr>
            <p:spPr>
              <a:xfrm>
                <a:off x="170956" y="3212976"/>
                <a:ext cx="10143170" cy="1754326"/>
              </a:xfrm>
              <a:prstGeom prst="rect">
                <a:avLst/>
              </a:prstGeom>
            </p:spPr>
            <p:txBody>
              <a:bodyPr wrap="square">
                <a:spAutoFit/>
              </a:bodyPr>
              <a:lstStyle/>
              <a:p>
                <a:r>
                  <a:rPr lang="en-GB" b="1" dirty="0"/>
                  <a:t>Let us go back to the court case example…</a:t>
                </a:r>
              </a:p>
              <a:p>
                <a:pPr marL="285750" indent="-285750">
                  <a:buFont typeface="Arial" panose="020B0604020202020204" pitchFamily="34" charset="0"/>
                  <a:buChar char="•"/>
                </a:pPr>
                <a:r>
                  <a:rPr lang="en-GB" dirty="0"/>
                  <a:t>There have been cases where a jury have convicted wrong and the person is actually innocent!</a:t>
                </a:r>
              </a:p>
              <a:p>
                <a:pPr marL="285750" indent="-285750">
                  <a:buFont typeface="Arial" panose="020B0604020202020204" pitchFamily="34" charset="0"/>
                  <a:buChar char="•"/>
                </a:pPr>
                <a:r>
                  <a:rPr lang="en-GB" b="1" dirty="0"/>
                  <a:t>This “risk” of convicting wrong is known as a significance level which is denoted by </a:t>
                </a:r>
                <a14:m>
                  <m:oMath xmlns:m="http://schemas.openxmlformats.org/officeDocument/2006/math">
                    <m:r>
                      <a:rPr lang="en-GB" b="1" i="1" smtClean="0">
                        <a:latin typeface="Cambria Math" panose="02040503050406030204" pitchFamily="18" charset="0"/>
                        <a:ea typeface="Cambria Math" panose="02040503050406030204" pitchFamily="18" charset="0"/>
                      </a:rPr>
                      <m:t>𝜶</m:t>
                    </m:r>
                  </m:oMath>
                </a14:m>
                <a:r>
                  <a:rPr lang="en-GB" b="1" dirty="0"/>
                  <a:t>. </a:t>
                </a:r>
              </a:p>
              <a:p>
                <a:pPr marL="285750" indent="-285750">
                  <a:buFont typeface="Arial" panose="020B0604020202020204" pitchFamily="34" charset="0"/>
                  <a:buChar char="•"/>
                </a:pPr>
                <a:r>
                  <a:rPr lang="en-GB" dirty="0"/>
                  <a:t>There is always a chance that a jury have concluded wrong and so we cannot eliminate this risk.</a:t>
                </a:r>
              </a:p>
              <a:p>
                <a:pPr marL="285750" indent="-285750">
                  <a:buFont typeface="Arial" panose="020B0604020202020204" pitchFamily="34" charset="0"/>
                  <a:buChar char="•"/>
                </a:pPr>
                <a:r>
                  <a:rPr lang="en-GB" dirty="0"/>
                  <a:t>In industrial settings, the risk is normally 5% or 1% as industry wants a good chance that they have concluded correctly.</a:t>
                </a:r>
                <a:endParaRPr lang="en-GB" dirty="0">
                  <a:solidFill>
                    <a:srgbClr val="FF0000"/>
                  </a:solidFill>
                </a:endParaRPr>
              </a:p>
            </p:txBody>
          </p:sp>
        </mc:Choice>
        <mc:Fallback xmlns="">
          <p:sp>
            <p:nvSpPr>
              <p:cNvPr id="4" name="Rectangle 3">
                <a:extLst>
                  <a:ext uri="{FF2B5EF4-FFF2-40B4-BE49-F238E27FC236}">
                    <a16:creationId xmlns:a16="http://schemas.microsoft.com/office/drawing/2014/main" id="{59BC5B54-7B3C-4610-A707-D0E7B965FD48}"/>
                  </a:ext>
                </a:extLst>
              </p:cNvPr>
              <p:cNvSpPr>
                <a:spLocks noRot="1" noChangeAspect="1" noMove="1" noResize="1" noEditPoints="1" noAdjustHandles="1" noChangeArrowheads="1" noChangeShapeType="1" noTextEdit="1"/>
              </p:cNvSpPr>
              <p:nvPr/>
            </p:nvSpPr>
            <p:spPr>
              <a:xfrm>
                <a:off x="170956" y="3212976"/>
                <a:ext cx="10143170" cy="1754326"/>
              </a:xfrm>
              <a:prstGeom prst="rect">
                <a:avLst/>
              </a:prstGeom>
              <a:blipFill>
                <a:blip r:embed="rId2"/>
                <a:stretch>
                  <a:fillRect l="-481" t="-1736" b="-45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C433FBFB-09BB-4B9A-8596-9E0D83DA6F36}"/>
                  </a:ext>
                </a:extLst>
              </p:cNvPr>
              <p:cNvSpPr/>
              <p:nvPr/>
            </p:nvSpPr>
            <p:spPr>
              <a:xfrm>
                <a:off x="183425" y="645447"/>
                <a:ext cx="7216638" cy="1200329"/>
              </a:xfrm>
              <a:prstGeom prst="rect">
                <a:avLst/>
              </a:prstGeom>
            </p:spPr>
            <p:txBody>
              <a:bodyPr wrap="square">
                <a:spAutoFit/>
              </a:bodyPr>
              <a:lstStyle/>
              <a:p>
                <a:r>
                  <a:rPr lang="en-GB" b="1" u="sng" dirty="0"/>
                  <a:t>One-tailed hypothesis test </a:t>
                </a:r>
              </a:p>
              <a:p>
                <a:pPr marL="285750" indent="-285750">
                  <a:buFont typeface="Arial" panose="020B0604020202020204" pitchFamily="34" charset="0"/>
                  <a:buChar char="•"/>
                </a:pPr>
                <a:r>
                  <a:rPr lang="en-GB" dirty="0">
                    <a:solidFill>
                      <a:srgbClr val="FF0000"/>
                    </a:solidFill>
                  </a:rPr>
                  <a:t>This type of test involves an alternative hypothesis that solely relates to either </a:t>
                </a:r>
                <a14:m>
                  <m:oMath xmlns:m="http://schemas.openxmlformats.org/officeDocument/2006/math">
                    <m:r>
                      <a:rPr lang="en-GB" i="1" smtClean="0">
                        <a:solidFill>
                          <a:srgbClr val="FF0000"/>
                        </a:solidFill>
                        <a:latin typeface="Cambria Math" panose="02040503050406030204" pitchFamily="18" charset="0"/>
                        <a:ea typeface="Cambria Math" panose="02040503050406030204" pitchFamily="18" charset="0"/>
                      </a:rPr>
                      <m:t>𝜌</m:t>
                    </m:r>
                  </m:oMath>
                </a14:m>
                <a:r>
                  <a:rPr lang="en-GB" dirty="0">
                    <a:solidFill>
                      <a:srgbClr val="FF0000"/>
                    </a:solidFill>
                  </a:rPr>
                  <a:t> indicating a positive or a negative correlation</a:t>
                </a:r>
              </a:p>
              <a:p>
                <a:pPr marL="285750" indent="-285750">
                  <a:buFont typeface="Arial" panose="020B0604020202020204" pitchFamily="34" charset="0"/>
                  <a:buChar char="•"/>
                </a:pPr>
                <a14:m>
                  <m:oMath xmlns:m="http://schemas.openxmlformats.org/officeDocument/2006/math">
                    <m:sSub>
                      <m:sSubPr>
                        <m:ctrlPr>
                          <a:rPr lang="en-US" i="1">
                            <a:solidFill>
                              <a:srgbClr val="FF0000"/>
                            </a:solidFill>
                            <a:latin typeface="Cambria Math" panose="02040503050406030204" pitchFamily="18" charset="0"/>
                            <a:sym typeface="Wingdings" panose="05000000000000000000" pitchFamily="2" charset="2"/>
                          </a:rPr>
                        </m:ctrlPr>
                      </m:sSubPr>
                      <m:e>
                        <m:r>
                          <a:rPr lang="en-US" i="1">
                            <a:solidFill>
                              <a:srgbClr val="FF0000"/>
                            </a:solidFill>
                            <a:latin typeface="Cambria Math" panose="02040503050406030204" pitchFamily="18" charset="0"/>
                            <a:sym typeface="Wingdings" panose="05000000000000000000" pitchFamily="2" charset="2"/>
                          </a:rPr>
                          <m:t>𝐻</m:t>
                        </m:r>
                      </m:e>
                      <m:sub>
                        <m:r>
                          <a:rPr lang="en-US" i="1">
                            <a:solidFill>
                              <a:srgbClr val="FF0000"/>
                            </a:solidFill>
                            <a:latin typeface="Cambria Math" panose="02040503050406030204" pitchFamily="18" charset="0"/>
                            <a:sym typeface="Wingdings" panose="05000000000000000000" pitchFamily="2" charset="2"/>
                          </a:rPr>
                          <m:t>1</m:t>
                        </m:r>
                      </m:sub>
                    </m:sSub>
                    <m:r>
                      <a:rPr lang="en-US" i="1">
                        <a:solidFill>
                          <a:srgbClr val="FF0000"/>
                        </a:solidFill>
                        <a:latin typeface="Cambria Math" panose="02040503050406030204" pitchFamily="18" charset="0"/>
                        <a:sym typeface="Wingdings" panose="05000000000000000000" pitchFamily="2" charset="2"/>
                      </a:rPr>
                      <m:t>:</m:t>
                    </m:r>
                  </m:oMath>
                </a14:m>
                <a:r>
                  <a:rPr lang="en-GB" dirty="0"/>
                  <a:t>  </a:t>
                </a:r>
                <a14:m>
                  <m:oMath xmlns:m="http://schemas.openxmlformats.org/officeDocument/2006/math">
                    <m:r>
                      <a:rPr lang="en-GB" i="1" smtClean="0">
                        <a:solidFill>
                          <a:srgbClr val="FF0000"/>
                        </a:solidFill>
                        <a:latin typeface="Cambria Math" panose="02040503050406030204" pitchFamily="18" charset="0"/>
                        <a:ea typeface="Cambria Math" panose="02040503050406030204" pitchFamily="18" charset="0"/>
                      </a:rPr>
                      <m:t>𝜌</m:t>
                    </m:r>
                    <m:r>
                      <a:rPr lang="en-GB" i="1">
                        <a:solidFill>
                          <a:srgbClr val="FF0000"/>
                        </a:solidFill>
                        <a:latin typeface="Cambria Math" panose="02040503050406030204" pitchFamily="18" charset="0"/>
                      </a:rPr>
                      <m:t>&gt;</m:t>
                    </m:r>
                    <m:r>
                      <a:rPr lang="en-GB" b="0" i="1" smtClean="0">
                        <a:solidFill>
                          <a:srgbClr val="FF0000"/>
                        </a:solidFill>
                        <a:latin typeface="Cambria Math" panose="02040503050406030204" pitchFamily="18" charset="0"/>
                      </a:rPr>
                      <m:t>0</m:t>
                    </m:r>
                  </m:oMath>
                </a14:m>
                <a:r>
                  <a:rPr lang="en-GB" dirty="0">
                    <a:solidFill>
                      <a:srgbClr val="FF0000"/>
                    </a:solidFill>
                  </a:rPr>
                  <a:t> or </a:t>
                </a:r>
                <a14:m>
                  <m:oMath xmlns:m="http://schemas.openxmlformats.org/officeDocument/2006/math">
                    <m:r>
                      <a:rPr lang="en-GB" i="1" smtClean="0">
                        <a:solidFill>
                          <a:srgbClr val="FF0000"/>
                        </a:solidFill>
                        <a:latin typeface="Cambria Math" panose="02040503050406030204" pitchFamily="18" charset="0"/>
                        <a:ea typeface="Cambria Math" panose="02040503050406030204" pitchFamily="18" charset="0"/>
                      </a:rPr>
                      <m:t>𝜌</m:t>
                    </m:r>
                    <m:r>
                      <a:rPr lang="en-GB" i="1">
                        <a:solidFill>
                          <a:srgbClr val="FF0000"/>
                        </a:solidFill>
                        <a:latin typeface="Cambria Math" panose="02040503050406030204" pitchFamily="18" charset="0"/>
                      </a:rPr>
                      <m:t>&lt;</m:t>
                    </m:r>
                    <m:r>
                      <a:rPr lang="en-GB" b="0" i="1" smtClean="0">
                        <a:solidFill>
                          <a:srgbClr val="FF0000"/>
                        </a:solidFill>
                        <a:latin typeface="Cambria Math" panose="02040503050406030204" pitchFamily="18" charset="0"/>
                      </a:rPr>
                      <m:t>0</m:t>
                    </m:r>
                  </m:oMath>
                </a14:m>
                <a:r>
                  <a:rPr lang="en-GB" dirty="0">
                    <a:solidFill>
                      <a:srgbClr val="FF0000"/>
                    </a:solidFill>
                  </a:rPr>
                  <a:t> (one way or the other).</a:t>
                </a:r>
              </a:p>
            </p:txBody>
          </p:sp>
        </mc:Choice>
        <mc:Fallback xmlns="">
          <p:sp>
            <p:nvSpPr>
              <p:cNvPr id="5" name="Rectangle 4">
                <a:extLst>
                  <a:ext uri="{FF2B5EF4-FFF2-40B4-BE49-F238E27FC236}">
                    <a16:creationId xmlns:a16="http://schemas.microsoft.com/office/drawing/2014/main" id="{C433FBFB-09BB-4B9A-8596-9E0D83DA6F36}"/>
                  </a:ext>
                </a:extLst>
              </p:cNvPr>
              <p:cNvSpPr>
                <a:spLocks noRot="1" noChangeAspect="1" noMove="1" noResize="1" noEditPoints="1" noAdjustHandles="1" noChangeArrowheads="1" noChangeShapeType="1" noTextEdit="1"/>
              </p:cNvSpPr>
              <p:nvPr/>
            </p:nvSpPr>
            <p:spPr>
              <a:xfrm>
                <a:off x="183425" y="645447"/>
                <a:ext cx="7216638" cy="1200329"/>
              </a:xfrm>
              <a:prstGeom prst="rect">
                <a:avLst/>
              </a:prstGeom>
              <a:blipFill>
                <a:blip r:embed="rId3"/>
                <a:stretch>
                  <a:fillRect l="-676" t="-3046" b="-710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C92E6B01-B901-44B8-8DBD-BCB82D1965E4}"/>
                  </a:ext>
                </a:extLst>
              </p:cNvPr>
              <p:cNvSpPr/>
              <p:nvPr/>
            </p:nvSpPr>
            <p:spPr>
              <a:xfrm>
                <a:off x="183426" y="1939190"/>
                <a:ext cx="7216637" cy="1200329"/>
              </a:xfrm>
              <a:prstGeom prst="rect">
                <a:avLst/>
              </a:prstGeom>
            </p:spPr>
            <p:txBody>
              <a:bodyPr wrap="square">
                <a:spAutoFit/>
              </a:bodyPr>
              <a:lstStyle/>
              <a:p>
                <a:r>
                  <a:rPr lang="en-GB" b="1" u="sng" dirty="0"/>
                  <a:t>Two-tailed hypothesis test</a:t>
                </a:r>
              </a:p>
              <a:p>
                <a:pPr marL="285750" indent="-285750">
                  <a:buFont typeface="Arial" panose="020B0604020202020204" pitchFamily="34" charset="0"/>
                  <a:buChar char="•"/>
                </a:pPr>
                <a:r>
                  <a:rPr lang="en-GB" dirty="0">
                    <a:solidFill>
                      <a:srgbClr val="FF0000"/>
                    </a:solidFill>
                  </a:rPr>
                  <a:t>This type of test involves an alternative hypothesis that relates to </a:t>
                </a:r>
                <a14:m>
                  <m:oMath xmlns:m="http://schemas.openxmlformats.org/officeDocument/2006/math">
                    <m:r>
                      <a:rPr lang="en-GB" i="1" dirty="0" smtClean="0">
                        <a:solidFill>
                          <a:srgbClr val="FF0000"/>
                        </a:solidFill>
                        <a:latin typeface="Cambria Math" panose="02040503050406030204" pitchFamily="18" charset="0"/>
                        <a:ea typeface="Cambria Math" panose="02040503050406030204" pitchFamily="18" charset="0"/>
                      </a:rPr>
                      <m:t>𝜌</m:t>
                    </m:r>
                  </m:oMath>
                </a14:m>
                <a:r>
                  <a:rPr lang="en-GB" dirty="0">
                    <a:solidFill>
                      <a:srgbClr val="FF0000"/>
                    </a:solidFill>
                  </a:rPr>
                  <a:t> indicating any possible correlation at all</a:t>
                </a:r>
              </a:p>
              <a:p>
                <a:pPr marL="285750" indent="-285750">
                  <a:buFont typeface="Arial" panose="020B0604020202020204" pitchFamily="34" charset="0"/>
                  <a:buChar char="•"/>
                </a:pPr>
                <a14:m>
                  <m:oMath xmlns:m="http://schemas.openxmlformats.org/officeDocument/2006/math">
                    <m:sSub>
                      <m:sSubPr>
                        <m:ctrlPr>
                          <a:rPr lang="en-US" i="1">
                            <a:solidFill>
                              <a:srgbClr val="FF0000"/>
                            </a:solidFill>
                            <a:latin typeface="Cambria Math" panose="02040503050406030204" pitchFamily="18" charset="0"/>
                            <a:sym typeface="Wingdings" panose="05000000000000000000" pitchFamily="2" charset="2"/>
                          </a:rPr>
                        </m:ctrlPr>
                      </m:sSubPr>
                      <m:e>
                        <m:r>
                          <a:rPr lang="en-US" i="1">
                            <a:solidFill>
                              <a:srgbClr val="FF0000"/>
                            </a:solidFill>
                            <a:latin typeface="Cambria Math" panose="02040503050406030204" pitchFamily="18" charset="0"/>
                            <a:sym typeface="Wingdings" panose="05000000000000000000" pitchFamily="2" charset="2"/>
                          </a:rPr>
                          <m:t>𝐻</m:t>
                        </m:r>
                      </m:e>
                      <m:sub>
                        <m:r>
                          <a:rPr lang="en-US" i="1">
                            <a:solidFill>
                              <a:srgbClr val="FF0000"/>
                            </a:solidFill>
                            <a:latin typeface="Cambria Math" panose="02040503050406030204" pitchFamily="18" charset="0"/>
                            <a:sym typeface="Wingdings" panose="05000000000000000000" pitchFamily="2" charset="2"/>
                          </a:rPr>
                          <m:t>1</m:t>
                        </m:r>
                      </m:sub>
                    </m:sSub>
                    <m:r>
                      <a:rPr lang="en-US" i="1">
                        <a:solidFill>
                          <a:srgbClr val="FF0000"/>
                        </a:solidFill>
                        <a:latin typeface="Cambria Math" panose="02040503050406030204" pitchFamily="18" charset="0"/>
                        <a:sym typeface="Wingdings" panose="05000000000000000000" pitchFamily="2" charset="2"/>
                      </a:rPr>
                      <m:t>:</m:t>
                    </m:r>
                  </m:oMath>
                </a14:m>
                <a:r>
                  <a:rPr lang="en-GB" dirty="0"/>
                  <a:t> </a:t>
                </a:r>
                <a14:m>
                  <m:oMath xmlns:m="http://schemas.openxmlformats.org/officeDocument/2006/math">
                    <m:r>
                      <a:rPr lang="en-GB" i="1" smtClean="0">
                        <a:solidFill>
                          <a:srgbClr val="FF0000"/>
                        </a:solidFill>
                        <a:latin typeface="Cambria Math" panose="02040503050406030204" pitchFamily="18" charset="0"/>
                        <a:ea typeface="Cambria Math" panose="02040503050406030204" pitchFamily="18" charset="0"/>
                      </a:rPr>
                      <m:t>𝜌</m:t>
                    </m:r>
                    <m:r>
                      <a:rPr lang="en-GB" i="1">
                        <a:solidFill>
                          <a:srgbClr val="FF0000"/>
                        </a:solidFill>
                        <a:latin typeface="Cambria Math" panose="02040503050406030204" pitchFamily="18" charset="0"/>
                      </a:rPr>
                      <m:t>≠</m:t>
                    </m:r>
                    <m:r>
                      <a:rPr lang="en-GB" b="0" i="1" smtClean="0">
                        <a:solidFill>
                          <a:srgbClr val="FF0000"/>
                        </a:solidFill>
                        <a:latin typeface="Cambria Math" panose="02040503050406030204" pitchFamily="18" charset="0"/>
                      </a:rPr>
                      <m:t>0</m:t>
                    </m:r>
                  </m:oMath>
                </a14:m>
                <a:r>
                  <a:rPr lang="en-GB" dirty="0">
                    <a:solidFill>
                      <a:srgbClr val="FF0000"/>
                    </a:solidFill>
                  </a:rPr>
                  <a:t> (either way).</a:t>
                </a:r>
                <a:r>
                  <a:rPr lang="en-GB" dirty="0"/>
                  <a:t> </a:t>
                </a:r>
              </a:p>
            </p:txBody>
          </p:sp>
        </mc:Choice>
        <mc:Fallback xmlns="">
          <p:sp>
            <p:nvSpPr>
              <p:cNvPr id="8" name="Rectangle 7">
                <a:extLst>
                  <a:ext uri="{FF2B5EF4-FFF2-40B4-BE49-F238E27FC236}">
                    <a16:creationId xmlns:a16="http://schemas.microsoft.com/office/drawing/2014/main" id="{C92E6B01-B901-44B8-8DBD-BCB82D1965E4}"/>
                  </a:ext>
                </a:extLst>
              </p:cNvPr>
              <p:cNvSpPr>
                <a:spLocks noRot="1" noChangeAspect="1" noMove="1" noResize="1" noEditPoints="1" noAdjustHandles="1" noChangeArrowheads="1" noChangeShapeType="1" noTextEdit="1"/>
              </p:cNvSpPr>
              <p:nvPr/>
            </p:nvSpPr>
            <p:spPr>
              <a:xfrm>
                <a:off x="183426" y="1939190"/>
                <a:ext cx="7216637" cy="1200329"/>
              </a:xfrm>
              <a:prstGeom prst="rect">
                <a:avLst/>
              </a:prstGeom>
              <a:blipFill>
                <a:blip r:embed="rId4"/>
                <a:stretch>
                  <a:fillRect l="-676" t="-2538" b="-7107"/>
                </a:stretch>
              </a:blipFill>
            </p:spPr>
            <p:txBody>
              <a:bodyPr/>
              <a:lstStyle/>
              <a:p>
                <a:r>
                  <a:rPr lang="en-GB">
                    <a:noFill/>
                  </a:rPr>
                  <a:t> </a:t>
                </a:r>
              </a:p>
            </p:txBody>
          </p:sp>
        </mc:Fallback>
      </mc:AlternateContent>
    </p:spTree>
    <p:extLst>
      <p:ext uri="{BB962C8B-B14F-4D97-AF65-F5344CB8AC3E}">
        <p14:creationId xmlns:p14="http://schemas.microsoft.com/office/powerpoint/2010/main" val="3132521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4" y="0"/>
            <a:ext cx="4651026" cy="476672"/>
          </a:xfrm>
        </p:spPr>
        <p:txBody>
          <a:bodyPr>
            <a:noAutofit/>
          </a:bodyPr>
          <a:lstStyle/>
          <a:p>
            <a:pPr algn="l"/>
            <a:r>
              <a:rPr lang="en-GB" sz="4000" b="1" dirty="0"/>
              <a:t>Critical value tables</a:t>
            </a:r>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336" y="2132856"/>
            <a:ext cx="7251409" cy="4032448"/>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4" name="Rectangle 3"/>
              <p:cNvSpPr/>
              <p:nvPr/>
            </p:nvSpPr>
            <p:spPr>
              <a:xfrm>
                <a:off x="0" y="503609"/>
                <a:ext cx="9984432" cy="707886"/>
              </a:xfrm>
              <a:prstGeom prst="rect">
                <a:avLst/>
              </a:prstGeom>
            </p:spPr>
            <p:txBody>
              <a:bodyPr wrap="square">
                <a:spAutoFit/>
              </a:bodyPr>
              <a:lstStyle/>
              <a:p>
                <a:r>
                  <a:rPr lang="en-GB" sz="2000" dirty="0"/>
                  <a:t>Earlier it was stated that we only start to believe </a:t>
                </a:r>
                <a14:m>
                  <m:oMath xmlns:m="http://schemas.openxmlformats.org/officeDocument/2006/math">
                    <m:sSub>
                      <m:sSubPr>
                        <m:ctrlPr>
                          <a:rPr lang="en-GB" sz="2000" i="1">
                            <a:latin typeface="Cambria Math" panose="02040503050406030204" pitchFamily="18" charset="0"/>
                          </a:rPr>
                        </m:ctrlPr>
                      </m:sSubPr>
                      <m:e>
                        <m:r>
                          <a:rPr lang="en-GB" sz="2000" i="1">
                            <a:latin typeface="Cambria Math" panose="02040503050406030204" pitchFamily="18" charset="0"/>
                          </a:rPr>
                          <m:t>𝐻</m:t>
                        </m:r>
                      </m:e>
                      <m:sub>
                        <m:r>
                          <a:rPr lang="en-GB" sz="2000" i="1">
                            <a:latin typeface="Cambria Math" panose="02040503050406030204" pitchFamily="18" charset="0"/>
                          </a:rPr>
                          <m:t>1</m:t>
                        </m:r>
                      </m:sub>
                    </m:sSub>
                  </m:oMath>
                </a14:m>
                <a:r>
                  <a:rPr lang="en-GB" sz="2000" dirty="0"/>
                  <a:t> when substantial evidence is given to us, but what is substantial evidence?</a:t>
                </a:r>
              </a:p>
            </p:txBody>
          </p:sp>
        </mc:Choice>
        <mc:Fallback xmlns="">
          <p:sp>
            <p:nvSpPr>
              <p:cNvPr id="4" name="Rectangle 3"/>
              <p:cNvSpPr>
                <a:spLocks noRot="1" noChangeAspect="1" noMove="1" noResize="1" noEditPoints="1" noAdjustHandles="1" noChangeArrowheads="1" noChangeShapeType="1" noTextEdit="1"/>
              </p:cNvSpPr>
              <p:nvPr/>
            </p:nvSpPr>
            <p:spPr>
              <a:xfrm>
                <a:off x="0" y="503609"/>
                <a:ext cx="9984432" cy="707886"/>
              </a:xfrm>
              <a:prstGeom prst="rect">
                <a:avLst/>
              </a:prstGeom>
              <a:blipFill>
                <a:blip r:embed="rId3"/>
                <a:stretch>
                  <a:fillRect l="-611" t="-5172" b="-14655"/>
                </a:stretch>
              </a:blipFill>
            </p:spPr>
            <p:txBody>
              <a:bodyPr/>
              <a:lstStyle/>
              <a:p>
                <a:r>
                  <a:rPr lang="en-GB">
                    <a:noFill/>
                  </a:rPr>
                  <a:t> </a:t>
                </a:r>
              </a:p>
            </p:txBody>
          </p:sp>
        </mc:Fallback>
      </mc:AlternateContent>
      <p:sp>
        <p:nvSpPr>
          <p:cNvPr id="5" name="Rectangle 4"/>
          <p:cNvSpPr/>
          <p:nvPr/>
        </p:nvSpPr>
        <p:spPr>
          <a:xfrm>
            <a:off x="0" y="1238432"/>
            <a:ext cx="11064552" cy="707886"/>
          </a:xfrm>
          <a:prstGeom prst="rect">
            <a:avLst/>
          </a:prstGeom>
        </p:spPr>
        <p:txBody>
          <a:bodyPr wrap="square">
            <a:spAutoFit/>
          </a:bodyPr>
          <a:lstStyle/>
          <a:p>
            <a:r>
              <a:rPr lang="en-GB" sz="2000" dirty="0"/>
              <a:t>We have critical values that depend on sample size and how sure we want to be that we aren’t making a mistake (i.e. the chance that the jury makes the mistake of convicting when the person is innocent). </a:t>
            </a:r>
          </a:p>
        </p:txBody>
      </p:sp>
      <mc:AlternateContent xmlns:mc="http://schemas.openxmlformats.org/markup-compatibility/2006" xmlns:a14="http://schemas.microsoft.com/office/drawing/2010/main">
        <mc:Choice Requires="a14">
          <p:sp>
            <p:nvSpPr>
              <p:cNvPr id="6" name="Rectangle 5"/>
              <p:cNvSpPr/>
              <p:nvPr/>
            </p:nvSpPr>
            <p:spPr>
              <a:xfrm>
                <a:off x="7536160" y="2112937"/>
                <a:ext cx="4392488" cy="1477328"/>
              </a:xfrm>
              <a:prstGeom prst="rect">
                <a:avLst/>
              </a:prstGeom>
            </p:spPr>
            <p:txBody>
              <a:bodyPr wrap="square">
                <a:spAutoFit/>
              </a:bodyPr>
              <a:lstStyle/>
              <a:p>
                <a:r>
                  <a:rPr lang="en-GB" dirty="0"/>
                  <a:t>The value of </a:t>
                </a:r>
                <a14:m>
                  <m:oMath xmlns:m="http://schemas.openxmlformats.org/officeDocument/2006/math">
                    <m:r>
                      <a:rPr lang="en-GB" i="1" dirty="0" smtClean="0">
                        <a:latin typeface="Cambria Math" panose="02040503050406030204" pitchFamily="18" charset="0"/>
                      </a:rPr>
                      <m:t>0.6215</m:t>
                    </m:r>
                  </m:oMath>
                </a14:m>
                <a:r>
                  <a:rPr lang="en-GB" dirty="0"/>
                  <a:t> (sample size of 8 and a 5% significance level) means this value is the minimum that our </a:t>
                </a:r>
                <a14:m>
                  <m:oMath xmlns:m="http://schemas.openxmlformats.org/officeDocument/2006/math">
                    <m:r>
                      <a:rPr lang="en-GB" i="1" dirty="0" smtClean="0">
                        <a:latin typeface="Cambria Math" panose="02040503050406030204" pitchFamily="18" charset="0"/>
                      </a:rPr>
                      <m:t>𝑟</m:t>
                    </m:r>
                  </m:oMath>
                </a14:m>
                <a:r>
                  <a:rPr lang="en-GB" dirty="0"/>
                  <a:t> value can be in order for us to conclude that we believe that there is sufficient evidence of positive correlation.</a:t>
                </a:r>
              </a:p>
            </p:txBody>
          </p:sp>
        </mc:Choice>
        <mc:Fallback xmlns="">
          <p:sp>
            <p:nvSpPr>
              <p:cNvPr id="6" name="Rectangle 5"/>
              <p:cNvSpPr>
                <a:spLocks noRot="1" noChangeAspect="1" noMove="1" noResize="1" noEditPoints="1" noAdjustHandles="1" noChangeArrowheads="1" noChangeShapeType="1" noTextEdit="1"/>
              </p:cNvSpPr>
              <p:nvPr/>
            </p:nvSpPr>
            <p:spPr>
              <a:xfrm>
                <a:off x="7536160" y="2112937"/>
                <a:ext cx="4392488" cy="1477328"/>
              </a:xfrm>
              <a:prstGeom prst="rect">
                <a:avLst/>
              </a:prstGeom>
              <a:blipFill>
                <a:blip r:embed="rId4"/>
                <a:stretch>
                  <a:fillRect l="-1110" t="-2479" r="-1942" b="-5785"/>
                </a:stretch>
              </a:blipFill>
            </p:spPr>
            <p:txBody>
              <a:bodyPr/>
              <a:lstStyle/>
              <a:p>
                <a:r>
                  <a:rPr lang="en-GB">
                    <a:noFill/>
                  </a:rPr>
                  <a:t> </a:t>
                </a:r>
              </a:p>
            </p:txBody>
          </p:sp>
        </mc:Fallback>
      </mc:AlternateContent>
      <p:sp>
        <p:nvSpPr>
          <p:cNvPr id="7" name="Rectangle 6"/>
          <p:cNvSpPr/>
          <p:nvPr/>
        </p:nvSpPr>
        <p:spPr>
          <a:xfrm>
            <a:off x="1199456" y="4797152"/>
            <a:ext cx="648072" cy="21602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8" name="Rectangle 7"/>
              <p:cNvSpPr/>
              <p:nvPr/>
            </p:nvSpPr>
            <p:spPr>
              <a:xfrm>
                <a:off x="7536160" y="4621777"/>
                <a:ext cx="4536504" cy="1477328"/>
              </a:xfrm>
              <a:prstGeom prst="rect">
                <a:avLst/>
              </a:prstGeom>
            </p:spPr>
            <p:txBody>
              <a:bodyPr wrap="square">
                <a:spAutoFit/>
              </a:bodyPr>
              <a:lstStyle/>
              <a:p>
                <a:r>
                  <a:rPr lang="en-GB" dirty="0"/>
                  <a:t>The value of </a:t>
                </a:r>
                <a14:m>
                  <m:oMath xmlns:m="http://schemas.openxmlformats.org/officeDocument/2006/math">
                    <m:r>
                      <a:rPr lang="en-GB" i="1" dirty="0" smtClean="0">
                        <a:latin typeface="Cambria Math" panose="02040503050406030204" pitchFamily="18" charset="0"/>
                      </a:rPr>
                      <m:t>−0.6215 </m:t>
                    </m:r>
                  </m:oMath>
                </a14:m>
                <a:r>
                  <a:rPr lang="en-GB" dirty="0"/>
                  <a:t>(sample size of 8 and a 5% significance level) means this value is the maximum that our </a:t>
                </a:r>
                <a14:m>
                  <m:oMath xmlns:m="http://schemas.openxmlformats.org/officeDocument/2006/math">
                    <m:r>
                      <a:rPr lang="en-GB" i="1" dirty="0" smtClean="0">
                        <a:latin typeface="Cambria Math" panose="02040503050406030204" pitchFamily="18" charset="0"/>
                      </a:rPr>
                      <m:t>𝑟</m:t>
                    </m:r>
                  </m:oMath>
                </a14:m>
                <a:r>
                  <a:rPr lang="en-GB" dirty="0"/>
                  <a:t> value can be in order for us to conclude that we believe that there is sufficient evidence of negative correlation. </a:t>
                </a:r>
              </a:p>
            </p:txBody>
          </p:sp>
        </mc:Choice>
        <mc:Fallback xmlns="">
          <p:sp>
            <p:nvSpPr>
              <p:cNvPr id="8" name="Rectangle 7"/>
              <p:cNvSpPr>
                <a:spLocks noRot="1" noChangeAspect="1" noMove="1" noResize="1" noEditPoints="1" noAdjustHandles="1" noChangeArrowheads="1" noChangeShapeType="1" noTextEdit="1"/>
              </p:cNvSpPr>
              <p:nvPr/>
            </p:nvSpPr>
            <p:spPr>
              <a:xfrm>
                <a:off x="7536160" y="4621777"/>
                <a:ext cx="4536504" cy="1477328"/>
              </a:xfrm>
              <a:prstGeom prst="rect">
                <a:avLst/>
              </a:prstGeom>
              <a:blipFill>
                <a:blip r:embed="rId5"/>
                <a:stretch>
                  <a:fillRect l="-1075" t="-2058" b="-5350"/>
                </a:stretch>
              </a:blipFill>
            </p:spPr>
            <p:txBody>
              <a:bodyPr/>
              <a:lstStyle/>
              <a:p>
                <a:r>
                  <a:rPr lang="en-GB">
                    <a:noFill/>
                  </a:rPr>
                  <a:t> </a:t>
                </a:r>
              </a:p>
            </p:txBody>
          </p:sp>
        </mc:Fallback>
      </mc:AlternateContent>
      <p:sp>
        <p:nvSpPr>
          <p:cNvPr id="9" name="Rectangle 8"/>
          <p:cNvSpPr/>
          <p:nvPr/>
        </p:nvSpPr>
        <p:spPr>
          <a:xfrm>
            <a:off x="7536160" y="3644356"/>
            <a:ext cx="4176464" cy="923330"/>
          </a:xfrm>
          <a:prstGeom prst="rect">
            <a:avLst/>
          </a:prstGeom>
        </p:spPr>
        <p:txBody>
          <a:bodyPr wrap="square">
            <a:spAutoFit/>
          </a:bodyPr>
          <a:lstStyle/>
          <a:p>
            <a:pPr lvl="0"/>
            <a:r>
              <a:rPr lang="en-GB" b="1" dirty="0">
                <a:solidFill>
                  <a:prstClr val="black"/>
                </a:solidFill>
              </a:rPr>
              <a:t>The table works the other way for testing negative correlation by placing a negative in front of the numbers.</a:t>
            </a:r>
          </a:p>
        </p:txBody>
      </p:sp>
      <p:sp>
        <p:nvSpPr>
          <p:cNvPr id="10" name="TextBox 9"/>
          <p:cNvSpPr txBox="1"/>
          <p:nvPr/>
        </p:nvSpPr>
        <p:spPr>
          <a:xfrm>
            <a:off x="14024" y="6219395"/>
            <a:ext cx="11377264" cy="369332"/>
          </a:xfrm>
          <a:prstGeom prst="rect">
            <a:avLst/>
          </a:prstGeom>
          <a:noFill/>
        </p:spPr>
        <p:txBody>
          <a:bodyPr wrap="square" rtlCol="0">
            <a:spAutoFit/>
          </a:bodyPr>
          <a:lstStyle/>
          <a:p>
            <a:r>
              <a:rPr lang="en-GB" dirty="0"/>
              <a:t>The values where we would start to believe that two variables are correlated make up what we call a </a:t>
            </a:r>
            <a:r>
              <a:rPr lang="en-GB" b="1" dirty="0"/>
              <a:t>critical region</a:t>
            </a:r>
            <a:r>
              <a:rPr lang="en-GB" dirty="0"/>
              <a:t>.</a:t>
            </a:r>
          </a:p>
        </p:txBody>
      </p:sp>
    </p:spTree>
    <p:extLst>
      <p:ext uri="{BB962C8B-B14F-4D97-AF65-F5344CB8AC3E}">
        <p14:creationId xmlns:p14="http://schemas.microsoft.com/office/powerpoint/2010/main" val="272800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animBg="1"/>
      <p:bldP spid="8" grpId="0"/>
      <p:bldP spid="9"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772" y="2498673"/>
            <a:ext cx="4356538" cy="923330"/>
          </a:xfrm>
          <a:prstGeom prst="rect">
            <a:avLst/>
          </a:prstGeom>
          <a:noFill/>
        </p:spPr>
        <p:txBody>
          <a:bodyPr wrap="square" rtlCol="0">
            <a:spAutoFit/>
          </a:bodyPr>
          <a:lstStyle/>
          <a:p>
            <a:r>
              <a:rPr lang="en-GB" dirty="0"/>
              <a:t>Let’s carry out a hypothesis test on whether there is positive correlation between English and Maths marks, at 5% significance level:</a:t>
            </a:r>
          </a:p>
        </p:txBody>
      </p:sp>
      <mc:AlternateContent xmlns:mc="http://schemas.openxmlformats.org/markup-compatibility/2006" xmlns:a14="http://schemas.microsoft.com/office/drawing/2010/main">
        <mc:Choice Requires="a14">
          <p:sp>
            <p:nvSpPr>
              <p:cNvPr id="7" name="TextBox 6"/>
              <p:cNvSpPr txBox="1"/>
              <p:nvPr/>
            </p:nvSpPr>
            <p:spPr>
              <a:xfrm>
                <a:off x="-2205" y="3343319"/>
                <a:ext cx="1584176" cy="646331"/>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𝐻</m:t>
                          </m:r>
                        </m:e>
                        <m:sub>
                          <m:r>
                            <a:rPr lang="en-GB" i="1">
                              <a:latin typeface="Cambria Math" panose="02040503050406030204" pitchFamily="18" charset="0"/>
                            </a:rPr>
                            <m:t>0</m:t>
                          </m:r>
                        </m:sub>
                      </m:sSub>
                      <m:r>
                        <a:rPr lang="en-GB" i="1">
                          <a:latin typeface="Cambria Math" panose="02040503050406030204" pitchFamily="18" charset="0"/>
                        </a:rPr>
                        <m:t>:  </m:t>
                      </m:r>
                      <m:r>
                        <a:rPr lang="en-GB" i="1">
                          <a:latin typeface="Cambria Math" panose="02040503050406030204" pitchFamily="18" charset="0"/>
                        </a:rPr>
                        <m:t>𝜌</m:t>
                      </m:r>
                      <m:r>
                        <a:rPr lang="en-GB" i="1">
                          <a:latin typeface="Cambria Math" panose="02040503050406030204" pitchFamily="18" charset="0"/>
                        </a:rPr>
                        <m:t>=0</m:t>
                      </m:r>
                    </m:oMath>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𝐻</m:t>
                          </m:r>
                        </m:e>
                        <m:sub>
                          <m:r>
                            <a:rPr lang="en-GB" i="1">
                              <a:latin typeface="Cambria Math" panose="02040503050406030204" pitchFamily="18" charset="0"/>
                            </a:rPr>
                            <m:t>1</m:t>
                          </m:r>
                        </m:sub>
                      </m:sSub>
                      <m:r>
                        <a:rPr lang="en-GB" i="1">
                          <a:latin typeface="Cambria Math" panose="02040503050406030204" pitchFamily="18" charset="0"/>
                        </a:rPr>
                        <m:t>:  </m:t>
                      </m:r>
                      <m:r>
                        <a:rPr lang="en-GB" i="1">
                          <a:latin typeface="Cambria Math" panose="02040503050406030204" pitchFamily="18" charset="0"/>
                        </a:rPr>
                        <m:t>𝜌</m:t>
                      </m:r>
                      <m:r>
                        <a:rPr lang="en-GB" i="1">
                          <a:latin typeface="Cambria Math" panose="02040503050406030204" pitchFamily="18" charset="0"/>
                        </a:rPr>
                        <m:t>&gt;0</m:t>
                      </m:r>
                    </m:oMath>
                  </m:oMathPara>
                </a14:m>
                <a:endParaRPr lang="en-GB" dirty="0"/>
              </a:p>
            </p:txBody>
          </p:sp>
        </mc:Choice>
        <mc:Fallback xmlns="">
          <p:sp>
            <p:nvSpPr>
              <p:cNvPr id="7" name="TextBox 6"/>
              <p:cNvSpPr txBox="1">
                <a:spLocks noRot="1" noChangeAspect="1" noMove="1" noResize="1" noEditPoints="1" noAdjustHandles="1" noChangeArrowheads="1" noChangeShapeType="1" noTextEdit="1"/>
              </p:cNvSpPr>
              <p:nvPr/>
            </p:nvSpPr>
            <p:spPr>
              <a:xfrm>
                <a:off x="-2205" y="3343319"/>
                <a:ext cx="1584176" cy="646331"/>
              </a:xfrm>
              <a:prstGeom prst="rect">
                <a:avLst/>
              </a:prstGeom>
              <a:blipFill>
                <a:blip r:embed="rId2"/>
                <a:stretch>
                  <a:fillRect b="-3774"/>
                </a:stretch>
              </a:blipFill>
            </p:spPr>
            <p:txBody>
              <a:bodyPr/>
              <a:lstStyle/>
              <a:p>
                <a:r>
                  <a:rPr lang="en-GB">
                    <a:noFill/>
                  </a:rPr>
                  <a:t> </a:t>
                </a:r>
              </a:p>
            </p:txBody>
          </p:sp>
        </mc:Fallback>
      </mc:AlternateContent>
      <p:sp>
        <p:nvSpPr>
          <p:cNvPr id="8" name="TextBox 7"/>
          <p:cNvSpPr txBox="1"/>
          <p:nvPr/>
        </p:nvSpPr>
        <p:spPr>
          <a:xfrm>
            <a:off x="2297275" y="3413059"/>
            <a:ext cx="2434657" cy="476613"/>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200" dirty="0"/>
              <a:t>There is no underlying correlation between English and maths marks.</a:t>
            </a:r>
          </a:p>
        </p:txBody>
      </p:sp>
      <p:sp>
        <p:nvSpPr>
          <p:cNvPr id="9" name="TextBox 8"/>
          <p:cNvSpPr txBox="1"/>
          <p:nvPr/>
        </p:nvSpPr>
        <p:spPr>
          <a:xfrm>
            <a:off x="2297276" y="3993240"/>
            <a:ext cx="2846496" cy="46166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200" dirty="0"/>
              <a:t>There is an underlying </a:t>
            </a:r>
            <a:r>
              <a:rPr lang="en-GB" sz="1200" u="sng" dirty="0"/>
              <a:t>positive</a:t>
            </a:r>
            <a:r>
              <a:rPr lang="en-GB" sz="1200" dirty="0"/>
              <a:t> correlation between English and maths marks.</a:t>
            </a:r>
          </a:p>
        </p:txBody>
      </p:sp>
      <p:cxnSp>
        <p:nvCxnSpPr>
          <p:cNvPr id="11" name="Straight Arrow Connector 10"/>
          <p:cNvCxnSpPr>
            <a:cxnSpLocks/>
          </p:cNvCxnSpPr>
          <p:nvPr/>
        </p:nvCxnSpPr>
        <p:spPr>
          <a:xfrm flipH="1" flipV="1">
            <a:off x="1170132" y="3535065"/>
            <a:ext cx="1066061" cy="6662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2" name="Straight Arrow Connector 11"/>
          <p:cNvCxnSpPr>
            <a:cxnSpLocks/>
          </p:cNvCxnSpPr>
          <p:nvPr/>
        </p:nvCxnSpPr>
        <p:spPr>
          <a:xfrm flipH="1" flipV="1">
            <a:off x="1243006" y="3740327"/>
            <a:ext cx="1054269" cy="41282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6154" y="2588242"/>
            <a:ext cx="6594194" cy="3666976"/>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TextBox 14"/>
          <p:cNvSpPr txBox="1"/>
          <p:nvPr/>
        </p:nvSpPr>
        <p:spPr>
          <a:xfrm>
            <a:off x="-40723" y="4455182"/>
            <a:ext cx="4150965" cy="369332"/>
          </a:xfrm>
          <a:prstGeom prst="rect">
            <a:avLst/>
          </a:prstGeom>
          <a:noFill/>
        </p:spPr>
        <p:txBody>
          <a:bodyPr wrap="square" rtlCol="0">
            <a:spAutoFit/>
          </a:bodyPr>
          <a:lstStyle/>
          <a:p>
            <a:r>
              <a:rPr lang="en-GB" dirty="0"/>
              <a:t>Critical value for 5% significance level:</a:t>
            </a:r>
          </a:p>
        </p:txBody>
      </p:sp>
      <p:sp>
        <p:nvSpPr>
          <p:cNvPr id="10" name="Title 9">
            <a:extLst>
              <a:ext uri="{FF2B5EF4-FFF2-40B4-BE49-F238E27FC236}">
                <a16:creationId xmlns:a16="http://schemas.microsoft.com/office/drawing/2014/main" id="{56079643-5E35-4339-BA24-0E7526379559}"/>
              </a:ext>
            </a:extLst>
          </p:cNvPr>
          <p:cNvSpPr>
            <a:spLocks noGrp="1"/>
          </p:cNvSpPr>
          <p:nvPr>
            <p:ph type="title"/>
          </p:nvPr>
        </p:nvSpPr>
        <p:spPr>
          <a:xfrm>
            <a:off x="-2204" y="0"/>
            <a:ext cx="1826558" cy="656214"/>
          </a:xfrm>
        </p:spPr>
        <p:txBody>
          <a:bodyPr>
            <a:normAutofit/>
          </a:bodyPr>
          <a:lstStyle/>
          <a:p>
            <a:pPr algn="l"/>
            <a:r>
              <a:rPr lang="en-GB" sz="3200" b="1" dirty="0"/>
              <a:t>Example</a:t>
            </a:r>
          </a:p>
        </p:txBody>
      </p:sp>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B9E32055-85D1-462D-BB27-6B0CE48122A1}"/>
                  </a:ext>
                </a:extLst>
              </p:cNvPr>
              <p:cNvSpPr/>
              <p:nvPr/>
            </p:nvSpPr>
            <p:spPr>
              <a:xfrm>
                <a:off x="-37220" y="3919740"/>
                <a:ext cx="1861574" cy="369332"/>
              </a:xfrm>
              <a:prstGeom prst="rect">
                <a:avLst/>
              </a:prstGeom>
            </p:spPr>
            <p:txBody>
              <a:bodyPr wrap="square">
                <a:spAutoFit/>
              </a:bodyPr>
              <a:lstStyle/>
              <a:p>
                <a:r>
                  <a:rPr lang="en-GB" dirty="0"/>
                  <a:t>Sample size</a:t>
                </a:r>
                <a14:m>
                  <m:oMath xmlns:m="http://schemas.openxmlformats.org/officeDocument/2006/math">
                    <m:r>
                      <a:rPr lang="en-GB" i="1">
                        <a:latin typeface="Cambria Math" panose="02040503050406030204" pitchFamily="18" charset="0"/>
                      </a:rPr>
                      <m:t>=</m:t>
                    </m:r>
                    <m:r>
                      <a:rPr lang="en-GB" b="0" i="1" smtClean="0">
                        <a:latin typeface="Cambria Math" panose="02040503050406030204" pitchFamily="18" charset="0"/>
                      </a:rPr>
                      <m:t>8</m:t>
                    </m:r>
                  </m:oMath>
                </a14:m>
                <a:endParaRPr lang="en-GB" b="1" dirty="0"/>
              </a:p>
            </p:txBody>
          </p:sp>
        </mc:Choice>
        <mc:Fallback xmlns="">
          <p:sp>
            <p:nvSpPr>
              <p:cNvPr id="13" name="Rectangle 12">
                <a:extLst>
                  <a:ext uri="{FF2B5EF4-FFF2-40B4-BE49-F238E27FC236}">
                    <a16:creationId xmlns:a16="http://schemas.microsoft.com/office/drawing/2014/main" id="{B9E32055-85D1-462D-BB27-6B0CE48122A1}"/>
                  </a:ext>
                </a:extLst>
              </p:cNvPr>
              <p:cNvSpPr>
                <a:spLocks noRot="1" noChangeAspect="1" noMove="1" noResize="1" noEditPoints="1" noAdjustHandles="1" noChangeArrowheads="1" noChangeShapeType="1" noTextEdit="1"/>
              </p:cNvSpPr>
              <p:nvPr/>
            </p:nvSpPr>
            <p:spPr>
              <a:xfrm>
                <a:off x="-37220" y="3919740"/>
                <a:ext cx="1861574" cy="369332"/>
              </a:xfrm>
              <a:prstGeom prst="rect">
                <a:avLst/>
              </a:prstGeom>
              <a:blipFill>
                <a:blip r:embed="rId4"/>
                <a:stretch>
                  <a:fillRect l="-2951" t="-8197" b="-2459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Rectangle 21">
                <a:extLst>
                  <a:ext uri="{FF2B5EF4-FFF2-40B4-BE49-F238E27FC236}">
                    <a16:creationId xmlns:a16="http://schemas.microsoft.com/office/drawing/2014/main" id="{9681F05A-9E22-4B72-9C32-082F297C7859}"/>
                  </a:ext>
                </a:extLst>
              </p:cNvPr>
              <p:cNvSpPr/>
              <p:nvPr/>
            </p:nvSpPr>
            <p:spPr>
              <a:xfrm>
                <a:off x="35438" y="5451413"/>
                <a:ext cx="4897260" cy="1200329"/>
              </a:xfrm>
              <a:prstGeom prst="rect">
                <a:avLst/>
              </a:prstGeom>
            </p:spPr>
            <p:txBody>
              <a:bodyPr wrap="square">
                <a:spAutoFit/>
              </a:bodyPr>
              <a:lstStyle/>
              <a:p>
                <a14:m>
                  <m:oMath xmlns:m="http://schemas.openxmlformats.org/officeDocument/2006/math">
                    <m:r>
                      <a:rPr lang="en-GB" i="1" smtClean="0">
                        <a:latin typeface="Cambria Math" panose="02040503050406030204" pitchFamily="18" charset="0"/>
                      </a:rPr>
                      <m:t>0.</m:t>
                    </m:r>
                    <m:r>
                      <a:rPr lang="en-GB" b="0" i="1" smtClean="0">
                        <a:latin typeface="Cambria Math" panose="02040503050406030204" pitchFamily="18" charset="0"/>
                      </a:rPr>
                      <m:t>686&gt;</m:t>
                    </m:r>
                    <m:r>
                      <a:rPr lang="en-GB" i="1">
                        <a:latin typeface="Cambria Math" panose="02040503050406030204" pitchFamily="18" charset="0"/>
                      </a:rPr>
                      <m:t>0.</m:t>
                    </m:r>
                    <m:r>
                      <a:rPr lang="en-GB" b="0" i="1" smtClean="0">
                        <a:latin typeface="Cambria Math" panose="02040503050406030204" pitchFamily="18" charset="0"/>
                      </a:rPr>
                      <m:t>6215</m:t>
                    </m:r>
                  </m:oMath>
                </a14:m>
                <a:r>
                  <a:rPr lang="en-GB" dirty="0"/>
                  <a:t>, therefore reject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𝐻</m:t>
                        </m:r>
                      </m:e>
                      <m:sub>
                        <m:r>
                          <a:rPr lang="en-GB" i="1">
                            <a:latin typeface="Cambria Math" panose="02040503050406030204" pitchFamily="18" charset="0"/>
                          </a:rPr>
                          <m:t>0</m:t>
                        </m:r>
                      </m:sub>
                    </m:sSub>
                  </m:oMath>
                </a14:m>
                <a:r>
                  <a:rPr lang="en-GB" dirty="0"/>
                  <a:t>.</a:t>
                </a:r>
              </a:p>
              <a:p>
                <a:pPr lvl="0"/>
                <a:r>
                  <a:rPr lang="en-GB" dirty="0">
                    <a:solidFill>
                      <a:prstClr val="black"/>
                    </a:solidFill>
                  </a:rPr>
                  <a:t>There is sufficient evidence to suggest that there is positive correlation between the English and Maths marks at the 5% significance level.</a:t>
                </a:r>
              </a:p>
            </p:txBody>
          </p:sp>
        </mc:Choice>
        <mc:Fallback xmlns="">
          <p:sp>
            <p:nvSpPr>
              <p:cNvPr id="22" name="Rectangle 21">
                <a:extLst>
                  <a:ext uri="{FF2B5EF4-FFF2-40B4-BE49-F238E27FC236}">
                    <a16:creationId xmlns:a16="http://schemas.microsoft.com/office/drawing/2014/main" id="{9681F05A-9E22-4B72-9C32-082F297C7859}"/>
                  </a:ext>
                </a:extLst>
              </p:cNvPr>
              <p:cNvSpPr>
                <a:spLocks noRot="1" noChangeAspect="1" noMove="1" noResize="1" noEditPoints="1" noAdjustHandles="1" noChangeArrowheads="1" noChangeShapeType="1" noTextEdit="1"/>
              </p:cNvSpPr>
              <p:nvPr/>
            </p:nvSpPr>
            <p:spPr>
              <a:xfrm>
                <a:off x="35438" y="5451413"/>
                <a:ext cx="4897260" cy="1200329"/>
              </a:xfrm>
              <a:prstGeom prst="rect">
                <a:avLst/>
              </a:prstGeom>
              <a:blipFill>
                <a:blip r:embed="rId5"/>
                <a:stretch>
                  <a:fillRect l="-1121" t="-2538" r="-1868" b="-7107"/>
                </a:stretch>
              </a:blipFill>
            </p:spPr>
            <p:txBody>
              <a:bodyPr/>
              <a:lstStyle/>
              <a:p>
                <a:r>
                  <a:rPr lang="en-GB">
                    <a:noFill/>
                  </a:rPr>
                  <a:t> </a:t>
                </a:r>
              </a:p>
            </p:txBody>
          </p:sp>
        </mc:Fallback>
      </mc:AlternateContent>
      <p:sp>
        <p:nvSpPr>
          <p:cNvPr id="27" name="TextBox 26"/>
          <p:cNvSpPr txBox="1"/>
          <p:nvPr/>
        </p:nvSpPr>
        <p:spPr>
          <a:xfrm>
            <a:off x="34564" y="548680"/>
            <a:ext cx="10093884" cy="2031325"/>
          </a:xfrm>
          <a:prstGeom prst="rect">
            <a:avLst/>
          </a:prstGeom>
          <a:noFill/>
        </p:spPr>
        <p:txBody>
          <a:bodyPr wrap="square" rtlCol="0">
            <a:spAutoFit/>
          </a:bodyPr>
          <a:lstStyle/>
          <a:p>
            <a:r>
              <a:rPr lang="en-GB" dirty="0"/>
              <a:t>The following table shows the marks attained by 8 students in English and Mathematics tests.</a:t>
            </a:r>
          </a:p>
          <a:p>
            <a:endParaRPr lang="en-GB" dirty="0"/>
          </a:p>
          <a:p>
            <a:endParaRPr lang="en-GB" dirty="0"/>
          </a:p>
          <a:p>
            <a:endParaRPr lang="en-GB" dirty="0"/>
          </a:p>
          <a:p>
            <a:endParaRPr lang="en-GB" dirty="0"/>
          </a:p>
          <a:p>
            <a:r>
              <a:rPr lang="en-GB" dirty="0"/>
              <a:t>Given that the PMCC is 0.686, test, at the 5% significance level, whether these results show evidence of a </a:t>
            </a:r>
            <a:r>
              <a:rPr lang="en-GB" b="1" dirty="0"/>
              <a:t>positive linear relationship </a:t>
            </a:r>
            <a:r>
              <a:rPr lang="en-GB" dirty="0"/>
              <a:t>between English and Mathematics. You must state your hypotheses clearly.</a:t>
            </a:r>
          </a:p>
        </p:txBody>
      </p:sp>
      <p:pic>
        <p:nvPicPr>
          <p:cNvPr id="28" name="Picture 27"/>
          <p:cNvPicPr>
            <a:picLocks noChangeAspect="1"/>
          </p:cNvPicPr>
          <p:nvPr/>
        </p:nvPicPr>
        <p:blipFill>
          <a:blip r:embed="rId6"/>
          <a:stretch>
            <a:fillRect/>
          </a:stretch>
        </p:blipFill>
        <p:spPr>
          <a:xfrm>
            <a:off x="62890" y="921650"/>
            <a:ext cx="5663675" cy="1012024"/>
          </a:xfrm>
          <a:prstGeom prst="rect">
            <a:avLst/>
          </a:prstGeom>
        </p:spPr>
      </p:pic>
      <p:sp>
        <p:nvSpPr>
          <p:cNvPr id="34" name="Rectangle 33"/>
          <p:cNvSpPr/>
          <p:nvPr/>
        </p:nvSpPr>
        <p:spPr>
          <a:xfrm>
            <a:off x="6363724" y="5017104"/>
            <a:ext cx="576064" cy="20912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p:cNvSpPr/>
          <p:nvPr/>
        </p:nvSpPr>
        <p:spPr>
          <a:xfrm>
            <a:off x="3627217" y="4465906"/>
            <a:ext cx="830677" cy="369332"/>
          </a:xfrm>
          <a:prstGeom prst="rect">
            <a:avLst/>
          </a:prstGeom>
        </p:spPr>
        <p:txBody>
          <a:bodyPr wrap="none">
            <a:spAutoFit/>
          </a:bodyPr>
          <a:lstStyle/>
          <a:p>
            <a:pPr lvl="0"/>
            <a:r>
              <a:rPr lang="en-GB" b="1" dirty="0">
                <a:solidFill>
                  <a:srgbClr val="FF0000"/>
                </a:solidFill>
              </a:rPr>
              <a:t>0.6215</a:t>
            </a:r>
          </a:p>
        </p:txBody>
      </p:sp>
      <p:cxnSp>
        <p:nvCxnSpPr>
          <p:cNvPr id="17" name="Straight Connector 16"/>
          <p:cNvCxnSpPr/>
          <p:nvPr/>
        </p:nvCxnSpPr>
        <p:spPr>
          <a:xfrm>
            <a:off x="426917" y="4937788"/>
            <a:ext cx="2952328" cy="0"/>
          </a:xfrm>
          <a:prstGeom prst="line">
            <a:avLst/>
          </a:prstGeom>
        </p:spPr>
        <p:style>
          <a:lnRef idx="1">
            <a:schemeClr val="dk1"/>
          </a:lnRef>
          <a:fillRef idx="0">
            <a:schemeClr val="dk1"/>
          </a:fillRef>
          <a:effectRef idx="0">
            <a:schemeClr val="dk1"/>
          </a:effectRef>
          <a:fontRef idx="minor">
            <a:schemeClr val="tx1"/>
          </a:fontRef>
        </p:style>
      </p:cxnSp>
      <p:cxnSp>
        <p:nvCxnSpPr>
          <p:cNvPr id="18" name="Straight Connector 17"/>
          <p:cNvCxnSpPr/>
          <p:nvPr/>
        </p:nvCxnSpPr>
        <p:spPr>
          <a:xfrm>
            <a:off x="426917" y="4937788"/>
            <a:ext cx="0" cy="216024"/>
          </a:xfrm>
          <a:prstGeom prst="line">
            <a:avLst/>
          </a:prstGeom>
        </p:spPr>
        <p:style>
          <a:lnRef idx="1">
            <a:schemeClr val="dk1"/>
          </a:lnRef>
          <a:fillRef idx="0">
            <a:schemeClr val="dk1"/>
          </a:fillRef>
          <a:effectRef idx="0">
            <a:schemeClr val="dk1"/>
          </a:effectRef>
          <a:fontRef idx="minor">
            <a:schemeClr val="tx1"/>
          </a:fontRef>
        </p:style>
      </p:cxnSp>
      <p:cxnSp>
        <p:nvCxnSpPr>
          <p:cNvPr id="19" name="Straight Connector 18"/>
          <p:cNvCxnSpPr/>
          <p:nvPr/>
        </p:nvCxnSpPr>
        <p:spPr>
          <a:xfrm>
            <a:off x="1861395" y="4932237"/>
            <a:ext cx="0" cy="216024"/>
          </a:xfrm>
          <a:prstGeom prst="line">
            <a:avLst/>
          </a:prstGeom>
        </p:spPr>
        <p:style>
          <a:lnRef idx="1">
            <a:schemeClr val="dk1"/>
          </a:lnRef>
          <a:fillRef idx="0">
            <a:schemeClr val="dk1"/>
          </a:fillRef>
          <a:effectRef idx="0">
            <a:schemeClr val="dk1"/>
          </a:effectRef>
          <a:fontRef idx="minor">
            <a:schemeClr val="tx1"/>
          </a:fontRef>
        </p:style>
      </p:cxnSp>
      <p:cxnSp>
        <p:nvCxnSpPr>
          <p:cNvPr id="20" name="Straight Connector 19"/>
          <p:cNvCxnSpPr/>
          <p:nvPr/>
        </p:nvCxnSpPr>
        <p:spPr>
          <a:xfrm>
            <a:off x="3379245" y="4932237"/>
            <a:ext cx="0" cy="216024"/>
          </a:xfrm>
          <a:prstGeom prst="line">
            <a:avLst/>
          </a:prstGeom>
        </p:spPr>
        <p:style>
          <a:lnRef idx="1">
            <a:schemeClr val="dk1"/>
          </a:lnRef>
          <a:fillRef idx="0">
            <a:schemeClr val="dk1"/>
          </a:fillRef>
          <a:effectRef idx="0">
            <a:schemeClr val="dk1"/>
          </a:effectRef>
          <a:fontRef idx="minor">
            <a:schemeClr val="tx1"/>
          </a:fontRef>
        </p:style>
      </p:cxnSp>
      <p:cxnSp>
        <p:nvCxnSpPr>
          <p:cNvPr id="21" name="Straight Connector 20"/>
          <p:cNvCxnSpPr/>
          <p:nvPr/>
        </p:nvCxnSpPr>
        <p:spPr>
          <a:xfrm>
            <a:off x="2731173" y="4937788"/>
            <a:ext cx="0" cy="216024"/>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3" name="TextBox 22"/>
              <p:cNvSpPr txBox="1"/>
              <p:nvPr/>
            </p:nvSpPr>
            <p:spPr>
              <a:xfrm>
                <a:off x="138885" y="5081804"/>
                <a:ext cx="545988"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i="1">
                          <a:latin typeface="Cambria Math" panose="02040503050406030204" pitchFamily="18" charset="0"/>
                        </a:rPr>
                        <m:t>−1</m:t>
                      </m:r>
                    </m:oMath>
                  </m:oMathPara>
                </a14:m>
                <a:endParaRPr lang="en-GB" dirty="0"/>
              </a:p>
            </p:txBody>
          </p:sp>
        </mc:Choice>
        <mc:Fallback xmlns="">
          <p:sp>
            <p:nvSpPr>
              <p:cNvPr id="23" name="TextBox 22"/>
              <p:cNvSpPr txBox="1">
                <a:spLocks noRot="1" noChangeAspect="1" noMove="1" noResize="1" noEditPoints="1" noAdjustHandles="1" noChangeArrowheads="1" noChangeShapeType="1" noTextEdit="1"/>
              </p:cNvSpPr>
              <p:nvPr/>
            </p:nvSpPr>
            <p:spPr>
              <a:xfrm>
                <a:off x="138885" y="5081804"/>
                <a:ext cx="545988" cy="369332"/>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a:off x="1581971" y="5081804"/>
                <a:ext cx="545988"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i="1">
                          <a:latin typeface="Cambria Math" panose="02040503050406030204" pitchFamily="18" charset="0"/>
                        </a:rPr>
                        <m:t>0</m:t>
                      </m:r>
                    </m:oMath>
                  </m:oMathPara>
                </a14:m>
                <a:endParaRPr lang="en-GB" dirty="0"/>
              </a:p>
            </p:txBody>
          </p:sp>
        </mc:Choice>
        <mc:Fallback xmlns="">
          <p:sp>
            <p:nvSpPr>
              <p:cNvPr id="24" name="TextBox 23"/>
              <p:cNvSpPr txBox="1">
                <a:spLocks noRot="1" noChangeAspect="1" noMove="1" noResize="1" noEditPoints="1" noAdjustHandles="1" noChangeArrowheads="1" noChangeShapeType="1" noTextEdit="1"/>
              </p:cNvSpPr>
              <p:nvPr/>
            </p:nvSpPr>
            <p:spPr>
              <a:xfrm>
                <a:off x="1581971" y="5081804"/>
                <a:ext cx="545988" cy="369332"/>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3106251" y="5081804"/>
                <a:ext cx="545988"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i="1">
                          <a:latin typeface="Cambria Math" panose="02040503050406030204" pitchFamily="18" charset="0"/>
                        </a:rPr>
                        <m:t>1</m:t>
                      </m:r>
                    </m:oMath>
                  </m:oMathPara>
                </a14:m>
                <a:endParaRPr lang="en-GB" dirty="0"/>
              </a:p>
            </p:txBody>
          </p:sp>
        </mc:Choice>
        <mc:Fallback xmlns="">
          <p:sp>
            <p:nvSpPr>
              <p:cNvPr id="25" name="TextBox 24"/>
              <p:cNvSpPr txBox="1">
                <a:spLocks noRot="1" noChangeAspect="1" noMove="1" noResize="1" noEditPoints="1" noAdjustHandles="1" noChangeArrowheads="1" noChangeShapeType="1" noTextEdit="1"/>
              </p:cNvSpPr>
              <p:nvPr/>
            </p:nvSpPr>
            <p:spPr>
              <a:xfrm>
                <a:off x="3106251" y="5081804"/>
                <a:ext cx="545988" cy="369332"/>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2257854" y="5103289"/>
                <a:ext cx="851520"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solidFill>
                            <a:srgbClr val="FF0000"/>
                          </a:solidFill>
                          <a:latin typeface="Cambria Math" panose="02040503050406030204" pitchFamily="18" charset="0"/>
                        </a:rPr>
                        <m:t>0.6215</m:t>
                      </m:r>
                    </m:oMath>
                  </m:oMathPara>
                </a14:m>
                <a:endParaRPr lang="en-GB" sz="1600" dirty="0">
                  <a:solidFill>
                    <a:srgbClr val="FF0000"/>
                  </a:solidFill>
                </a:endParaRPr>
              </a:p>
            </p:txBody>
          </p:sp>
        </mc:Choice>
        <mc:Fallback xmlns="">
          <p:sp>
            <p:nvSpPr>
              <p:cNvPr id="26" name="TextBox 25"/>
              <p:cNvSpPr txBox="1">
                <a:spLocks noRot="1" noChangeAspect="1" noMove="1" noResize="1" noEditPoints="1" noAdjustHandles="1" noChangeArrowheads="1" noChangeShapeType="1" noTextEdit="1"/>
              </p:cNvSpPr>
              <p:nvPr/>
            </p:nvSpPr>
            <p:spPr>
              <a:xfrm>
                <a:off x="2257854" y="5103289"/>
                <a:ext cx="851520" cy="338554"/>
              </a:xfrm>
              <a:prstGeom prst="rect">
                <a:avLst/>
              </a:prstGeom>
              <a:blipFill>
                <a:blip r:embed="rId10"/>
                <a:stretch>
                  <a:fillRect/>
                </a:stretch>
              </a:blipFill>
            </p:spPr>
            <p:txBody>
              <a:bodyPr/>
              <a:lstStyle/>
              <a:p>
                <a:r>
                  <a:rPr lang="en-GB">
                    <a:noFill/>
                  </a:rPr>
                  <a:t> </a:t>
                </a:r>
              </a:p>
            </p:txBody>
          </p:sp>
        </mc:Fallback>
      </mc:AlternateContent>
      <p:sp>
        <p:nvSpPr>
          <p:cNvPr id="29" name="Rectangle 28"/>
          <p:cNvSpPr/>
          <p:nvPr/>
        </p:nvSpPr>
        <p:spPr>
          <a:xfrm>
            <a:off x="2731174" y="4891041"/>
            <a:ext cx="648072" cy="108013"/>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p:cNvSpPr txBox="1"/>
          <p:nvPr/>
        </p:nvSpPr>
        <p:spPr>
          <a:xfrm>
            <a:off x="4104149" y="4804805"/>
            <a:ext cx="909285" cy="646331"/>
          </a:xfrm>
          <a:prstGeom prst="rect">
            <a:avLst/>
          </a:prstGeom>
          <a:noFill/>
        </p:spPr>
        <p:txBody>
          <a:bodyPr wrap="square" rtlCol="0">
            <a:spAutoFit/>
          </a:bodyPr>
          <a:lstStyle/>
          <a:p>
            <a:r>
              <a:rPr lang="en-GB" b="1" dirty="0"/>
              <a:t>Critical region</a:t>
            </a:r>
          </a:p>
        </p:txBody>
      </p:sp>
      <p:cxnSp>
        <p:nvCxnSpPr>
          <p:cNvPr id="4" name="Straight Arrow Connector 3"/>
          <p:cNvCxnSpPr>
            <a:stCxn id="2" idx="1"/>
            <a:endCxn id="29" idx="3"/>
          </p:cNvCxnSpPr>
          <p:nvPr/>
        </p:nvCxnSpPr>
        <p:spPr>
          <a:xfrm flipH="1" flipV="1">
            <a:off x="3379246" y="4945048"/>
            <a:ext cx="724903" cy="18292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504641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7"/>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9"/>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0"/>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1"/>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3"/>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4"/>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6"/>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9"/>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4"/>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2"/>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9" grpId="0" animBg="1"/>
      <p:bldP spid="15" grpId="0"/>
      <p:bldP spid="13" grpId="0"/>
      <p:bldP spid="22" grpId="0"/>
      <p:bldP spid="27" grpId="0"/>
      <p:bldP spid="34" grpId="0" animBg="1"/>
      <p:bldP spid="35" grpId="0"/>
      <p:bldP spid="23" grpId="0"/>
      <p:bldP spid="24" grpId="0"/>
      <p:bldP spid="25" grpId="0"/>
      <p:bldP spid="26" grpId="0"/>
      <p:bldP spid="29" grpId="0" animBg="1"/>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95EE5F78-CB01-4A35-A3A3-0DC579254684}"/>
                  </a:ext>
                </a:extLst>
              </p:cNvPr>
              <p:cNvSpPr txBox="1"/>
              <p:nvPr/>
            </p:nvSpPr>
            <p:spPr>
              <a:xfrm>
                <a:off x="119336" y="553914"/>
                <a:ext cx="9217024" cy="2308324"/>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a:t>An employee at a weather centre believes that there is a positive correlation between the daily mean windspeed, </a:t>
                </a:r>
                <a14:m>
                  <m:oMath xmlns:m="http://schemas.openxmlformats.org/officeDocument/2006/math">
                    <m:r>
                      <a:rPr lang="en-GB" i="1" dirty="0">
                        <a:latin typeface="Cambria Math" panose="02040503050406030204" pitchFamily="18" charset="0"/>
                      </a:rPr>
                      <m:t>𝑤</m:t>
                    </m:r>
                  </m:oMath>
                </a14:m>
                <a:r>
                  <a:rPr lang="en-GB" dirty="0"/>
                  <a:t> knots, and the daily maximum gust </a:t>
                </a:r>
                <a14:m>
                  <m:oMath xmlns:m="http://schemas.openxmlformats.org/officeDocument/2006/math">
                    <m:r>
                      <a:rPr lang="en-GB" i="1" dirty="0">
                        <a:latin typeface="Cambria Math" panose="02040503050406030204" pitchFamily="18" charset="0"/>
                      </a:rPr>
                      <m:t>𝑔</m:t>
                    </m:r>
                  </m:oMath>
                </a14:m>
                <a:r>
                  <a:rPr lang="en-GB" dirty="0"/>
                  <a:t> knots.</a:t>
                </a:r>
              </a:p>
              <a:p>
                <a:endParaRPr lang="en-GB" dirty="0"/>
              </a:p>
              <a:p>
                <a:endParaRPr lang="en-GB" dirty="0"/>
              </a:p>
              <a:p>
                <a:endParaRPr lang="en-GB" dirty="0"/>
              </a:p>
              <a:p>
                <a:endParaRPr lang="en-GB" dirty="0"/>
              </a:p>
              <a:p>
                <a:pPr marL="342900" indent="-342900">
                  <a:buFont typeface="+mj-lt"/>
                  <a:buAutoNum type="alphaLcParenR"/>
                </a:pPr>
                <a:r>
                  <a:rPr lang="en-GB" dirty="0"/>
                  <a:t>Calculate the product moment correlation coefficient for these data.</a:t>
                </a:r>
              </a:p>
              <a:p>
                <a:pPr marL="342900" indent="-342900">
                  <a:buFont typeface="+mj-lt"/>
                  <a:buAutoNum type="alphaLcParenR"/>
                </a:pPr>
                <a:r>
                  <a:rPr lang="en-GB" dirty="0"/>
                  <a:t>Test, at the 2.5% level of significance, the employee’s claim. State your hypotheses clearly.</a:t>
                </a:r>
              </a:p>
            </p:txBody>
          </p:sp>
        </mc:Choice>
        <mc:Fallback xmlns="">
          <p:sp>
            <p:nvSpPr>
              <p:cNvPr id="2" name="TextBox 1">
                <a:extLst>
                  <a:ext uri="{FF2B5EF4-FFF2-40B4-BE49-F238E27FC236}">
                    <a16:creationId xmlns:a16="http://schemas.microsoft.com/office/drawing/2014/main" id="{95EE5F78-CB01-4A35-A3A3-0DC579254684}"/>
                  </a:ext>
                </a:extLst>
              </p:cNvPr>
              <p:cNvSpPr txBox="1">
                <a:spLocks noRot="1" noChangeAspect="1" noMove="1" noResize="1" noEditPoints="1" noAdjustHandles="1" noChangeArrowheads="1" noChangeShapeType="1" noTextEdit="1"/>
              </p:cNvSpPr>
              <p:nvPr/>
            </p:nvSpPr>
            <p:spPr>
              <a:xfrm>
                <a:off x="119336" y="553914"/>
                <a:ext cx="9217024" cy="2308324"/>
              </a:xfrm>
              <a:prstGeom prst="rect">
                <a:avLst/>
              </a:prstGeom>
              <a:blipFill>
                <a:blip r:embed="rId2"/>
                <a:stretch>
                  <a:fillRect/>
                </a:stretch>
              </a:blipFill>
              <a:effectLst>
                <a:outerShdw blurRad="63500" sx="102000" sy="102000" algn="ctr" rotWithShape="0">
                  <a:prstClr val="black">
                    <a:alpha val="40000"/>
                  </a:prstClr>
                </a:outerShdw>
              </a:effectLst>
            </p:spPr>
            <p:txBody>
              <a:bodyPr/>
              <a:lstStyle/>
              <a:p>
                <a:r>
                  <a:rPr lang="en-GB">
                    <a:noFill/>
                  </a:rPr>
                  <a:t> </a:t>
                </a:r>
              </a:p>
            </p:txBody>
          </p:sp>
        </mc:Fallback>
      </mc:AlternateContent>
      <mc:AlternateContent xmlns:mc="http://schemas.openxmlformats.org/markup-compatibility/2006" xmlns:a14="http://schemas.microsoft.com/office/drawing/2010/main">
        <mc:Choice Requires="a14">
          <p:graphicFrame>
            <p:nvGraphicFramePr>
              <p:cNvPr id="6" name="Table 5"/>
              <p:cNvGraphicFramePr>
                <a:graphicFrameLocks noGrp="1"/>
              </p:cNvGraphicFramePr>
              <p:nvPr>
                <p:extLst>
                  <p:ext uri="{D42A27DB-BD31-4B8C-83A1-F6EECF244321}">
                    <p14:modId xmlns:p14="http://schemas.microsoft.com/office/powerpoint/2010/main" val="2516612244"/>
                  </p:ext>
                </p:extLst>
              </p:nvPr>
            </p:nvGraphicFramePr>
            <p:xfrm>
              <a:off x="263352" y="1364136"/>
              <a:ext cx="4710441" cy="731520"/>
            </p:xfrm>
            <a:graphic>
              <a:graphicData uri="http://schemas.openxmlformats.org/drawingml/2006/table">
                <a:tbl>
                  <a:tblPr bandRow="1">
                    <a:tableStyleId>{5C22544A-7EE6-4342-B048-85BDC9FD1C3A}</a:tableStyleId>
                  </a:tblPr>
                  <a:tblGrid>
                    <a:gridCol w="440681">
                      <a:extLst>
                        <a:ext uri="{9D8B030D-6E8A-4147-A177-3AD203B41FA5}">
                          <a16:colId xmlns:a16="http://schemas.microsoft.com/office/drawing/2014/main" val="3026705319"/>
                        </a:ext>
                      </a:extLst>
                    </a:gridCol>
                    <a:gridCol w="533720">
                      <a:extLst>
                        <a:ext uri="{9D8B030D-6E8A-4147-A177-3AD203B41FA5}">
                          <a16:colId xmlns:a16="http://schemas.microsoft.com/office/drawing/2014/main" val="2953457487"/>
                        </a:ext>
                      </a:extLst>
                    </a:gridCol>
                    <a:gridCol w="533720">
                      <a:extLst>
                        <a:ext uri="{9D8B030D-6E8A-4147-A177-3AD203B41FA5}">
                          <a16:colId xmlns:a16="http://schemas.microsoft.com/office/drawing/2014/main" val="1486938142"/>
                        </a:ext>
                      </a:extLst>
                    </a:gridCol>
                    <a:gridCol w="533720">
                      <a:extLst>
                        <a:ext uri="{9D8B030D-6E8A-4147-A177-3AD203B41FA5}">
                          <a16:colId xmlns:a16="http://schemas.microsoft.com/office/drawing/2014/main" val="2575391811"/>
                        </a:ext>
                      </a:extLst>
                    </a:gridCol>
                    <a:gridCol w="533720">
                      <a:extLst>
                        <a:ext uri="{9D8B030D-6E8A-4147-A177-3AD203B41FA5}">
                          <a16:colId xmlns:a16="http://schemas.microsoft.com/office/drawing/2014/main" val="2976212014"/>
                        </a:ext>
                      </a:extLst>
                    </a:gridCol>
                    <a:gridCol w="533720">
                      <a:extLst>
                        <a:ext uri="{9D8B030D-6E8A-4147-A177-3AD203B41FA5}">
                          <a16:colId xmlns:a16="http://schemas.microsoft.com/office/drawing/2014/main" val="249074266"/>
                        </a:ext>
                      </a:extLst>
                    </a:gridCol>
                    <a:gridCol w="533720">
                      <a:extLst>
                        <a:ext uri="{9D8B030D-6E8A-4147-A177-3AD203B41FA5}">
                          <a16:colId xmlns:a16="http://schemas.microsoft.com/office/drawing/2014/main" val="4186615401"/>
                        </a:ext>
                      </a:extLst>
                    </a:gridCol>
                    <a:gridCol w="533720">
                      <a:extLst>
                        <a:ext uri="{9D8B030D-6E8A-4147-A177-3AD203B41FA5}">
                          <a16:colId xmlns:a16="http://schemas.microsoft.com/office/drawing/2014/main" val="604305830"/>
                        </a:ext>
                      </a:extLst>
                    </a:gridCol>
                    <a:gridCol w="533720">
                      <a:extLst>
                        <a:ext uri="{9D8B030D-6E8A-4147-A177-3AD203B41FA5}">
                          <a16:colId xmlns:a16="http://schemas.microsoft.com/office/drawing/2014/main" val="2098341791"/>
                        </a:ext>
                      </a:extLst>
                    </a:gridCol>
                  </a:tblGrid>
                  <a:tr h="159792">
                    <a:tc>
                      <a:txBody>
                        <a:bodyPr/>
                        <a:lstStyle/>
                        <a:p>
                          <a:pPr/>
                          <a14:m>
                            <m:oMathPara xmlns:m="http://schemas.openxmlformats.org/officeDocument/2006/math">
                              <m:oMathParaPr>
                                <m:jc m:val="centerGroup"/>
                              </m:oMathParaPr>
                              <m:oMath xmlns:m="http://schemas.openxmlformats.org/officeDocument/2006/math">
                                <m:r>
                                  <a:rPr lang="en-GB" sz="1800" b="1" i="1" smtClean="0">
                                    <a:latin typeface="Cambria Math" panose="02040503050406030204" pitchFamily="18" charset="0"/>
                                  </a:rPr>
                                  <m:t>𝒘</m:t>
                                </m:r>
                              </m:oMath>
                            </m:oMathPara>
                          </a14:m>
                          <a:endParaRPr lang="en-GB" sz="1800" b="1" dirty="0"/>
                        </a:p>
                      </a:txBody>
                      <a:tcPr/>
                    </a:tc>
                    <a:tc>
                      <a:txBody>
                        <a:bodyPr/>
                        <a:lstStyle/>
                        <a:p>
                          <a:r>
                            <a:rPr lang="en-GB" sz="1800" dirty="0"/>
                            <a:t>9</a:t>
                          </a:r>
                        </a:p>
                      </a:txBody>
                      <a:tcPr/>
                    </a:tc>
                    <a:tc>
                      <a:txBody>
                        <a:bodyPr/>
                        <a:lstStyle/>
                        <a:p>
                          <a:r>
                            <a:rPr lang="en-GB" sz="1800" dirty="0"/>
                            <a:t>10</a:t>
                          </a:r>
                        </a:p>
                      </a:txBody>
                      <a:tcPr/>
                    </a:tc>
                    <a:tc>
                      <a:txBody>
                        <a:bodyPr/>
                        <a:lstStyle/>
                        <a:p>
                          <a:r>
                            <a:rPr lang="en-GB" sz="1800" dirty="0"/>
                            <a:t>14</a:t>
                          </a:r>
                        </a:p>
                      </a:txBody>
                      <a:tcPr/>
                    </a:tc>
                    <a:tc>
                      <a:txBody>
                        <a:bodyPr/>
                        <a:lstStyle/>
                        <a:p>
                          <a:r>
                            <a:rPr lang="en-GB" sz="1800" dirty="0"/>
                            <a:t>12</a:t>
                          </a:r>
                        </a:p>
                      </a:txBody>
                      <a:tcPr/>
                    </a:tc>
                    <a:tc>
                      <a:txBody>
                        <a:bodyPr/>
                        <a:lstStyle/>
                        <a:p>
                          <a:r>
                            <a:rPr lang="en-GB" sz="1800" dirty="0"/>
                            <a:t>14</a:t>
                          </a:r>
                        </a:p>
                      </a:txBody>
                      <a:tcPr/>
                    </a:tc>
                    <a:tc>
                      <a:txBody>
                        <a:bodyPr/>
                        <a:lstStyle/>
                        <a:p>
                          <a:r>
                            <a:rPr lang="en-GB" sz="1800" dirty="0"/>
                            <a:t>9</a:t>
                          </a:r>
                        </a:p>
                      </a:txBody>
                      <a:tcPr/>
                    </a:tc>
                    <a:tc>
                      <a:txBody>
                        <a:bodyPr/>
                        <a:lstStyle/>
                        <a:p>
                          <a:r>
                            <a:rPr lang="en-GB" sz="1800" dirty="0"/>
                            <a:t>13</a:t>
                          </a:r>
                        </a:p>
                      </a:txBody>
                      <a:tcPr/>
                    </a:tc>
                    <a:tc>
                      <a:txBody>
                        <a:bodyPr/>
                        <a:lstStyle/>
                        <a:p>
                          <a:r>
                            <a:rPr lang="en-GB" sz="1800" dirty="0"/>
                            <a:t>5</a:t>
                          </a:r>
                        </a:p>
                      </a:txBody>
                      <a:tcPr/>
                    </a:tc>
                    <a:extLst>
                      <a:ext uri="{0D108BD9-81ED-4DB2-BD59-A6C34878D82A}">
                        <a16:rowId xmlns:a16="http://schemas.microsoft.com/office/drawing/2014/main" val="4274030608"/>
                      </a:ext>
                    </a:extLst>
                  </a:tr>
                  <a:tr h="173504">
                    <a:tc>
                      <a:txBody>
                        <a:bodyPr/>
                        <a:lstStyle/>
                        <a:p>
                          <a:pPr/>
                          <a14:m>
                            <m:oMathPara xmlns:m="http://schemas.openxmlformats.org/officeDocument/2006/math">
                              <m:oMathParaPr>
                                <m:jc m:val="centerGroup"/>
                              </m:oMathParaPr>
                              <m:oMath xmlns:m="http://schemas.openxmlformats.org/officeDocument/2006/math">
                                <m:r>
                                  <a:rPr lang="en-GB" sz="1800" b="1" i="1" smtClean="0">
                                    <a:latin typeface="Cambria Math" panose="02040503050406030204" pitchFamily="18" charset="0"/>
                                  </a:rPr>
                                  <m:t>𝒈</m:t>
                                </m:r>
                              </m:oMath>
                            </m:oMathPara>
                          </a14:m>
                          <a:endParaRPr lang="en-GB" sz="1800" b="1" dirty="0"/>
                        </a:p>
                      </a:txBody>
                      <a:tcPr/>
                    </a:tc>
                    <a:tc>
                      <a:txBody>
                        <a:bodyPr/>
                        <a:lstStyle/>
                        <a:p>
                          <a:r>
                            <a:rPr lang="en-GB" sz="1800" dirty="0"/>
                            <a:t>21</a:t>
                          </a:r>
                        </a:p>
                      </a:txBody>
                      <a:tcPr/>
                    </a:tc>
                    <a:tc>
                      <a:txBody>
                        <a:bodyPr/>
                        <a:lstStyle/>
                        <a:p>
                          <a:r>
                            <a:rPr lang="en-GB" sz="1800" dirty="0"/>
                            <a:t>22</a:t>
                          </a:r>
                        </a:p>
                      </a:txBody>
                      <a:tcPr/>
                    </a:tc>
                    <a:tc>
                      <a:txBody>
                        <a:bodyPr/>
                        <a:lstStyle/>
                        <a:p>
                          <a:r>
                            <a:rPr lang="en-GB" sz="1800" dirty="0"/>
                            <a:t>41</a:t>
                          </a:r>
                        </a:p>
                      </a:txBody>
                      <a:tcPr/>
                    </a:tc>
                    <a:tc>
                      <a:txBody>
                        <a:bodyPr/>
                        <a:lstStyle/>
                        <a:p>
                          <a:r>
                            <a:rPr lang="en-GB" sz="1800" dirty="0"/>
                            <a:t>24</a:t>
                          </a:r>
                        </a:p>
                      </a:txBody>
                      <a:tcPr/>
                    </a:tc>
                    <a:tc>
                      <a:txBody>
                        <a:bodyPr/>
                        <a:lstStyle/>
                        <a:p>
                          <a:r>
                            <a:rPr lang="en-GB" sz="1800" dirty="0"/>
                            <a:t>30</a:t>
                          </a:r>
                        </a:p>
                      </a:txBody>
                      <a:tcPr/>
                    </a:tc>
                    <a:tc>
                      <a:txBody>
                        <a:bodyPr/>
                        <a:lstStyle/>
                        <a:p>
                          <a:r>
                            <a:rPr lang="en-GB" sz="1800" dirty="0"/>
                            <a:t>25</a:t>
                          </a:r>
                        </a:p>
                      </a:txBody>
                      <a:tcPr/>
                    </a:tc>
                    <a:tc>
                      <a:txBody>
                        <a:bodyPr/>
                        <a:lstStyle/>
                        <a:p>
                          <a:r>
                            <a:rPr lang="en-GB" sz="1800" dirty="0"/>
                            <a:t>29</a:t>
                          </a:r>
                        </a:p>
                      </a:txBody>
                      <a:tcPr/>
                    </a:tc>
                    <a:tc>
                      <a:txBody>
                        <a:bodyPr/>
                        <a:lstStyle/>
                        <a:p>
                          <a:r>
                            <a:rPr lang="en-GB" sz="1800" dirty="0"/>
                            <a:t>19</a:t>
                          </a:r>
                        </a:p>
                      </a:txBody>
                      <a:tcPr/>
                    </a:tc>
                    <a:extLst>
                      <a:ext uri="{0D108BD9-81ED-4DB2-BD59-A6C34878D82A}">
                        <a16:rowId xmlns:a16="http://schemas.microsoft.com/office/drawing/2014/main" val="1141576483"/>
                      </a:ext>
                    </a:extLst>
                  </a:tr>
                </a:tbl>
              </a:graphicData>
            </a:graphic>
          </p:graphicFrame>
        </mc:Choice>
        <mc:Fallback xmlns="">
          <p:graphicFrame>
            <p:nvGraphicFramePr>
              <p:cNvPr id="6" name="Table 5"/>
              <p:cNvGraphicFramePr>
                <a:graphicFrameLocks noGrp="1"/>
              </p:cNvGraphicFramePr>
              <p:nvPr>
                <p:extLst>
                  <p:ext uri="{D42A27DB-BD31-4B8C-83A1-F6EECF244321}">
                    <p14:modId xmlns:p14="http://schemas.microsoft.com/office/powerpoint/2010/main" val="2516612244"/>
                  </p:ext>
                </p:extLst>
              </p:nvPr>
            </p:nvGraphicFramePr>
            <p:xfrm>
              <a:off x="263352" y="1364136"/>
              <a:ext cx="4710441" cy="731520"/>
            </p:xfrm>
            <a:graphic>
              <a:graphicData uri="http://schemas.openxmlformats.org/drawingml/2006/table">
                <a:tbl>
                  <a:tblPr bandRow="1">
                    <a:tableStyleId>{5C22544A-7EE6-4342-B048-85BDC9FD1C3A}</a:tableStyleId>
                  </a:tblPr>
                  <a:tblGrid>
                    <a:gridCol w="440681">
                      <a:extLst>
                        <a:ext uri="{9D8B030D-6E8A-4147-A177-3AD203B41FA5}">
                          <a16:colId xmlns:a16="http://schemas.microsoft.com/office/drawing/2014/main" val="3026705319"/>
                        </a:ext>
                      </a:extLst>
                    </a:gridCol>
                    <a:gridCol w="533720">
                      <a:extLst>
                        <a:ext uri="{9D8B030D-6E8A-4147-A177-3AD203B41FA5}">
                          <a16:colId xmlns:a16="http://schemas.microsoft.com/office/drawing/2014/main" val="2953457487"/>
                        </a:ext>
                      </a:extLst>
                    </a:gridCol>
                    <a:gridCol w="533720">
                      <a:extLst>
                        <a:ext uri="{9D8B030D-6E8A-4147-A177-3AD203B41FA5}">
                          <a16:colId xmlns:a16="http://schemas.microsoft.com/office/drawing/2014/main" val="1486938142"/>
                        </a:ext>
                      </a:extLst>
                    </a:gridCol>
                    <a:gridCol w="533720">
                      <a:extLst>
                        <a:ext uri="{9D8B030D-6E8A-4147-A177-3AD203B41FA5}">
                          <a16:colId xmlns:a16="http://schemas.microsoft.com/office/drawing/2014/main" val="2575391811"/>
                        </a:ext>
                      </a:extLst>
                    </a:gridCol>
                    <a:gridCol w="533720">
                      <a:extLst>
                        <a:ext uri="{9D8B030D-6E8A-4147-A177-3AD203B41FA5}">
                          <a16:colId xmlns:a16="http://schemas.microsoft.com/office/drawing/2014/main" val="2976212014"/>
                        </a:ext>
                      </a:extLst>
                    </a:gridCol>
                    <a:gridCol w="533720">
                      <a:extLst>
                        <a:ext uri="{9D8B030D-6E8A-4147-A177-3AD203B41FA5}">
                          <a16:colId xmlns:a16="http://schemas.microsoft.com/office/drawing/2014/main" val="249074266"/>
                        </a:ext>
                      </a:extLst>
                    </a:gridCol>
                    <a:gridCol w="533720">
                      <a:extLst>
                        <a:ext uri="{9D8B030D-6E8A-4147-A177-3AD203B41FA5}">
                          <a16:colId xmlns:a16="http://schemas.microsoft.com/office/drawing/2014/main" val="4186615401"/>
                        </a:ext>
                      </a:extLst>
                    </a:gridCol>
                    <a:gridCol w="533720">
                      <a:extLst>
                        <a:ext uri="{9D8B030D-6E8A-4147-A177-3AD203B41FA5}">
                          <a16:colId xmlns:a16="http://schemas.microsoft.com/office/drawing/2014/main" val="604305830"/>
                        </a:ext>
                      </a:extLst>
                    </a:gridCol>
                    <a:gridCol w="533720">
                      <a:extLst>
                        <a:ext uri="{9D8B030D-6E8A-4147-A177-3AD203B41FA5}">
                          <a16:colId xmlns:a16="http://schemas.microsoft.com/office/drawing/2014/main" val="2098341791"/>
                        </a:ext>
                      </a:extLst>
                    </a:gridCol>
                  </a:tblGrid>
                  <a:tr h="365760">
                    <a:tc>
                      <a:txBody>
                        <a:bodyPr/>
                        <a:lstStyle/>
                        <a:p>
                          <a:endParaRPr lang="en-US"/>
                        </a:p>
                      </a:txBody>
                      <a:tcPr>
                        <a:blipFill>
                          <a:blip r:embed="rId3"/>
                          <a:stretch>
                            <a:fillRect l="-1389" t="-8197" r="-976389" b="-124590"/>
                          </a:stretch>
                        </a:blipFill>
                      </a:tcPr>
                    </a:tc>
                    <a:tc>
                      <a:txBody>
                        <a:bodyPr/>
                        <a:lstStyle/>
                        <a:p>
                          <a:r>
                            <a:rPr lang="en-GB" sz="1800" dirty="0"/>
                            <a:t>9</a:t>
                          </a:r>
                        </a:p>
                      </a:txBody>
                      <a:tcPr/>
                    </a:tc>
                    <a:tc>
                      <a:txBody>
                        <a:bodyPr/>
                        <a:lstStyle/>
                        <a:p>
                          <a:r>
                            <a:rPr lang="en-GB" sz="1800" dirty="0"/>
                            <a:t>10</a:t>
                          </a:r>
                        </a:p>
                      </a:txBody>
                      <a:tcPr/>
                    </a:tc>
                    <a:tc>
                      <a:txBody>
                        <a:bodyPr/>
                        <a:lstStyle/>
                        <a:p>
                          <a:r>
                            <a:rPr lang="en-GB" sz="1800" dirty="0"/>
                            <a:t>14</a:t>
                          </a:r>
                        </a:p>
                      </a:txBody>
                      <a:tcPr/>
                    </a:tc>
                    <a:tc>
                      <a:txBody>
                        <a:bodyPr/>
                        <a:lstStyle/>
                        <a:p>
                          <a:r>
                            <a:rPr lang="en-GB" sz="1800" dirty="0"/>
                            <a:t>12</a:t>
                          </a:r>
                        </a:p>
                      </a:txBody>
                      <a:tcPr/>
                    </a:tc>
                    <a:tc>
                      <a:txBody>
                        <a:bodyPr/>
                        <a:lstStyle/>
                        <a:p>
                          <a:r>
                            <a:rPr lang="en-GB" sz="1800" dirty="0"/>
                            <a:t>14</a:t>
                          </a:r>
                        </a:p>
                      </a:txBody>
                      <a:tcPr/>
                    </a:tc>
                    <a:tc>
                      <a:txBody>
                        <a:bodyPr/>
                        <a:lstStyle/>
                        <a:p>
                          <a:r>
                            <a:rPr lang="en-GB" sz="1800" dirty="0"/>
                            <a:t>9</a:t>
                          </a:r>
                        </a:p>
                      </a:txBody>
                      <a:tcPr/>
                    </a:tc>
                    <a:tc>
                      <a:txBody>
                        <a:bodyPr/>
                        <a:lstStyle/>
                        <a:p>
                          <a:r>
                            <a:rPr lang="en-GB" sz="1800" dirty="0"/>
                            <a:t>13</a:t>
                          </a:r>
                        </a:p>
                      </a:txBody>
                      <a:tcPr/>
                    </a:tc>
                    <a:tc>
                      <a:txBody>
                        <a:bodyPr/>
                        <a:lstStyle/>
                        <a:p>
                          <a:r>
                            <a:rPr lang="en-GB" sz="1800" dirty="0"/>
                            <a:t>5</a:t>
                          </a:r>
                        </a:p>
                      </a:txBody>
                      <a:tcPr/>
                    </a:tc>
                    <a:extLst>
                      <a:ext uri="{0D108BD9-81ED-4DB2-BD59-A6C34878D82A}">
                        <a16:rowId xmlns:a16="http://schemas.microsoft.com/office/drawing/2014/main" val="4274030608"/>
                      </a:ext>
                    </a:extLst>
                  </a:tr>
                  <a:tr h="365760">
                    <a:tc>
                      <a:txBody>
                        <a:bodyPr/>
                        <a:lstStyle/>
                        <a:p>
                          <a:endParaRPr lang="en-US"/>
                        </a:p>
                      </a:txBody>
                      <a:tcPr>
                        <a:blipFill>
                          <a:blip r:embed="rId3"/>
                          <a:stretch>
                            <a:fillRect l="-1389" t="-110000" r="-976389" b="-26667"/>
                          </a:stretch>
                        </a:blipFill>
                      </a:tcPr>
                    </a:tc>
                    <a:tc>
                      <a:txBody>
                        <a:bodyPr/>
                        <a:lstStyle/>
                        <a:p>
                          <a:r>
                            <a:rPr lang="en-GB" sz="1800" dirty="0"/>
                            <a:t>21</a:t>
                          </a:r>
                        </a:p>
                      </a:txBody>
                      <a:tcPr/>
                    </a:tc>
                    <a:tc>
                      <a:txBody>
                        <a:bodyPr/>
                        <a:lstStyle/>
                        <a:p>
                          <a:r>
                            <a:rPr lang="en-GB" sz="1800" dirty="0"/>
                            <a:t>22</a:t>
                          </a:r>
                        </a:p>
                      </a:txBody>
                      <a:tcPr/>
                    </a:tc>
                    <a:tc>
                      <a:txBody>
                        <a:bodyPr/>
                        <a:lstStyle/>
                        <a:p>
                          <a:r>
                            <a:rPr lang="en-GB" sz="1800" dirty="0"/>
                            <a:t>41</a:t>
                          </a:r>
                        </a:p>
                      </a:txBody>
                      <a:tcPr/>
                    </a:tc>
                    <a:tc>
                      <a:txBody>
                        <a:bodyPr/>
                        <a:lstStyle/>
                        <a:p>
                          <a:r>
                            <a:rPr lang="en-GB" sz="1800" dirty="0"/>
                            <a:t>24</a:t>
                          </a:r>
                        </a:p>
                      </a:txBody>
                      <a:tcPr/>
                    </a:tc>
                    <a:tc>
                      <a:txBody>
                        <a:bodyPr/>
                        <a:lstStyle/>
                        <a:p>
                          <a:r>
                            <a:rPr lang="en-GB" sz="1800" dirty="0"/>
                            <a:t>30</a:t>
                          </a:r>
                        </a:p>
                      </a:txBody>
                      <a:tcPr/>
                    </a:tc>
                    <a:tc>
                      <a:txBody>
                        <a:bodyPr/>
                        <a:lstStyle/>
                        <a:p>
                          <a:r>
                            <a:rPr lang="en-GB" sz="1800" dirty="0"/>
                            <a:t>25</a:t>
                          </a:r>
                        </a:p>
                      </a:txBody>
                      <a:tcPr/>
                    </a:tc>
                    <a:tc>
                      <a:txBody>
                        <a:bodyPr/>
                        <a:lstStyle/>
                        <a:p>
                          <a:r>
                            <a:rPr lang="en-GB" sz="1800" dirty="0"/>
                            <a:t>29</a:t>
                          </a:r>
                        </a:p>
                      </a:txBody>
                      <a:tcPr/>
                    </a:tc>
                    <a:tc>
                      <a:txBody>
                        <a:bodyPr/>
                        <a:lstStyle/>
                        <a:p>
                          <a:r>
                            <a:rPr lang="en-GB" sz="1800" dirty="0"/>
                            <a:t>19</a:t>
                          </a:r>
                        </a:p>
                      </a:txBody>
                      <a:tcPr/>
                    </a:tc>
                    <a:extLst>
                      <a:ext uri="{0D108BD9-81ED-4DB2-BD59-A6C34878D82A}">
                        <a16:rowId xmlns:a16="http://schemas.microsoft.com/office/drawing/2014/main" val="1141576483"/>
                      </a:ext>
                    </a:extLst>
                  </a:tr>
                </a:tbl>
              </a:graphicData>
            </a:graphic>
          </p:graphicFrame>
        </mc:Fallback>
      </mc:AlternateContent>
      <mc:AlternateContent xmlns:mc="http://schemas.openxmlformats.org/markup-compatibility/2006" xmlns:a14="http://schemas.microsoft.com/office/drawing/2010/main">
        <mc:Choice Requires="a14">
          <p:sp>
            <p:nvSpPr>
              <p:cNvPr id="7" name="TextBox 6"/>
              <p:cNvSpPr txBox="1"/>
              <p:nvPr/>
            </p:nvSpPr>
            <p:spPr>
              <a:xfrm>
                <a:off x="536273" y="2852936"/>
                <a:ext cx="1167239" cy="369332"/>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r>
                        <a:rPr lang="en-GB" i="1">
                          <a:latin typeface="Cambria Math" panose="02040503050406030204" pitchFamily="18" charset="0"/>
                        </a:rPr>
                        <m:t>𝑟</m:t>
                      </m:r>
                      <m:r>
                        <a:rPr lang="en-GB" i="1">
                          <a:latin typeface="Cambria Math" panose="02040503050406030204" pitchFamily="18" charset="0"/>
                        </a:rPr>
                        <m:t>=0.786</m:t>
                      </m:r>
                    </m:oMath>
                  </m:oMathPara>
                </a14:m>
                <a:endParaRPr lang="en-GB" dirty="0"/>
              </a:p>
            </p:txBody>
          </p:sp>
        </mc:Choice>
        <mc:Fallback xmlns="">
          <p:sp>
            <p:nvSpPr>
              <p:cNvPr id="7" name="TextBox 6"/>
              <p:cNvSpPr txBox="1">
                <a:spLocks noRot="1" noChangeAspect="1" noMove="1" noResize="1" noEditPoints="1" noAdjustHandles="1" noChangeArrowheads="1" noChangeShapeType="1" noTextEdit="1"/>
              </p:cNvSpPr>
              <p:nvPr/>
            </p:nvSpPr>
            <p:spPr>
              <a:xfrm>
                <a:off x="536273" y="2852936"/>
                <a:ext cx="1167239" cy="369332"/>
              </a:xfrm>
              <a:prstGeom prst="rect">
                <a:avLst/>
              </a:prstGeom>
              <a:blipFill>
                <a:blip r:embed="rId4"/>
                <a:stretch>
                  <a:fillRect/>
                </a:stretch>
              </a:blipFill>
            </p:spPr>
            <p:txBody>
              <a:bodyPr/>
              <a:lstStyle/>
              <a:p>
                <a:r>
                  <a:rPr lang="en-GB">
                    <a:noFill/>
                  </a:rPr>
                  <a:t> </a:t>
                </a:r>
              </a:p>
            </p:txBody>
          </p:sp>
        </mc:Fallback>
      </mc:AlternateContent>
      <p:sp>
        <p:nvSpPr>
          <p:cNvPr id="8" name="Rectangle 7"/>
          <p:cNvSpPr/>
          <p:nvPr/>
        </p:nvSpPr>
        <p:spPr>
          <a:xfrm>
            <a:off x="221107" y="2914201"/>
            <a:ext cx="216024" cy="21602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2000" dirty="0"/>
              <a:t>a</a:t>
            </a:r>
          </a:p>
        </p:txBody>
      </p:sp>
      <p:sp>
        <p:nvSpPr>
          <p:cNvPr id="9" name="Rectangle 8"/>
          <p:cNvSpPr/>
          <p:nvPr/>
        </p:nvSpPr>
        <p:spPr>
          <a:xfrm>
            <a:off x="221109" y="3186846"/>
            <a:ext cx="216024" cy="21602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2000" dirty="0"/>
              <a:t>b</a:t>
            </a:r>
          </a:p>
        </p:txBody>
      </p:sp>
      <p:sp>
        <p:nvSpPr>
          <p:cNvPr id="12" name="Title 11">
            <a:extLst>
              <a:ext uri="{FF2B5EF4-FFF2-40B4-BE49-F238E27FC236}">
                <a16:creationId xmlns:a16="http://schemas.microsoft.com/office/drawing/2014/main" id="{7398902F-3FE4-4BCD-94DD-CB7EADF1ED37}"/>
              </a:ext>
            </a:extLst>
          </p:cNvPr>
          <p:cNvSpPr>
            <a:spLocks noGrp="1"/>
          </p:cNvSpPr>
          <p:nvPr>
            <p:ph type="title"/>
          </p:nvPr>
        </p:nvSpPr>
        <p:spPr>
          <a:xfrm>
            <a:off x="2453" y="41"/>
            <a:ext cx="2160240" cy="548640"/>
          </a:xfrm>
        </p:spPr>
        <p:txBody>
          <a:bodyPr>
            <a:normAutofit fontScale="90000"/>
          </a:bodyPr>
          <a:lstStyle/>
          <a:p>
            <a:r>
              <a:rPr lang="en-GB" b="1" dirty="0"/>
              <a:t>Your turn</a:t>
            </a:r>
          </a:p>
        </p:txBody>
      </p:sp>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81BAE69D-CD6C-488D-BF4E-FA477ADF2586}"/>
                  </a:ext>
                </a:extLst>
              </p:cNvPr>
              <p:cNvSpPr/>
              <p:nvPr/>
            </p:nvSpPr>
            <p:spPr>
              <a:xfrm>
                <a:off x="536273" y="3140968"/>
                <a:ext cx="8007999" cy="1754326"/>
              </a:xfrm>
              <a:prstGeom prst="rect">
                <a:avLst/>
              </a:prstGeom>
            </p:spPr>
            <p:txBody>
              <a:bodyPr wrap="square">
                <a:spAutoFit/>
              </a:bodyPr>
              <a:lstStyle/>
              <a:p>
                <a:pPr/>
                <a14:m>
                  <m:oMathPara xmlns:m="http://schemas.openxmlformats.org/officeDocument/2006/math">
                    <m:oMathParaPr>
                      <m:jc m:val="left"/>
                    </m:oMathParaPr>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𝐻</m:t>
                          </m:r>
                        </m:e>
                        <m:sub>
                          <m:r>
                            <a:rPr lang="en-GB" i="1">
                              <a:latin typeface="Cambria Math" panose="02040503050406030204" pitchFamily="18" charset="0"/>
                            </a:rPr>
                            <m:t>0</m:t>
                          </m:r>
                        </m:sub>
                      </m:sSub>
                      <m:r>
                        <a:rPr lang="en-GB" i="1">
                          <a:latin typeface="Cambria Math" panose="02040503050406030204" pitchFamily="18" charset="0"/>
                        </a:rPr>
                        <m:t>:</m:t>
                      </m:r>
                      <m:r>
                        <a:rPr lang="en-GB" i="1">
                          <a:latin typeface="Cambria Math" panose="02040503050406030204" pitchFamily="18" charset="0"/>
                        </a:rPr>
                        <m:t>𝜌</m:t>
                      </m:r>
                      <m:r>
                        <a:rPr lang="en-GB" i="1">
                          <a:latin typeface="Cambria Math" panose="02040503050406030204" pitchFamily="18" charset="0"/>
                        </a:rPr>
                        <m:t>=0,   </m:t>
                      </m:r>
                      <m:sSub>
                        <m:sSubPr>
                          <m:ctrlPr>
                            <a:rPr lang="en-GB" i="1">
                              <a:latin typeface="Cambria Math" panose="02040503050406030204" pitchFamily="18" charset="0"/>
                            </a:rPr>
                          </m:ctrlPr>
                        </m:sSubPr>
                        <m:e>
                          <m:r>
                            <a:rPr lang="en-GB" i="1">
                              <a:latin typeface="Cambria Math" panose="02040503050406030204" pitchFamily="18" charset="0"/>
                            </a:rPr>
                            <m:t>𝐻</m:t>
                          </m:r>
                        </m:e>
                        <m:sub>
                          <m:r>
                            <a:rPr lang="en-GB" i="1">
                              <a:latin typeface="Cambria Math" panose="02040503050406030204" pitchFamily="18" charset="0"/>
                            </a:rPr>
                            <m:t>1</m:t>
                          </m:r>
                        </m:sub>
                      </m:sSub>
                      <m:r>
                        <a:rPr lang="en-GB" i="1">
                          <a:latin typeface="Cambria Math" panose="02040503050406030204" pitchFamily="18" charset="0"/>
                        </a:rPr>
                        <m:t>:</m:t>
                      </m:r>
                      <m:r>
                        <a:rPr lang="en-GB" i="1">
                          <a:latin typeface="Cambria Math" panose="02040503050406030204" pitchFamily="18" charset="0"/>
                        </a:rPr>
                        <m:t>𝜌</m:t>
                      </m:r>
                      <m:r>
                        <a:rPr lang="en-GB" i="1">
                          <a:latin typeface="Cambria Math" panose="02040503050406030204" pitchFamily="18" charset="0"/>
                        </a:rPr>
                        <m:t>&gt;0</m:t>
                      </m:r>
                    </m:oMath>
                  </m:oMathPara>
                </a14:m>
                <a:endParaRPr lang="en-GB" dirty="0"/>
              </a:p>
              <a:p>
                <a:r>
                  <a:rPr lang="en-GB" dirty="0"/>
                  <a:t>Sample size = 8</a:t>
                </a:r>
              </a:p>
              <a:p>
                <a:r>
                  <a:rPr lang="en-GB" dirty="0"/>
                  <a:t>Critical value at 2.5% significant level </a:t>
                </a:r>
                <a14:m>
                  <m:oMath xmlns:m="http://schemas.openxmlformats.org/officeDocument/2006/math">
                    <m:r>
                      <a:rPr lang="en-GB" i="1">
                        <a:latin typeface="Cambria Math" panose="02040503050406030204" pitchFamily="18" charset="0"/>
                      </a:rPr>
                      <m:t>=0.7067</m:t>
                    </m:r>
                  </m:oMath>
                </a14:m>
                <a:endParaRPr lang="en-GB" dirty="0"/>
              </a:p>
              <a:p>
                <a14:m>
                  <m:oMath xmlns:m="http://schemas.openxmlformats.org/officeDocument/2006/math">
                    <m:r>
                      <a:rPr lang="en-GB" i="1">
                        <a:latin typeface="Cambria Math" panose="02040503050406030204" pitchFamily="18" charset="0"/>
                      </a:rPr>
                      <m:t>0.786&gt;0.7067</m:t>
                    </m:r>
                  </m:oMath>
                </a14:m>
                <a:r>
                  <a:rPr lang="en-GB" dirty="0"/>
                  <a:t>, therefore reject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𝐻</m:t>
                        </m:r>
                      </m:e>
                      <m:sub>
                        <m:r>
                          <a:rPr lang="en-GB" i="1">
                            <a:latin typeface="Cambria Math" panose="02040503050406030204" pitchFamily="18" charset="0"/>
                          </a:rPr>
                          <m:t>0</m:t>
                        </m:r>
                      </m:sub>
                    </m:sSub>
                  </m:oMath>
                </a14:m>
                <a:r>
                  <a:rPr lang="en-GB" dirty="0"/>
                  <a:t>.</a:t>
                </a:r>
              </a:p>
              <a:p>
                <a:r>
                  <a:rPr lang="en-GB" dirty="0"/>
                  <a:t>There is sufficient evidence to suggest that there is positive correlation between the daily mean windspeed and daily maximum gust at the 2.5% significance level.</a:t>
                </a:r>
              </a:p>
            </p:txBody>
          </p:sp>
        </mc:Choice>
        <mc:Fallback xmlns="">
          <p:sp>
            <p:nvSpPr>
              <p:cNvPr id="13" name="Rectangle 12">
                <a:extLst>
                  <a:ext uri="{FF2B5EF4-FFF2-40B4-BE49-F238E27FC236}">
                    <a16:creationId xmlns:a16="http://schemas.microsoft.com/office/drawing/2014/main" id="{81BAE69D-CD6C-488D-BF4E-FA477ADF2586}"/>
                  </a:ext>
                </a:extLst>
              </p:cNvPr>
              <p:cNvSpPr>
                <a:spLocks noRot="1" noChangeAspect="1" noMove="1" noResize="1" noEditPoints="1" noAdjustHandles="1" noChangeArrowheads="1" noChangeShapeType="1" noTextEdit="1"/>
              </p:cNvSpPr>
              <p:nvPr/>
            </p:nvSpPr>
            <p:spPr>
              <a:xfrm>
                <a:off x="536273" y="3140968"/>
                <a:ext cx="8007999" cy="1754326"/>
              </a:xfrm>
              <a:prstGeom prst="rect">
                <a:avLst/>
              </a:prstGeom>
              <a:blipFill>
                <a:blip r:embed="rId5"/>
                <a:stretch>
                  <a:fillRect l="-685" r="-837" b="-4514"/>
                </a:stretch>
              </a:blipFill>
            </p:spPr>
            <p:txBody>
              <a:bodyPr/>
              <a:lstStyle/>
              <a:p>
                <a:r>
                  <a:rPr lang="en-GB">
                    <a:noFill/>
                  </a:rPr>
                  <a:t> </a:t>
                </a:r>
              </a:p>
            </p:txBody>
          </p:sp>
        </mc:Fallback>
      </mc:AlternateContent>
      <p:cxnSp>
        <p:nvCxnSpPr>
          <p:cNvPr id="4" name="Straight Connector 3"/>
          <p:cNvCxnSpPr/>
          <p:nvPr/>
        </p:nvCxnSpPr>
        <p:spPr>
          <a:xfrm>
            <a:off x="2453" y="4869160"/>
            <a:ext cx="12189547" cy="0"/>
          </a:xfrm>
          <a:prstGeom prst="line">
            <a:avLst/>
          </a:prstGeom>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5" name="TextBox 4"/>
              <p:cNvSpPr txBox="1"/>
              <p:nvPr/>
            </p:nvSpPr>
            <p:spPr>
              <a:xfrm>
                <a:off x="221107" y="4895294"/>
                <a:ext cx="7675093" cy="1923604"/>
              </a:xfrm>
              <a:prstGeom prst="rect">
                <a:avLst/>
              </a:prstGeom>
              <a:noFill/>
            </p:spPr>
            <p:txBody>
              <a:bodyPr wrap="square" rtlCol="0">
                <a:spAutoFit/>
              </a:bodyPr>
              <a:lstStyle/>
              <a:p>
                <a:r>
                  <a:rPr lang="en-GB" sz="1700" dirty="0"/>
                  <a:t>Help with concluding!</a:t>
                </a:r>
              </a:p>
              <a:p>
                <a:pPr marL="285750" indent="-285750">
                  <a:buFont typeface="Arial" panose="020B0604020202020204" pitchFamily="34" charset="0"/>
                  <a:buChar char="•"/>
                </a:pPr>
                <a:r>
                  <a:rPr lang="en-GB" sz="1700" dirty="0"/>
                  <a:t>If the </a:t>
                </a:r>
                <a14:m>
                  <m:oMath xmlns:m="http://schemas.openxmlformats.org/officeDocument/2006/math">
                    <m:r>
                      <a:rPr lang="en-GB" sz="1700" b="0" i="1" smtClean="0">
                        <a:latin typeface="Cambria Math" panose="02040503050406030204" pitchFamily="18" charset="0"/>
                      </a:rPr>
                      <m:t>𝑟</m:t>
                    </m:r>
                  </m:oMath>
                </a14:m>
                <a:r>
                  <a:rPr lang="en-GB" sz="1700" dirty="0"/>
                  <a:t> value is not extreme enough, then you would say…</a:t>
                </a:r>
              </a:p>
              <a:p>
                <a:pPr marL="800100" lvl="1" indent="-342900">
                  <a:buFont typeface="Wingdings" panose="05000000000000000000" pitchFamily="2" charset="2"/>
                  <a:buChar char="Ø"/>
                </a:pPr>
                <a:r>
                  <a:rPr lang="en-GB" sz="1700" dirty="0"/>
                  <a:t>Therefore </a:t>
                </a:r>
                <a:r>
                  <a:rPr lang="en-GB" sz="1700" b="1" dirty="0"/>
                  <a:t>do not reject </a:t>
                </a:r>
                <a14:m>
                  <m:oMath xmlns:m="http://schemas.openxmlformats.org/officeDocument/2006/math">
                    <m:sSub>
                      <m:sSubPr>
                        <m:ctrlPr>
                          <a:rPr lang="en-GB" sz="1700" b="0" i="1" smtClean="0">
                            <a:latin typeface="Cambria Math" panose="02040503050406030204" pitchFamily="18" charset="0"/>
                          </a:rPr>
                        </m:ctrlPr>
                      </m:sSubPr>
                      <m:e>
                        <m:r>
                          <a:rPr lang="en-GB" sz="1700" b="0" i="1" smtClean="0">
                            <a:latin typeface="Cambria Math" panose="02040503050406030204" pitchFamily="18" charset="0"/>
                          </a:rPr>
                          <m:t>𝐻</m:t>
                        </m:r>
                      </m:e>
                      <m:sub>
                        <m:r>
                          <a:rPr lang="en-GB" sz="1700" b="0" i="1" smtClean="0">
                            <a:latin typeface="Cambria Math" panose="02040503050406030204" pitchFamily="18" charset="0"/>
                          </a:rPr>
                          <m:t>0</m:t>
                        </m:r>
                      </m:sub>
                    </m:sSub>
                  </m:oMath>
                </a14:m>
                <a:r>
                  <a:rPr lang="en-GB" sz="1700" dirty="0"/>
                  <a:t>. There is </a:t>
                </a:r>
                <a:r>
                  <a:rPr lang="en-GB" sz="1700" b="1" dirty="0"/>
                  <a:t>insufficient</a:t>
                </a:r>
                <a:r>
                  <a:rPr lang="en-GB" sz="1700" dirty="0"/>
                  <a:t> evidence to suggest that there is … correlation between … and … at the …% significance level.</a:t>
                </a:r>
              </a:p>
              <a:p>
                <a:pPr marL="342900" indent="-342900">
                  <a:buFont typeface="Arial" panose="020B0604020202020204" pitchFamily="34" charset="0"/>
                  <a:buChar char="•"/>
                </a:pPr>
                <a:r>
                  <a:rPr lang="en-GB" sz="1700" dirty="0"/>
                  <a:t>If the </a:t>
                </a:r>
                <a14:m>
                  <m:oMath xmlns:m="http://schemas.openxmlformats.org/officeDocument/2006/math">
                    <m:r>
                      <a:rPr lang="en-GB" sz="1700" i="1">
                        <a:latin typeface="Cambria Math" panose="02040503050406030204" pitchFamily="18" charset="0"/>
                      </a:rPr>
                      <m:t>𝑟</m:t>
                    </m:r>
                  </m:oMath>
                </a14:m>
                <a:r>
                  <a:rPr lang="en-GB" sz="1700" dirty="0"/>
                  <a:t> value is extreme enough, then you would say…</a:t>
                </a:r>
              </a:p>
              <a:p>
                <a:pPr marL="800100" lvl="1" indent="-342900">
                  <a:buFont typeface="Wingdings" panose="05000000000000000000" pitchFamily="2" charset="2"/>
                  <a:buChar char="Ø"/>
                </a:pPr>
                <a:r>
                  <a:rPr lang="en-GB" sz="1700" dirty="0"/>
                  <a:t>Therefore </a:t>
                </a:r>
                <a:r>
                  <a:rPr lang="en-GB" sz="1700" b="1" dirty="0"/>
                  <a:t>reject </a:t>
                </a:r>
                <a14:m>
                  <m:oMath xmlns:m="http://schemas.openxmlformats.org/officeDocument/2006/math">
                    <m:sSub>
                      <m:sSubPr>
                        <m:ctrlPr>
                          <a:rPr lang="en-GB" sz="1700" i="1">
                            <a:latin typeface="Cambria Math" panose="02040503050406030204" pitchFamily="18" charset="0"/>
                          </a:rPr>
                        </m:ctrlPr>
                      </m:sSubPr>
                      <m:e>
                        <m:r>
                          <a:rPr lang="en-GB" sz="1700" i="1">
                            <a:latin typeface="Cambria Math" panose="02040503050406030204" pitchFamily="18" charset="0"/>
                          </a:rPr>
                          <m:t>𝐻</m:t>
                        </m:r>
                      </m:e>
                      <m:sub>
                        <m:r>
                          <a:rPr lang="en-GB" sz="1700" i="1">
                            <a:latin typeface="Cambria Math" panose="02040503050406030204" pitchFamily="18" charset="0"/>
                          </a:rPr>
                          <m:t>0</m:t>
                        </m:r>
                      </m:sub>
                    </m:sSub>
                  </m:oMath>
                </a14:m>
                <a:r>
                  <a:rPr lang="en-GB" sz="1700" dirty="0"/>
                  <a:t>. There is </a:t>
                </a:r>
                <a:r>
                  <a:rPr lang="en-GB" sz="1700" b="1" dirty="0"/>
                  <a:t>sufficient </a:t>
                </a:r>
                <a:r>
                  <a:rPr lang="en-GB" sz="1700" dirty="0"/>
                  <a:t>evidence to suggest that there is … correlation between … and … at the …% significance level.</a:t>
                </a:r>
              </a:p>
            </p:txBody>
          </p:sp>
        </mc:Choice>
        <mc:Fallback xmlns="">
          <p:sp>
            <p:nvSpPr>
              <p:cNvPr id="5" name="TextBox 4"/>
              <p:cNvSpPr txBox="1">
                <a:spLocks noRot="1" noChangeAspect="1" noMove="1" noResize="1" noEditPoints="1" noAdjustHandles="1" noChangeArrowheads="1" noChangeShapeType="1" noTextEdit="1"/>
              </p:cNvSpPr>
              <p:nvPr/>
            </p:nvSpPr>
            <p:spPr>
              <a:xfrm>
                <a:off x="221107" y="4895294"/>
                <a:ext cx="7675093" cy="1923604"/>
              </a:xfrm>
              <a:prstGeom prst="rect">
                <a:avLst/>
              </a:prstGeom>
              <a:blipFill>
                <a:blip r:embed="rId6"/>
                <a:stretch>
                  <a:fillRect l="-477" t="-949" b="-3165"/>
                </a:stretch>
              </a:blipFill>
            </p:spPr>
            <p:txBody>
              <a:bodyPr/>
              <a:lstStyle/>
              <a:p>
                <a:r>
                  <a:rPr lang="en-GB">
                    <a:noFill/>
                  </a:rPr>
                  <a:t> </a:t>
                </a:r>
              </a:p>
            </p:txBody>
          </p:sp>
        </mc:Fallback>
      </mc:AlternateContent>
    </p:spTree>
    <p:extLst>
      <p:ext uri="{BB962C8B-B14F-4D97-AF65-F5344CB8AC3E}">
        <p14:creationId xmlns:p14="http://schemas.microsoft.com/office/powerpoint/2010/main" val="500162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0951" y="78048"/>
            <a:ext cx="216024" cy="216024"/>
          </a:xfrm>
          <a:prstGeom prst="rect">
            <a:avLst/>
          </a:prstGeom>
          <a:solidFill>
            <a:srgbClr val="FFC000"/>
          </a:solidFill>
          <a:ln w="12700" cap="flat" cmpd="sng" algn="ctr">
            <a:solidFill>
              <a:srgbClr val="FFC000">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kern="0" noProof="0" dirty="0">
                <a:solidFill>
                  <a:prstClr val="white"/>
                </a:solidFill>
                <a:latin typeface="Calibri" panose="020F0502020204030204"/>
              </a:rPr>
              <a:t>1</a:t>
            </a:r>
            <a:endParaRPr kumimoji="0" lang="en-GB"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p:cNvSpPr/>
          <p:nvPr/>
        </p:nvSpPr>
        <p:spPr>
          <a:xfrm>
            <a:off x="62683" y="2996952"/>
            <a:ext cx="216024" cy="216024"/>
          </a:xfrm>
          <a:prstGeom prst="rect">
            <a:avLst/>
          </a:prstGeom>
          <a:solidFill>
            <a:srgbClr val="FFC000"/>
          </a:solidFill>
          <a:ln w="12700" cap="flat" cmpd="sng" algn="ctr">
            <a:solidFill>
              <a:srgbClr val="FFC000">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kern="0" noProof="0" dirty="0">
                <a:solidFill>
                  <a:prstClr val="white"/>
                </a:solidFill>
                <a:latin typeface="Calibri" panose="020F0502020204030204"/>
              </a:rPr>
              <a:t>2</a:t>
            </a:r>
            <a:endParaRPr kumimoji="0" lang="en-GB"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6A05BAE2-695F-A994-F9CE-5E7AB8C722C0}"/>
              </a:ext>
            </a:extLst>
          </p:cNvPr>
          <p:cNvPicPr>
            <a:picLocks noChangeAspect="1"/>
          </p:cNvPicPr>
          <p:nvPr/>
        </p:nvPicPr>
        <p:blipFill>
          <a:blip r:embed="rId2"/>
          <a:stretch>
            <a:fillRect/>
          </a:stretch>
        </p:blipFill>
        <p:spPr>
          <a:xfrm>
            <a:off x="360040" y="32184"/>
            <a:ext cx="9336360" cy="2676736"/>
          </a:xfrm>
          <a:prstGeom prst="rect">
            <a:avLst/>
          </a:prstGeom>
        </p:spPr>
      </p:pic>
      <p:pic>
        <p:nvPicPr>
          <p:cNvPr id="14" name="Picture 13">
            <a:extLst>
              <a:ext uri="{FF2B5EF4-FFF2-40B4-BE49-F238E27FC236}">
                <a16:creationId xmlns:a16="http://schemas.microsoft.com/office/drawing/2014/main" id="{FF2D8AC2-9A42-0082-09C3-AA26F8886C6F}"/>
              </a:ext>
            </a:extLst>
          </p:cNvPr>
          <p:cNvPicPr>
            <a:picLocks noChangeAspect="1"/>
          </p:cNvPicPr>
          <p:nvPr/>
        </p:nvPicPr>
        <p:blipFill>
          <a:blip r:embed="rId3"/>
          <a:stretch>
            <a:fillRect/>
          </a:stretch>
        </p:blipFill>
        <p:spPr>
          <a:xfrm>
            <a:off x="7176120" y="1007816"/>
            <a:ext cx="4864398" cy="953936"/>
          </a:xfrm>
          <a:prstGeom prst="rect">
            <a:avLst/>
          </a:prstGeom>
          <a:ln>
            <a:solidFill>
              <a:srgbClr val="FF0000"/>
            </a:solidFill>
          </a:ln>
        </p:spPr>
      </p:pic>
      <p:pic>
        <p:nvPicPr>
          <p:cNvPr id="16" name="Picture 15">
            <a:extLst>
              <a:ext uri="{FF2B5EF4-FFF2-40B4-BE49-F238E27FC236}">
                <a16:creationId xmlns:a16="http://schemas.microsoft.com/office/drawing/2014/main" id="{72F0724F-ED4A-3CBB-4929-942987F9B9AA}"/>
              </a:ext>
            </a:extLst>
          </p:cNvPr>
          <p:cNvPicPr>
            <a:picLocks noChangeAspect="1"/>
          </p:cNvPicPr>
          <p:nvPr/>
        </p:nvPicPr>
        <p:blipFill>
          <a:blip r:embed="rId4"/>
          <a:stretch>
            <a:fillRect/>
          </a:stretch>
        </p:blipFill>
        <p:spPr>
          <a:xfrm>
            <a:off x="360040" y="2924944"/>
            <a:ext cx="9912424" cy="2736513"/>
          </a:xfrm>
          <a:prstGeom prst="rect">
            <a:avLst/>
          </a:prstGeom>
        </p:spPr>
      </p:pic>
      <p:pic>
        <p:nvPicPr>
          <p:cNvPr id="18" name="Picture 17">
            <a:extLst>
              <a:ext uri="{FF2B5EF4-FFF2-40B4-BE49-F238E27FC236}">
                <a16:creationId xmlns:a16="http://schemas.microsoft.com/office/drawing/2014/main" id="{BA9D7E11-E93A-B3E6-DAD8-76509D28D51B}"/>
              </a:ext>
            </a:extLst>
          </p:cNvPr>
          <p:cNvPicPr>
            <a:picLocks noChangeAspect="1"/>
          </p:cNvPicPr>
          <p:nvPr/>
        </p:nvPicPr>
        <p:blipFill>
          <a:blip r:embed="rId5"/>
          <a:stretch>
            <a:fillRect/>
          </a:stretch>
        </p:blipFill>
        <p:spPr>
          <a:xfrm>
            <a:off x="364976" y="5390356"/>
            <a:ext cx="5233392" cy="1351012"/>
          </a:xfrm>
          <a:prstGeom prst="rect">
            <a:avLst/>
          </a:prstGeom>
          <a:ln>
            <a:solidFill>
              <a:srgbClr val="FF0000"/>
            </a:solidFill>
          </a:ln>
        </p:spPr>
      </p:pic>
    </p:spTree>
    <p:extLst>
      <p:ext uri="{BB962C8B-B14F-4D97-AF65-F5344CB8AC3E}">
        <p14:creationId xmlns:p14="http://schemas.microsoft.com/office/powerpoint/2010/main" val="717477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30093</TotalTime>
  <Words>1345</Words>
  <Application>Microsoft Office PowerPoint</Application>
  <PresentationFormat>Widescreen</PresentationFormat>
  <Paragraphs>118</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Cambria Math</vt:lpstr>
      <vt:lpstr>Wingdings</vt:lpstr>
      <vt:lpstr>Office Theme</vt:lpstr>
      <vt:lpstr>Hypothesis testing</vt:lpstr>
      <vt:lpstr>Hypothesis testing</vt:lpstr>
      <vt:lpstr>Hypothesis testing</vt:lpstr>
      <vt:lpstr>Hypothesis Testing</vt:lpstr>
      <vt:lpstr>Critical value tables</vt:lpstr>
      <vt:lpstr>Example</vt:lpstr>
      <vt:lpstr>Your turn</vt:lpstr>
      <vt:lpstr>PowerPoint Presentation</vt:lpstr>
    </vt:vector>
  </TitlesOfParts>
  <Company>RM plc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Frost J</dc:creator>
  <cp:lastModifiedBy>J Berwick (AST)</cp:lastModifiedBy>
  <cp:revision>1173</cp:revision>
  <dcterms:created xsi:type="dcterms:W3CDTF">2013-02-28T07:36:55Z</dcterms:created>
  <dcterms:modified xsi:type="dcterms:W3CDTF">2026-04-11T21:43:45Z</dcterms:modified>
</cp:coreProperties>
</file>