
<file path=[Content_Types].xml><?xml version="1.0" encoding="utf-8"?>
<Types xmlns="http://schemas.openxmlformats.org/package/2006/content-types">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2" r:id="rId2"/>
    <p:sldId id="572" r:id="rId3"/>
    <p:sldId id="573" r:id="rId4"/>
    <p:sldId id="269" r:id="rId5"/>
    <p:sldId id="265" r:id="rId6"/>
    <p:sldId id="266" r:id="rId7"/>
    <p:sldId id="267" r:id="rId8"/>
    <p:sldId id="26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0D4C4D-D81D-4796-BAE1-A110494D0DBF}" v="1" dt="2025-07-10T09:01:40.8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5" autoAdjust="0"/>
    <p:restoredTop sz="88534" autoAdjust="0"/>
  </p:normalViewPr>
  <p:slideViewPr>
    <p:cSldViewPr>
      <p:cViewPr varScale="1">
        <p:scale>
          <a:sx n="63" d="100"/>
          <a:sy n="63" d="100"/>
        </p:scale>
        <p:origin x="764" y="64"/>
      </p:cViewPr>
      <p:guideLst>
        <p:guide orient="horz" pos="2160"/>
        <p:guide pos="384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Berwick" userId="4c151854-f68b-4e47-9316-2fff8616f3a1" providerId="ADAL" clId="{4C0D4C4D-D81D-4796-BAE1-A110494D0DBF}"/>
    <pc:docChg chg="addSld delSld modSld">
      <pc:chgData name="J Berwick" userId="4c151854-f68b-4e47-9316-2fff8616f3a1" providerId="ADAL" clId="{4C0D4C4D-D81D-4796-BAE1-A110494D0DBF}" dt="2025-07-10T09:01:40.820" v="1"/>
      <pc:docMkLst>
        <pc:docMk/>
      </pc:docMkLst>
      <pc:sldChg chg="del">
        <pc:chgData name="J Berwick" userId="4c151854-f68b-4e47-9316-2fff8616f3a1" providerId="ADAL" clId="{4C0D4C4D-D81D-4796-BAE1-A110494D0DBF}" dt="2025-07-10T09:01:40.726" v="0" actId="47"/>
        <pc:sldMkLst>
          <pc:docMk/>
          <pc:sldMk cId="2922928138" sldId="257"/>
        </pc:sldMkLst>
      </pc:sldChg>
      <pc:sldChg chg="del">
        <pc:chgData name="J Berwick" userId="4c151854-f68b-4e47-9316-2fff8616f3a1" providerId="ADAL" clId="{4C0D4C4D-D81D-4796-BAE1-A110494D0DBF}" dt="2025-07-10T09:01:40.726" v="0" actId="47"/>
        <pc:sldMkLst>
          <pc:docMk/>
          <pc:sldMk cId="447434502" sldId="258"/>
        </pc:sldMkLst>
      </pc:sldChg>
      <pc:sldChg chg="del">
        <pc:chgData name="J Berwick" userId="4c151854-f68b-4e47-9316-2fff8616f3a1" providerId="ADAL" clId="{4C0D4C4D-D81D-4796-BAE1-A110494D0DBF}" dt="2025-07-10T09:01:40.726" v="0" actId="47"/>
        <pc:sldMkLst>
          <pc:docMk/>
          <pc:sldMk cId="3132521375" sldId="259"/>
        </pc:sldMkLst>
      </pc:sldChg>
      <pc:sldChg chg="del">
        <pc:chgData name="J Berwick" userId="4c151854-f68b-4e47-9316-2fff8616f3a1" providerId="ADAL" clId="{4C0D4C4D-D81D-4796-BAE1-A110494D0DBF}" dt="2025-07-10T09:01:40.726" v="0" actId="47"/>
        <pc:sldMkLst>
          <pc:docMk/>
          <pc:sldMk cId="272800796" sldId="260"/>
        </pc:sldMkLst>
      </pc:sldChg>
      <pc:sldChg chg="del">
        <pc:chgData name="J Berwick" userId="4c151854-f68b-4e47-9316-2fff8616f3a1" providerId="ADAL" clId="{4C0D4C4D-D81D-4796-BAE1-A110494D0DBF}" dt="2025-07-10T09:01:40.726" v="0" actId="47"/>
        <pc:sldMkLst>
          <pc:docMk/>
          <pc:sldMk cId="504641475" sldId="261"/>
        </pc:sldMkLst>
      </pc:sldChg>
      <pc:sldChg chg="add">
        <pc:chgData name="J Berwick" userId="4c151854-f68b-4e47-9316-2fff8616f3a1" providerId="ADAL" clId="{4C0D4C4D-D81D-4796-BAE1-A110494D0DBF}" dt="2025-07-10T09:01:40.820" v="1"/>
        <pc:sldMkLst>
          <pc:docMk/>
          <pc:sldMk cId="2973313079" sldId="262"/>
        </pc:sldMkLst>
      </pc:sldChg>
      <pc:sldChg chg="del">
        <pc:chgData name="J Berwick" userId="4c151854-f68b-4e47-9316-2fff8616f3a1" providerId="ADAL" clId="{4C0D4C4D-D81D-4796-BAE1-A110494D0DBF}" dt="2025-07-10T09:01:40.726" v="0" actId="47"/>
        <pc:sldMkLst>
          <pc:docMk/>
          <pc:sldMk cId="500162069" sldId="263"/>
        </pc:sldMkLst>
      </pc:sldChg>
      <pc:sldChg chg="del">
        <pc:chgData name="J Berwick" userId="4c151854-f68b-4e47-9316-2fff8616f3a1" providerId="ADAL" clId="{4C0D4C4D-D81D-4796-BAE1-A110494D0DBF}" dt="2025-07-10T09:01:40.726" v="0" actId="47"/>
        <pc:sldMkLst>
          <pc:docMk/>
          <pc:sldMk cId="3682088597" sldId="264"/>
        </pc:sldMkLst>
      </pc:sldChg>
      <pc:sldChg chg="add">
        <pc:chgData name="J Berwick" userId="4c151854-f68b-4e47-9316-2fff8616f3a1" providerId="ADAL" clId="{4C0D4C4D-D81D-4796-BAE1-A110494D0DBF}" dt="2025-07-10T09:01:40.820" v="1"/>
        <pc:sldMkLst>
          <pc:docMk/>
          <pc:sldMk cId="628762393" sldId="265"/>
        </pc:sldMkLst>
      </pc:sldChg>
      <pc:sldChg chg="add">
        <pc:chgData name="J Berwick" userId="4c151854-f68b-4e47-9316-2fff8616f3a1" providerId="ADAL" clId="{4C0D4C4D-D81D-4796-BAE1-A110494D0DBF}" dt="2025-07-10T09:01:40.820" v="1"/>
        <pc:sldMkLst>
          <pc:docMk/>
          <pc:sldMk cId="1342952504" sldId="266"/>
        </pc:sldMkLst>
      </pc:sldChg>
      <pc:sldChg chg="add">
        <pc:chgData name="J Berwick" userId="4c151854-f68b-4e47-9316-2fff8616f3a1" providerId="ADAL" clId="{4C0D4C4D-D81D-4796-BAE1-A110494D0DBF}" dt="2025-07-10T09:01:40.820" v="1"/>
        <pc:sldMkLst>
          <pc:docMk/>
          <pc:sldMk cId="2385225760" sldId="267"/>
        </pc:sldMkLst>
      </pc:sldChg>
      <pc:sldChg chg="add">
        <pc:chgData name="J Berwick" userId="4c151854-f68b-4e47-9316-2fff8616f3a1" providerId="ADAL" clId="{4C0D4C4D-D81D-4796-BAE1-A110494D0DBF}" dt="2025-07-10T09:01:40.820" v="1"/>
        <pc:sldMkLst>
          <pc:docMk/>
          <pc:sldMk cId="2742772673" sldId="268"/>
        </pc:sldMkLst>
      </pc:sldChg>
      <pc:sldChg chg="add">
        <pc:chgData name="J Berwick" userId="4c151854-f68b-4e47-9316-2fff8616f3a1" providerId="ADAL" clId="{4C0D4C4D-D81D-4796-BAE1-A110494D0DBF}" dt="2025-07-10T09:01:40.820" v="1"/>
        <pc:sldMkLst>
          <pc:docMk/>
          <pc:sldMk cId="2721365853" sldId="269"/>
        </pc:sldMkLst>
      </pc:sldChg>
      <pc:sldChg chg="del">
        <pc:chgData name="J Berwick" userId="4c151854-f68b-4e47-9316-2fff8616f3a1" providerId="ADAL" clId="{4C0D4C4D-D81D-4796-BAE1-A110494D0DBF}" dt="2025-07-10T09:01:40.726" v="0" actId="47"/>
        <pc:sldMkLst>
          <pc:docMk/>
          <pc:sldMk cId="921019261" sldId="271"/>
        </pc:sldMkLst>
      </pc:sldChg>
      <pc:sldChg chg="add">
        <pc:chgData name="J Berwick" userId="4c151854-f68b-4e47-9316-2fff8616f3a1" providerId="ADAL" clId="{4C0D4C4D-D81D-4796-BAE1-A110494D0DBF}" dt="2025-07-10T09:01:40.820" v="1"/>
        <pc:sldMkLst>
          <pc:docMk/>
          <pc:sldMk cId="3608622298" sldId="272"/>
        </pc:sldMkLst>
      </pc:sldChg>
      <pc:sldChg chg="del">
        <pc:chgData name="J Berwick" userId="4c151854-f68b-4e47-9316-2fff8616f3a1" providerId="ADAL" clId="{4C0D4C4D-D81D-4796-BAE1-A110494D0DBF}" dt="2025-07-10T09:01:40.726" v="0" actId="47"/>
        <pc:sldMkLst>
          <pc:docMk/>
          <pc:sldMk cId="717477821" sldId="570"/>
        </pc:sldMkLst>
      </pc:sldChg>
      <pc:sldChg chg="add">
        <pc:chgData name="J Berwick" userId="4c151854-f68b-4e47-9316-2fff8616f3a1" providerId="ADAL" clId="{4C0D4C4D-D81D-4796-BAE1-A110494D0DBF}" dt="2025-07-10T09:01:40.820" v="1"/>
        <pc:sldMkLst>
          <pc:docMk/>
          <pc:sldMk cId="3935657183" sldId="572"/>
        </pc:sldMkLst>
      </pc:sldChg>
      <pc:sldChg chg="add">
        <pc:chgData name="J Berwick" userId="4c151854-f68b-4e47-9316-2fff8616f3a1" providerId="ADAL" clId="{4C0D4C4D-D81D-4796-BAE1-A110494D0DBF}" dt="2025-07-10T09:01:40.820" v="1"/>
        <pc:sldMkLst>
          <pc:docMk/>
          <pc:sldMk cId="1846985642" sldId="5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E87F4A-DD11-41AF-8B76-F2E5B6202836}" type="datetimeFigureOut">
              <a:rPr lang="en-GB" smtClean="0"/>
              <a:pPr/>
              <a:t>11/04/2026</a:t>
            </a:fld>
            <a:endParaRPr lang="en-GB"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F2399-CD51-4C4C-BC34-03B9F40F9CF8}" type="slidenum">
              <a:rPr lang="en-GB" smtClean="0"/>
              <a:pPr/>
              <a:t>‹#›</a:t>
            </a:fld>
            <a:endParaRPr lang="en-GB" dirty="0"/>
          </a:p>
        </p:txBody>
      </p:sp>
    </p:spTree>
    <p:extLst>
      <p:ext uri="{BB962C8B-B14F-4D97-AF65-F5344CB8AC3E}">
        <p14:creationId xmlns:p14="http://schemas.microsoft.com/office/powerpoint/2010/main" val="54745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28161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87517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3252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56617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20052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40891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17933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97128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66496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02339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11/04/2026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96221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AFE4D-3339-4F90-AB07-DAB31D79E32A}" type="datetimeFigureOut">
              <a:rPr lang="en-GB" smtClean="0"/>
              <a:pPr/>
              <a:t>11/04/2026</a:t>
            </a:fld>
            <a:endParaRPr lang="en-GB"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896745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99.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00.png"/><Relationship Id="rId10" Type="http://schemas.openxmlformats.org/officeDocument/2006/relationships/image" Target="../media/image21.png"/><Relationship Id="rId4" Type="http://schemas.openxmlformats.org/officeDocument/2006/relationships/image" Target="../media/image1.png"/><Relationship Id="rId9"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7"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40.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7.xml"/><Relationship Id="rId7" Type="http://schemas.openxmlformats.org/officeDocument/2006/relationships/image" Target="../media/image27.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7.xml"/><Relationship Id="rId7" Type="http://schemas.openxmlformats.org/officeDocument/2006/relationships/image" Target="../media/image27.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7.xml"/><Relationship Id="rId7" Type="http://schemas.openxmlformats.org/officeDocument/2006/relationships/image" Target="../media/image33.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7.xml"/><Relationship Id="rId7" Type="http://schemas.openxmlformats.org/officeDocument/2006/relationships/image" Target="../media/image37.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9.png"/><Relationship Id="rId9"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517268"/>
            <a:ext cx="10212172" cy="646331"/>
          </a:xfrm>
          <a:prstGeom prst="rect">
            <a:avLst/>
          </a:prstGeom>
          <a:noFill/>
        </p:spPr>
        <p:txBody>
          <a:bodyPr wrap="square" rtlCol="0">
            <a:spAutoFit/>
          </a:bodyPr>
          <a:lstStyle/>
          <a:p>
            <a:r>
              <a:rPr lang="en-GB" dirty="0"/>
              <a:t>In the previous example we hypothesised that English/Maths marks were positively correlated. But we could also test whether there was </a:t>
            </a:r>
            <a:r>
              <a:rPr lang="en-GB" b="1" dirty="0"/>
              <a:t>any</a:t>
            </a:r>
            <a:r>
              <a:rPr lang="en-GB" dirty="0"/>
              <a:t> correlation (two-tailed test), i.e. positive </a:t>
            </a:r>
            <a:r>
              <a:rPr lang="en-GB" b="1" dirty="0"/>
              <a:t>or</a:t>
            </a:r>
            <a:r>
              <a:rPr lang="en-GB" dirty="0"/>
              <a:t> negative.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5EE5F78-CB01-4A35-A3A3-0DC579254684}"/>
                  </a:ext>
                </a:extLst>
              </p:cNvPr>
              <p:cNvSpPr txBox="1"/>
              <p:nvPr/>
            </p:nvSpPr>
            <p:spPr>
              <a:xfrm>
                <a:off x="86368" y="1221215"/>
                <a:ext cx="7895241" cy="1477328"/>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A biologist takes a sample of 12 otters and records their masses and lengths. The product moment correlation coefficient of the data is found to be </a:t>
                </a:r>
                <a14:m>
                  <m:oMath xmlns:m="http://schemas.openxmlformats.org/officeDocument/2006/math">
                    <m:r>
                      <a:rPr lang="en-GB" i="1">
                        <a:latin typeface="Cambria Math" panose="02040503050406030204" pitchFamily="18" charset="0"/>
                      </a:rPr>
                      <m:t>𝑟</m:t>
                    </m:r>
                    <m:r>
                      <a:rPr lang="en-GB" i="1">
                        <a:latin typeface="Cambria Math" panose="02040503050406030204" pitchFamily="18" charset="0"/>
                      </a:rPr>
                      <m:t>=0.62</m:t>
                    </m:r>
                  </m:oMath>
                </a14:m>
                <a:r>
                  <a:rPr lang="en-GB" dirty="0"/>
                  <a:t>.</a:t>
                </a:r>
              </a:p>
              <a:p>
                <a:endParaRPr lang="en-GB" dirty="0"/>
              </a:p>
              <a:p>
                <a:r>
                  <a:rPr lang="en-GB" dirty="0"/>
                  <a:t>Test whether or not this shows evidence of correlation between the mass and length at the 10% significance level.</a:t>
                </a:r>
              </a:p>
            </p:txBody>
          </p:sp>
        </mc:Choice>
        <mc:Fallback xmlns="">
          <p:sp>
            <p:nvSpPr>
              <p:cNvPr id="6" name="TextBox 5">
                <a:extLst>
                  <a:ext uri="{FF2B5EF4-FFF2-40B4-BE49-F238E27FC236}">
                    <a16:creationId xmlns:a16="http://schemas.microsoft.com/office/drawing/2014/main" id="{95EE5F78-CB01-4A35-A3A3-0DC579254684}"/>
                  </a:ext>
                </a:extLst>
              </p:cNvPr>
              <p:cNvSpPr txBox="1">
                <a:spLocks noRot="1" noChangeAspect="1" noMove="1" noResize="1" noEditPoints="1" noAdjustHandles="1" noChangeArrowheads="1" noChangeShapeType="1" noTextEdit="1"/>
              </p:cNvSpPr>
              <p:nvPr/>
            </p:nvSpPr>
            <p:spPr>
              <a:xfrm>
                <a:off x="86368" y="1221215"/>
                <a:ext cx="7895241" cy="1477328"/>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5343233" y="2859889"/>
                <a:ext cx="1224136" cy="646331"/>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𝐻</m:t>
                          </m:r>
                        </m:e>
                        <m:sub>
                          <m:r>
                            <a:rPr lang="en-GB" i="1">
                              <a:latin typeface="Cambria Math" panose="02040503050406030204" pitchFamily="18" charset="0"/>
                            </a:rPr>
                            <m:t>0</m:t>
                          </m:r>
                        </m:sub>
                      </m:sSub>
                      <m:r>
                        <a:rPr lang="en-GB" i="1">
                          <a:latin typeface="Cambria Math" panose="02040503050406030204" pitchFamily="18" charset="0"/>
                        </a:rPr>
                        <m:t>:</m:t>
                      </m:r>
                      <m:r>
                        <a:rPr lang="en-GB" i="1">
                          <a:latin typeface="Cambria Math" panose="02040503050406030204" pitchFamily="18" charset="0"/>
                        </a:rPr>
                        <m:t>𝜌</m:t>
                      </m:r>
                      <m:r>
                        <a:rPr lang="en-GB" i="1">
                          <a:latin typeface="Cambria Math" panose="02040503050406030204" pitchFamily="18" charset="0"/>
                        </a:rPr>
                        <m:t>=0</m:t>
                      </m:r>
                    </m:oMath>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𝐻</m:t>
                          </m:r>
                        </m:e>
                        <m:sub>
                          <m:r>
                            <a:rPr lang="en-GB" i="1">
                              <a:latin typeface="Cambria Math" panose="02040503050406030204" pitchFamily="18" charset="0"/>
                            </a:rPr>
                            <m:t>1</m:t>
                          </m:r>
                        </m:sub>
                      </m:sSub>
                      <m:r>
                        <a:rPr lang="en-GB" i="1">
                          <a:latin typeface="Cambria Math" panose="02040503050406030204" pitchFamily="18" charset="0"/>
                        </a:rPr>
                        <m:t>:</m:t>
                      </m:r>
                      <m:r>
                        <a:rPr lang="en-GB" i="1">
                          <a:latin typeface="Cambria Math" panose="02040503050406030204" pitchFamily="18" charset="0"/>
                        </a:rPr>
                        <m:t>𝜌</m:t>
                      </m:r>
                      <m:r>
                        <a:rPr lang="en-GB" i="1">
                          <a:latin typeface="Cambria Math" panose="02040503050406030204" pitchFamily="18" charset="0"/>
                        </a:rPr>
                        <m:t>≠0</m:t>
                      </m:r>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5343233" y="2859889"/>
                <a:ext cx="1224136" cy="646331"/>
              </a:xfrm>
              <a:prstGeom prst="rect">
                <a:avLst/>
              </a:prstGeom>
              <a:blipFill>
                <a:blip r:embed="rId3"/>
                <a:stretch>
                  <a:fillRect b="-3774"/>
                </a:stretch>
              </a:blipFill>
            </p:spPr>
            <p:txBody>
              <a:bodyPr/>
              <a:lstStyle/>
              <a:p>
                <a:r>
                  <a:rPr lang="en-GB">
                    <a:noFill/>
                  </a:rPr>
                  <a:t> </a:t>
                </a:r>
              </a:p>
            </p:txBody>
          </p:sp>
        </mc:Fallback>
      </mc:AlternateContent>
      <p:sp>
        <p:nvSpPr>
          <p:cNvPr id="13" name="TextBox 12"/>
          <p:cNvSpPr txBox="1"/>
          <p:nvPr/>
        </p:nvSpPr>
        <p:spPr>
          <a:xfrm>
            <a:off x="8421498" y="2868751"/>
            <a:ext cx="3585256"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Two-tailed test, so we split the percentage so that we have 5% chance of making a mistake for positive correlation and 5% of making a mistake for negative correlation.</a:t>
            </a:r>
          </a:p>
        </p:txBody>
      </p:sp>
      <p:cxnSp>
        <p:nvCxnSpPr>
          <p:cNvPr id="15" name="Straight Arrow Connector 14"/>
          <p:cNvCxnSpPr>
            <a:cxnSpLocks/>
            <a:stCxn id="13" idx="1"/>
          </p:cNvCxnSpPr>
          <p:nvPr/>
        </p:nvCxnSpPr>
        <p:spPr>
          <a:xfrm flipH="1">
            <a:off x="8013540" y="3345805"/>
            <a:ext cx="407958" cy="4566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0" name="Picture 2">
            <a:extLst>
              <a:ext uri="{FF2B5EF4-FFF2-40B4-BE49-F238E27FC236}">
                <a16:creationId xmlns:a16="http://schemas.microsoft.com/office/drawing/2014/main" id="{70A52CFB-E73C-4CB3-9C1A-46118A0C126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58" t="31808" r="32354"/>
          <a:stretch/>
        </p:blipFill>
        <p:spPr bwMode="auto">
          <a:xfrm>
            <a:off x="89141" y="2859889"/>
            <a:ext cx="4979868" cy="293290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0490CF7F-06AB-4C32-8DA8-6F151BAF0F24}"/>
                  </a:ext>
                </a:extLst>
              </p:cNvPr>
              <p:cNvSpPr/>
              <p:nvPr/>
            </p:nvSpPr>
            <p:spPr>
              <a:xfrm>
                <a:off x="5330825" y="3482899"/>
                <a:ext cx="2022233" cy="369332"/>
              </a:xfrm>
              <a:prstGeom prst="rect">
                <a:avLst/>
              </a:prstGeom>
            </p:spPr>
            <p:txBody>
              <a:bodyPr wrap="square">
                <a:spAutoFit/>
              </a:bodyPr>
              <a:lstStyle/>
              <a:p>
                <a:r>
                  <a:rPr lang="en-GB" dirty="0"/>
                  <a:t>Sample size </a:t>
                </a:r>
                <a14:m>
                  <m:oMath xmlns:m="http://schemas.openxmlformats.org/officeDocument/2006/math">
                    <m:r>
                      <a:rPr lang="en-GB" i="1">
                        <a:latin typeface="Cambria Math" panose="02040503050406030204" pitchFamily="18" charset="0"/>
                      </a:rPr>
                      <m:t>=12</m:t>
                    </m:r>
                  </m:oMath>
                </a14:m>
                <a:endParaRPr lang="en-GB" dirty="0"/>
              </a:p>
            </p:txBody>
          </p:sp>
        </mc:Choice>
        <mc:Fallback xmlns="">
          <p:sp>
            <p:nvSpPr>
              <p:cNvPr id="14" name="Rectangle 13">
                <a:extLst>
                  <a:ext uri="{FF2B5EF4-FFF2-40B4-BE49-F238E27FC236}">
                    <a16:creationId xmlns:a16="http://schemas.microsoft.com/office/drawing/2014/main" id="{0490CF7F-06AB-4C32-8DA8-6F151BAF0F24}"/>
                  </a:ext>
                </a:extLst>
              </p:cNvPr>
              <p:cNvSpPr>
                <a:spLocks noRot="1" noChangeAspect="1" noMove="1" noResize="1" noEditPoints="1" noAdjustHandles="1" noChangeArrowheads="1" noChangeShapeType="1" noTextEdit="1"/>
              </p:cNvSpPr>
              <p:nvPr/>
            </p:nvSpPr>
            <p:spPr>
              <a:xfrm>
                <a:off x="5330825" y="3482899"/>
                <a:ext cx="2022233" cy="369332"/>
              </a:xfrm>
              <a:prstGeom prst="rect">
                <a:avLst/>
              </a:prstGeom>
              <a:blipFill>
                <a:blip r:embed="rId5"/>
                <a:stretch>
                  <a:fillRect l="-2410" t="-8197" b="-24590"/>
                </a:stretch>
              </a:blipFill>
            </p:spPr>
            <p:txBody>
              <a:bodyPr/>
              <a:lstStyle/>
              <a:p>
                <a:r>
                  <a:rPr lang="en-GB">
                    <a:noFill/>
                  </a:rPr>
                  <a:t> </a:t>
                </a:r>
              </a:p>
            </p:txBody>
          </p:sp>
        </mc:Fallback>
      </mc:AlternateContent>
      <p:sp>
        <p:nvSpPr>
          <p:cNvPr id="16" name="Rectangle 15">
            <a:extLst>
              <a:ext uri="{FF2B5EF4-FFF2-40B4-BE49-F238E27FC236}">
                <a16:creationId xmlns:a16="http://schemas.microsoft.com/office/drawing/2014/main" id="{ACDCE738-50F7-4E60-99AD-64E34F668FEA}"/>
              </a:ext>
            </a:extLst>
          </p:cNvPr>
          <p:cNvSpPr/>
          <p:nvPr/>
        </p:nvSpPr>
        <p:spPr>
          <a:xfrm>
            <a:off x="5311885" y="3828912"/>
            <a:ext cx="4572000" cy="369332"/>
          </a:xfrm>
          <a:prstGeom prst="rect">
            <a:avLst/>
          </a:prstGeom>
        </p:spPr>
        <p:txBody>
          <a:bodyPr>
            <a:spAutoFit/>
          </a:bodyPr>
          <a:lstStyle/>
          <a:p>
            <a:r>
              <a:rPr lang="en-GB" dirty="0"/>
              <a:t>Critical value at 5%  significance:</a:t>
            </a:r>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DEEDEDE3-CE20-4CDC-A348-7B450A7D5500}"/>
                  </a:ext>
                </a:extLst>
              </p:cNvPr>
              <p:cNvSpPr/>
              <p:nvPr/>
            </p:nvSpPr>
            <p:spPr>
              <a:xfrm>
                <a:off x="5273678" y="5253073"/>
                <a:ext cx="4812156" cy="1200329"/>
              </a:xfrm>
              <a:prstGeom prst="rect">
                <a:avLst/>
              </a:prstGeom>
            </p:spPr>
            <p:txBody>
              <a:bodyPr wrap="square">
                <a:spAutoFit/>
              </a:bodyPr>
              <a:lstStyle/>
              <a:p>
                <a14:m>
                  <m:oMath xmlns:m="http://schemas.openxmlformats.org/officeDocument/2006/math">
                    <m:r>
                      <a:rPr lang="en-GB" i="1">
                        <a:latin typeface="Cambria Math" panose="02040503050406030204" pitchFamily="18" charset="0"/>
                      </a:rPr>
                      <m:t>0.62&gt;0.4973</m:t>
                    </m:r>
                  </m:oMath>
                </a14:m>
                <a:r>
                  <a:rPr lang="en-GB" dirty="0"/>
                  <a:t>, therefore reject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𝐻</m:t>
                        </m:r>
                      </m:e>
                      <m:sub>
                        <m:r>
                          <a:rPr lang="en-GB" i="1">
                            <a:latin typeface="Cambria Math" panose="02040503050406030204" pitchFamily="18" charset="0"/>
                          </a:rPr>
                          <m:t>0</m:t>
                        </m:r>
                      </m:sub>
                    </m:sSub>
                  </m:oMath>
                </a14:m>
                <a:r>
                  <a:rPr lang="en-GB" dirty="0"/>
                  <a:t>.</a:t>
                </a:r>
              </a:p>
              <a:p>
                <a:r>
                  <a:rPr lang="en-GB" dirty="0"/>
                  <a:t>There is sufficient evidence to suggest that there is correlation between the mass and length of otters at the 10% significance level.</a:t>
                </a:r>
              </a:p>
            </p:txBody>
          </p:sp>
        </mc:Choice>
        <mc:Fallback xmlns="">
          <p:sp>
            <p:nvSpPr>
              <p:cNvPr id="21" name="Rectangle 20">
                <a:extLst>
                  <a:ext uri="{FF2B5EF4-FFF2-40B4-BE49-F238E27FC236}">
                    <a16:creationId xmlns:a16="http://schemas.microsoft.com/office/drawing/2014/main" id="{DEEDEDE3-CE20-4CDC-A348-7B450A7D5500}"/>
                  </a:ext>
                </a:extLst>
              </p:cNvPr>
              <p:cNvSpPr>
                <a:spLocks noRot="1" noChangeAspect="1" noMove="1" noResize="1" noEditPoints="1" noAdjustHandles="1" noChangeArrowheads="1" noChangeShapeType="1" noTextEdit="1"/>
              </p:cNvSpPr>
              <p:nvPr/>
            </p:nvSpPr>
            <p:spPr>
              <a:xfrm>
                <a:off x="5273678" y="5253073"/>
                <a:ext cx="4812156" cy="1200329"/>
              </a:xfrm>
              <a:prstGeom prst="rect">
                <a:avLst/>
              </a:prstGeom>
              <a:blipFill>
                <a:blip r:embed="rId6"/>
                <a:stretch>
                  <a:fillRect l="-1013" t="-3046" b="-71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295FAEC8-5C30-4B0B-B264-DB14A8B7244E}"/>
                  </a:ext>
                </a:extLst>
              </p:cNvPr>
              <p:cNvSpPr/>
              <p:nvPr/>
            </p:nvSpPr>
            <p:spPr>
              <a:xfrm>
                <a:off x="5278956" y="4851899"/>
                <a:ext cx="4572000" cy="369332"/>
              </a:xfrm>
              <a:prstGeom prst="rect">
                <a:avLst/>
              </a:prstGeom>
            </p:spPr>
            <p:txBody>
              <a:bodyPr>
                <a:spAutoFit/>
              </a:bodyPr>
              <a:lstStyle/>
              <a:p>
                <a:r>
                  <a:rPr lang="en-GB" dirty="0"/>
                  <a:t>Critical region is </a:t>
                </a:r>
                <a14:m>
                  <m:oMath xmlns:m="http://schemas.openxmlformats.org/officeDocument/2006/math">
                    <m:r>
                      <a:rPr lang="en-GB" i="1" dirty="0">
                        <a:latin typeface="Cambria Math" panose="02040503050406030204" pitchFamily="18" charset="0"/>
                      </a:rPr>
                      <m:t>𝑟</m:t>
                    </m:r>
                    <m:r>
                      <a:rPr lang="en-GB" i="1" dirty="0">
                        <a:latin typeface="Cambria Math" panose="02040503050406030204" pitchFamily="18" charset="0"/>
                      </a:rPr>
                      <m:t>&gt;0.4973 </m:t>
                    </m:r>
                  </m:oMath>
                </a14:m>
                <a:r>
                  <a:rPr lang="en-GB" dirty="0"/>
                  <a:t>and </a:t>
                </a:r>
                <a14:m>
                  <m:oMath xmlns:m="http://schemas.openxmlformats.org/officeDocument/2006/math">
                    <m:r>
                      <a:rPr lang="en-GB" i="1" dirty="0">
                        <a:latin typeface="Cambria Math" panose="02040503050406030204" pitchFamily="18" charset="0"/>
                      </a:rPr>
                      <m:t>𝑟</m:t>
                    </m:r>
                    <m:r>
                      <a:rPr lang="en-GB" i="1" dirty="0">
                        <a:latin typeface="Cambria Math" panose="02040503050406030204" pitchFamily="18" charset="0"/>
                      </a:rPr>
                      <m:t>&lt;−0.4973</m:t>
                    </m:r>
                  </m:oMath>
                </a14:m>
                <a:endParaRPr lang="en-GB" dirty="0"/>
              </a:p>
            </p:txBody>
          </p:sp>
        </mc:Choice>
        <mc:Fallback xmlns="">
          <p:sp>
            <p:nvSpPr>
              <p:cNvPr id="22" name="Rectangle 21">
                <a:extLst>
                  <a:ext uri="{FF2B5EF4-FFF2-40B4-BE49-F238E27FC236}">
                    <a16:creationId xmlns:a16="http://schemas.microsoft.com/office/drawing/2014/main" id="{295FAEC8-5C30-4B0B-B264-DB14A8B7244E}"/>
                  </a:ext>
                </a:extLst>
              </p:cNvPr>
              <p:cNvSpPr>
                <a:spLocks noRot="1" noChangeAspect="1" noMove="1" noResize="1" noEditPoints="1" noAdjustHandles="1" noChangeArrowheads="1" noChangeShapeType="1" noTextEdit="1"/>
              </p:cNvSpPr>
              <p:nvPr/>
            </p:nvSpPr>
            <p:spPr>
              <a:xfrm>
                <a:off x="5278956" y="4851899"/>
                <a:ext cx="4572000" cy="369332"/>
              </a:xfrm>
              <a:prstGeom prst="rect">
                <a:avLst/>
              </a:prstGeom>
              <a:blipFill>
                <a:blip r:embed="rId7"/>
                <a:stretch>
                  <a:fillRect l="-1200" t="-9836" b="-24590"/>
                </a:stretch>
              </a:blipFill>
            </p:spPr>
            <p:txBody>
              <a:bodyPr/>
              <a:lstStyle/>
              <a:p>
                <a:r>
                  <a:rPr lang="en-GB">
                    <a:noFill/>
                  </a:rPr>
                  <a:t> </a:t>
                </a:r>
              </a:p>
            </p:txBody>
          </p:sp>
        </mc:Fallback>
      </mc:AlternateContent>
      <p:sp>
        <p:nvSpPr>
          <p:cNvPr id="17" name="Title 9">
            <a:extLst>
              <a:ext uri="{FF2B5EF4-FFF2-40B4-BE49-F238E27FC236}">
                <a16:creationId xmlns:a16="http://schemas.microsoft.com/office/drawing/2014/main" id="{56079643-5E35-4339-BA24-0E7526379559}"/>
              </a:ext>
            </a:extLst>
          </p:cNvPr>
          <p:cNvSpPr txBox="1">
            <a:spLocks/>
          </p:cNvSpPr>
          <p:nvPr/>
        </p:nvSpPr>
        <p:spPr>
          <a:xfrm>
            <a:off x="-2205" y="0"/>
            <a:ext cx="1705717" cy="65621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a:t>Example</a:t>
            </a:r>
          </a:p>
        </p:txBody>
      </p:sp>
      <p:sp>
        <p:nvSpPr>
          <p:cNvPr id="4" name="Rectangle 3"/>
          <p:cNvSpPr/>
          <p:nvPr/>
        </p:nvSpPr>
        <p:spPr>
          <a:xfrm>
            <a:off x="8425528" y="3821033"/>
            <a:ext cx="827471" cy="369332"/>
          </a:xfrm>
          <a:prstGeom prst="rect">
            <a:avLst/>
          </a:prstGeom>
        </p:spPr>
        <p:txBody>
          <a:bodyPr wrap="none">
            <a:spAutoFit/>
          </a:bodyPr>
          <a:lstStyle/>
          <a:p>
            <a:pPr lvl="0"/>
            <a:r>
              <a:rPr lang="en-GB" b="1" dirty="0">
                <a:solidFill>
                  <a:srgbClr val="FF0000"/>
                </a:solidFill>
              </a:rPr>
              <a:t>0.4973</a:t>
            </a:r>
          </a:p>
        </p:txBody>
      </p:sp>
      <p:sp>
        <p:nvSpPr>
          <p:cNvPr id="19" name="Rectangle 18"/>
          <p:cNvSpPr/>
          <p:nvPr/>
        </p:nvSpPr>
        <p:spPr>
          <a:xfrm>
            <a:off x="1055440" y="5157192"/>
            <a:ext cx="576064" cy="2091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p:cNvCxnSpPr/>
          <p:nvPr/>
        </p:nvCxnSpPr>
        <p:spPr>
          <a:xfrm>
            <a:off x="5374768" y="4339808"/>
            <a:ext cx="2952328" cy="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a:off x="5374768" y="4339808"/>
            <a:ext cx="0" cy="216024"/>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6809246" y="4334257"/>
            <a:ext cx="0" cy="216024"/>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a:xfrm>
            <a:off x="8327096" y="4334257"/>
            <a:ext cx="0" cy="216024"/>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7607016" y="4339808"/>
            <a:ext cx="0" cy="216024"/>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a:off x="5086736" y="4483824"/>
                <a:ext cx="54598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−1</m:t>
                      </m:r>
                    </m:oMath>
                  </m:oMathPara>
                </a14:m>
                <a:endParaRPr lang="en-GB" dirty="0"/>
              </a:p>
            </p:txBody>
          </p:sp>
        </mc:Choice>
        <mc:Fallback xmlns="">
          <p:sp>
            <p:nvSpPr>
              <p:cNvPr id="27" name="TextBox 26"/>
              <p:cNvSpPr txBox="1">
                <a:spLocks noRot="1" noChangeAspect="1" noMove="1" noResize="1" noEditPoints="1" noAdjustHandles="1" noChangeArrowheads="1" noChangeShapeType="1" noTextEdit="1"/>
              </p:cNvSpPr>
              <p:nvPr/>
            </p:nvSpPr>
            <p:spPr>
              <a:xfrm>
                <a:off x="5086736" y="4483824"/>
                <a:ext cx="545988" cy="369332"/>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6529822" y="4483824"/>
                <a:ext cx="54598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0</m:t>
                      </m:r>
                    </m:oMath>
                  </m:oMathPara>
                </a14:m>
                <a:endParaRPr lang="en-GB" dirty="0"/>
              </a:p>
            </p:txBody>
          </p:sp>
        </mc:Choice>
        <mc:Fallback xmlns="">
          <p:sp>
            <p:nvSpPr>
              <p:cNvPr id="28" name="TextBox 27"/>
              <p:cNvSpPr txBox="1">
                <a:spLocks noRot="1" noChangeAspect="1" noMove="1" noResize="1" noEditPoints="1" noAdjustHandles="1" noChangeArrowheads="1" noChangeShapeType="1" noTextEdit="1"/>
              </p:cNvSpPr>
              <p:nvPr/>
            </p:nvSpPr>
            <p:spPr>
              <a:xfrm>
                <a:off x="6529822" y="4483824"/>
                <a:ext cx="545988" cy="369332"/>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8054102" y="4483824"/>
                <a:ext cx="54598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1</m:t>
                      </m:r>
                    </m:oMath>
                  </m:oMathPara>
                </a14:m>
                <a:endParaRPr lang="en-GB" dirty="0"/>
              </a:p>
            </p:txBody>
          </p:sp>
        </mc:Choice>
        <mc:Fallback xmlns="">
          <p:sp>
            <p:nvSpPr>
              <p:cNvPr id="29" name="TextBox 28"/>
              <p:cNvSpPr txBox="1">
                <a:spLocks noRot="1" noChangeAspect="1" noMove="1" noResize="1" noEditPoints="1" noAdjustHandles="1" noChangeArrowheads="1" noChangeShapeType="1" noTextEdit="1"/>
              </p:cNvSpPr>
              <p:nvPr/>
            </p:nvSpPr>
            <p:spPr>
              <a:xfrm>
                <a:off x="8054102" y="4483824"/>
                <a:ext cx="545988" cy="369332"/>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7139196" y="4511545"/>
                <a:ext cx="85152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solidFill>
                            <a:srgbClr val="FF0000"/>
                          </a:solidFill>
                          <a:latin typeface="Cambria Math" panose="02040503050406030204" pitchFamily="18" charset="0"/>
                        </a:rPr>
                        <m:t>0.4973</m:t>
                      </m:r>
                    </m:oMath>
                  </m:oMathPara>
                </a14:m>
                <a:endParaRPr lang="en-GB" sz="1600" dirty="0">
                  <a:solidFill>
                    <a:srgbClr val="FF0000"/>
                  </a:solidFill>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7139196" y="4511545"/>
                <a:ext cx="851520" cy="338554"/>
              </a:xfrm>
              <a:prstGeom prst="rect">
                <a:avLst/>
              </a:prstGeom>
              <a:blipFill>
                <a:blip r:embed="rId11"/>
                <a:stretch>
                  <a:fillRect/>
                </a:stretch>
              </a:blipFill>
            </p:spPr>
            <p:txBody>
              <a:bodyPr/>
              <a:lstStyle/>
              <a:p>
                <a:r>
                  <a:rPr lang="en-GB">
                    <a:noFill/>
                  </a:rPr>
                  <a:t> </a:t>
                </a:r>
              </a:p>
            </p:txBody>
          </p:sp>
        </mc:Fallback>
      </mc:AlternateContent>
      <p:sp>
        <p:nvSpPr>
          <p:cNvPr id="31" name="Rectangle 30"/>
          <p:cNvSpPr/>
          <p:nvPr/>
        </p:nvSpPr>
        <p:spPr>
          <a:xfrm>
            <a:off x="7607016" y="4293061"/>
            <a:ext cx="720081" cy="11875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9052000" y="4206825"/>
            <a:ext cx="909285" cy="646331"/>
          </a:xfrm>
          <a:prstGeom prst="rect">
            <a:avLst/>
          </a:prstGeom>
          <a:noFill/>
        </p:spPr>
        <p:txBody>
          <a:bodyPr wrap="square" rtlCol="0">
            <a:spAutoFit/>
          </a:bodyPr>
          <a:lstStyle/>
          <a:p>
            <a:r>
              <a:rPr lang="en-GB" b="1" dirty="0"/>
              <a:t>Critical region</a:t>
            </a:r>
          </a:p>
        </p:txBody>
      </p:sp>
      <p:cxnSp>
        <p:nvCxnSpPr>
          <p:cNvPr id="33" name="Straight Arrow Connector 32"/>
          <p:cNvCxnSpPr>
            <a:stCxn id="32" idx="1"/>
            <a:endCxn id="31" idx="3"/>
          </p:cNvCxnSpPr>
          <p:nvPr/>
        </p:nvCxnSpPr>
        <p:spPr>
          <a:xfrm flipH="1" flipV="1">
            <a:off x="8327097" y="4352439"/>
            <a:ext cx="724903" cy="17755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4" name="Straight Connector 33"/>
          <p:cNvCxnSpPr/>
          <p:nvPr/>
        </p:nvCxnSpPr>
        <p:spPr>
          <a:xfrm>
            <a:off x="6094848" y="4347067"/>
            <a:ext cx="0" cy="216024"/>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5" name="TextBox 34"/>
              <p:cNvSpPr txBox="1"/>
              <p:nvPr/>
            </p:nvSpPr>
            <p:spPr>
              <a:xfrm>
                <a:off x="5551530" y="4533533"/>
                <a:ext cx="85152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solidFill>
                            <a:srgbClr val="FF0000"/>
                          </a:solidFill>
                          <a:latin typeface="Cambria Math" panose="02040503050406030204" pitchFamily="18" charset="0"/>
                        </a:rPr>
                        <m:t>−0.4973</m:t>
                      </m:r>
                    </m:oMath>
                  </m:oMathPara>
                </a14:m>
                <a:endParaRPr lang="en-GB" sz="1600" dirty="0">
                  <a:solidFill>
                    <a:srgbClr val="FF0000"/>
                  </a:solidFill>
                </a:endParaRPr>
              </a:p>
            </p:txBody>
          </p:sp>
        </mc:Choice>
        <mc:Fallback xmlns="">
          <p:sp>
            <p:nvSpPr>
              <p:cNvPr id="35" name="TextBox 34"/>
              <p:cNvSpPr txBox="1">
                <a:spLocks noRot="1" noChangeAspect="1" noMove="1" noResize="1" noEditPoints="1" noAdjustHandles="1" noChangeArrowheads="1" noChangeShapeType="1" noTextEdit="1"/>
              </p:cNvSpPr>
              <p:nvPr/>
            </p:nvSpPr>
            <p:spPr>
              <a:xfrm>
                <a:off x="5551530" y="4533533"/>
                <a:ext cx="851520" cy="338554"/>
              </a:xfrm>
              <a:prstGeom prst="rect">
                <a:avLst/>
              </a:prstGeom>
              <a:blipFill>
                <a:blip r:embed="rId12"/>
                <a:stretch>
                  <a:fillRect r="-7194"/>
                </a:stretch>
              </a:blipFill>
            </p:spPr>
            <p:txBody>
              <a:bodyPr/>
              <a:lstStyle/>
              <a:p>
                <a:r>
                  <a:rPr lang="en-GB">
                    <a:noFill/>
                  </a:rPr>
                  <a:t> </a:t>
                </a:r>
              </a:p>
            </p:txBody>
          </p:sp>
        </mc:Fallback>
      </mc:AlternateContent>
      <p:sp>
        <p:nvSpPr>
          <p:cNvPr id="36" name="Rectangle 35"/>
          <p:cNvSpPr/>
          <p:nvPr/>
        </p:nvSpPr>
        <p:spPr>
          <a:xfrm>
            <a:off x="5364262" y="4317714"/>
            <a:ext cx="720081" cy="11875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3313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8" grpId="0"/>
      <p:bldP spid="13" grpId="0" animBg="1"/>
      <p:bldP spid="14" grpId="0"/>
      <p:bldP spid="16" grpId="0"/>
      <p:bldP spid="21" grpId="0"/>
      <p:bldP spid="22" grpId="0"/>
      <p:bldP spid="4" grpId="0"/>
      <p:bldP spid="19" grpId="0" animBg="1"/>
      <p:bldP spid="27" grpId="0"/>
      <p:bldP spid="28" grpId="0"/>
      <p:bldP spid="29" grpId="0"/>
      <p:bldP spid="30" grpId="0"/>
      <p:bldP spid="31" grpId="0" animBg="1"/>
      <p:bldP spid="32" grpId="0"/>
      <p:bldP spid="35" grpId="0"/>
      <p:bldP spid="3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79D87-76F8-5B1F-2638-C45BFA64D247}"/>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EB11DEE8-B7C8-2C51-21B8-950B04B8C060}"/>
              </a:ext>
            </a:extLst>
          </p:cNvPr>
          <p:cNvSpPr>
            <a:spLocks noGrp="1"/>
          </p:cNvSpPr>
          <p:nvPr>
            <p:ph type="title"/>
          </p:nvPr>
        </p:nvSpPr>
        <p:spPr>
          <a:xfrm>
            <a:off x="2453" y="41"/>
            <a:ext cx="2160240" cy="548640"/>
          </a:xfrm>
        </p:spPr>
        <p:txBody>
          <a:bodyPr>
            <a:normAutofit fontScale="90000"/>
          </a:bodyPr>
          <a:lstStyle/>
          <a:p>
            <a:r>
              <a:rPr lang="en-GB" b="1" dirty="0"/>
              <a:t>Your turn</a:t>
            </a:r>
          </a:p>
        </p:txBody>
      </p:sp>
      <p:cxnSp>
        <p:nvCxnSpPr>
          <p:cNvPr id="4" name="Straight Connector 3">
            <a:extLst>
              <a:ext uri="{FF2B5EF4-FFF2-40B4-BE49-F238E27FC236}">
                <a16:creationId xmlns:a16="http://schemas.microsoft.com/office/drawing/2014/main" id="{98BEA908-A633-E2AA-D31C-09BEDF37E185}"/>
              </a:ext>
            </a:extLst>
          </p:cNvPr>
          <p:cNvCxnSpPr/>
          <p:nvPr/>
        </p:nvCxnSpPr>
        <p:spPr>
          <a:xfrm>
            <a:off x="2453" y="4869160"/>
            <a:ext cx="12189547" cy="0"/>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B9436F6-529A-1912-F3E8-766E9A26B020}"/>
                  </a:ext>
                </a:extLst>
              </p:cNvPr>
              <p:cNvSpPr txBox="1"/>
              <p:nvPr/>
            </p:nvSpPr>
            <p:spPr>
              <a:xfrm>
                <a:off x="221107" y="4895294"/>
                <a:ext cx="7675093" cy="1923604"/>
              </a:xfrm>
              <a:prstGeom prst="rect">
                <a:avLst/>
              </a:prstGeom>
              <a:noFill/>
            </p:spPr>
            <p:txBody>
              <a:bodyPr wrap="square" rtlCol="0">
                <a:spAutoFit/>
              </a:bodyPr>
              <a:lstStyle/>
              <a:p>
                <a:r>
                  <a:rPr lang="en-GB" sz="1700" dirty="0"/>
                  <a:t>Help with concluding!</a:t>
                </a:r>
              </a:p>
              <a:p>
                <a:pPr marL="285750" indent="-285750">
                  <a:buFont typeface="Arial" panose="020B0604020202020204" pitchFamily="34" charset="0"/>
                  <a:buChar char="•"/>
                </a:pPr>
                <a:r>
                  <a:rPr lang="en-GB" sz="1700" dirty="0"/>
                  <a:t>If the </a:t>
                </a:r>
                <a14:m>
                  <m:oMath xmlns:m="http://schemas.openxmlformats.org/officeDocument/2006/math">
                    <m:r>
                      <a:rPr lang="en-GB" sz="1700" b="0" i="1" smtClean="0">
                        <a:latin typeface="Cambria Math" panose="02040503050406030204" pitchFamily="18" charset="0"/>
                      </a:rPr>
                      <m:t>𝑟</m:t>
                    </m:r>
                  </m:oMath>
                </a14:m>
                <a:r>
                  <a:rPr lang="en-GB" sz="1700" dirty="0"/>
                  <a:t> value is not extreme enough, then you would say…</a:t>
                </a:r>
              </a:p>
              <a:p>
                <a:pPr marL="800100" lvl="1" indent="-342900">
                  <a:buFont typeface="Wingdings" panose="05000000000000000000" pitchFamily="2" charset="2"/>
                  <a:buChar char="Ø"/>
                </a:pPr>
                <a:r>
                  <a:rPr lang="en-GB" sz="1700" dirty="0"/>
                  <a:t>Therefore </a:t>
                </a:r>
                <a:r>
                  <a:rPr lang="en-GB" sz="1700" b="1" dirty="0"/>
                  <a:t>do not reject </a:t>
                </a:r>
                <a14:m>
                  <m:oMath xmlns:m="http://schemas.openxmlformats.org/officeDocument/2006/math">
                    <m:sSub>
                      <m:sSubPr>
                        <m:ctrlPr>
                          <a:rPr lang="en-GB" sz="1700" b="0" i="1" smtClean="0">
                            <a:latin typeface="Cambria Math" panose="02040503050406030204" pitchFamily="18" charset="0"/>
                          </a:rPr>
                        </m:ctrlPr>
                      </m:sSubPr>
                      <m:e>
                        <m:r>
                          <a:rPr lang="en-GB" sz="1700" b="0" i="1" smtClean="0">
                            <a:latin typeface="Cambria Math" panose="02040503050406030204" pitchFamily="18" charset="0"/>
                          </a:rPr>
                          <m:t>𝐻</m:t>
                        </m:r>
                      </m:e>
                      <m:sub>
                        <m:r>
                          <a:rPr lang="en-GB" sz="1700" b="0" i="1" smtClean="0">
                            <a:latin typeface="Cambria Math" panose="02040503050406030204" pitchFamily="18" charset="0"/>
                          </a:rPr>
                          <m:t>0</m:t>
                        </m:r>
                      </m:sub>
                    </m:sSub>
                  </m:oMath>
                </a14:m>
                <a:r>
                  <a:rPr lang="en-GB" sz="1700" dirty="0"/>
                  <a:t>. There is </a:t>
                </a:r>
                <a:r>
                  <a:rPr lang="en-GB" sz="1700" b="1" dirty="0"/>
                  <a:t>insufficient</a:t>
                </a:r>
                <a:r>
                  <a:rPr lang="en-GB" sz="1700" dirty="0"/>
                  <a:t> evidence to suggest that there is … correlation between … and … at the …% significance level.</a:t>
                </a:r>
              </a:p>
              <a:p>
                <a:pPr marL="342900" indent="-342900">
                  <a:buFont typeface="Arial" panose="020B0604020202020204" pitchFamily="34" charset="0"/>
                  <a:buChar char="•"/>
                </a:pPr>
                <a:r>
                  <a:rPr lang="en-GB" sz="1700" dirty="0"/>
                  <a:t>If the </a:t>
                </a:r>
                <a14:m>
                  <m:oMath xmlns:m="http://schemas.openxmlformats.org/officeDocument/2006/math">
                    <m:r>
                      <a:rPr lang="en-GB" sz="1700" i="1">
                        <a:latin typeface="Cambria Math" panose="02040503050406030204" pitchFamily="18" charset="0"/>
                      </a:rPr>
                      <m:t>𝑟</m:t>
                    </m:r>
                  </m:oMath>
                </a14:m>
                <a:r>
                  <a:rPr lang="en-GB" sz="1700" dirty="0"/>
                  <a:t> value is extreme enough, then you would say…</a:t>
                </a:r>
              </a:p>
              <a:p>
                <a:pPr marL="800100" lvl="1" indent="-342900">
                  <a:buFont typeface="Wingdings" panose="05000000000000000000" pitchFamily="2" charset="2"/>
                  <a:buChar char="Ø"/>
                </a:pPr>
                <a:r>
                  <a:rPr lang="en-GB" sz="1700" dirty="0"/>
                  <a:t>Therefore </a:t>
                </a:r>
                <a:r>
                  <a:rPr lang="en-GB" sz="1700" b="1" dirty="0"/>
                  <a:t>reject </a:t>
                </a:r>
                <a14:m>
                  <m:oMath xmlns:m="http://schemas.openxmlformats.org/officeDocument/2006/math">
                    <m:sSub>
                      <m:sSubPr>
                        <m:ctrlPr>
                          <a:rPr lang="en-GB" sz="1700" i="1">
                            <a:latin typeface="Cambria Math" panose="02040503050406030204" pitchFamily="18" charset="0"/>
                          </a:rPr>
                        </m:ctrlPr>
                      </m:sSubPr>
                      <m:e>
                        <m:r>
                          <a:rPr lang="en-GB" sz="1700" i="1">
                            <a:latin typeface="Cambria Math" panose="02040503050406030204" pitchFamily="18" charset="0"/>
                          </a:rPr>
                          <m:t>𝐻</m:t>
                        </m:r>
                      </m:e>
                      <m:sub>
                        <m:r>
                          <a:rPr lang="en-GB" sz="1700" i="1">
                            <a:latin typeface="Cambria Math" panose="02040503050406030204" pitchFamily="18" charset="0"/>
                          </a:rPr>
                          <m:t>0</m:t>
                        </m:r>
                      </m:sub>
                    </m:sSub>
                  </m:oMath>
                </a14:m>
                <a:r>
                  <a:rPr lang="en-GB" sz="1700" dirty="0"/>
                  <a:t>. There is </a:t>
                </a:r>
                <a:r>
                  <a:rPr lang="en-GB" sz="1700" b="1" dirty="0"/>
                  <a:t>sufficient </a:t>
                </a:r>
                <a:r>
                  <a:rPr lang="en-GB" sz="1700" dirty="0"/>
                  <a:t>evidence to suggest that there is … correlation between … and … at the …% significance level.</a:t>
                </a:r>
              </a:p>
            </p:txBody>
          </p:sp>
        </mc:Choice>
        <mc:Fallback xmlns="">
          <p:sp>
            <p:nvSpPr>
              <p:cNvPr id="5" name="TextBox 4"/>
              <p:cNvSpPr txBox="1">
                <a:spLocks noRot="1" noChangeAspect="1" noMove="1" noResize="1" noEditPoints="1" noAdjustHandles="1" noChangeArrowheads="1" noChangeShapeType="1" noTextEdit="1"/>
              </p:cNvSpPr>
              <p:nvPr/>
            </p:nvSpPr>
            <p:spPr>
              <a:xfrm>
                <a:off x="221107" y="4895294"/>
                <a:ext cx="7675093" cy="1923604"/>
              </a:xfrm>
              <a:prstGeom prst="rect">
                <a:avLst/>
              </a:prstGeom>
              <a:blipFill>
                <a:blip r:embed="rId6"/>
                <a:stretch>
                  <a:fillRect l="-477" t="-949" b="-3165"/>
                </a:stretch>
              </a:blipFill>
            </p:spPr>
            <p:txBody>
              <a:bodyPr/>
              <a:lstStyle/>
              <a:p>
                <a:r>
                  <a:rPr lang="en-GB">
                    <a:noFill/>
                  </a:rPr>
                  <a:t> </a:t>
                </a:r>
              </a:p>
            </p:txBody>
          </p:sp>
        </mc:Fallback>
      </mc:AlternateContent>
      <p:pic>
        <p:nvPicPr>
          <p:cNvPr id="3" name="Picture 2">
            <a:extLst>
              <a:ext uri="{FF2B5EF4-FFF2-40B4-BE49-F238E27FC236}">
                <a16:creationId xmlns:a16="http://schemas.microsoft.com/office/drawing/2014/main" id="{81295470-E995-8E76-4500-2B608A0B6F4C}"/>
              </a:ext>
            </a:extLst>
          </p:cNvPr>
          <p:cNvPicPr>
            <a:picLocks noChangeAspect="1"/>
          </p:cNvPicPr>
          <p:nvPr/>
        </p:nvPicPr>
        <p:blipFill>
          <a:blip r:embed="rId7"/>
          <a:stretch>
            <a:fillRect/>
          </a:stretch>
        </p:blipFill>
        <p:spPr>
          <a:xfrm>
            <a:off x="0" y="571168"/>
            <a:ext cx="10128448" cy="2617082"/>
          </a:xfrm>
          <a:prstGeom prst="rect">
            <a:avLst/>
          </a:prstGeom>
        </p:spPr>
      </p:pic>
      <p:pic>
        <p:nvPicPr>
          <p:cNvPr id="11" name="Picture 10">
            <a:extLst>
              <a:ext uri="{FF2B5EF4-FFF2-40B4-BE49-F238E27FC236}">
                <a16:creationId xmlns:a16="http://schemas.microsoft.com/office/drawing/2014/main" id="{5405C3B8-136E-192C-9346-E128D51F5FE0}"/>
              </a:ext>
            </a:extLst>
          </p:cNvPr>
          <p:cNvPicPr>
            <a:picLocks noChangeAspect="1"/>
          </p:cNvPicPr>
          <p:nvPr/>
        </p:nvPicPr>
        <p:blipFill>
          <a:blip r:embed="rId8"/>
          <a:stretch>
            <a:fillRect/>
          </a:stretch>
        </p:blipFill>
        <p:spPr>
          <a:xfrm>
            <a:off x="47328" y="3284984"/>
            <a:ext cx="5126906" cy="1263151"/>
          </a:xfrm>
          <a:prstGeom prst="rect">
            <a:avLst/>
          </a:prstGeom>
          <a:ln>
            <a:solidFill>
              <a:srgbClr val="FF0000"/>
            </a:solidFill>
          </a:ln>
        </p:spPr>
      </p:pic>
    </p:spTree>
    <p:extLst>
      <p:ext uri="{BB962C8B-B14F-4D97-AF65-F5344CB8AC3E}">
        <p14:creationId xmlns:p14="http://schemas.microsoft.com/office/powerpoint/2010/main" val="393565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8230F-FB50-DABC-4F4E-C09CA48F378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FD8C81D-5C85-7C95-135E-09638E470C9B}"/>
              </a:ext>
            </a:extLst>
          </p:cNvPr>
          <p:cNvSpPr/>
          <p:nvPr/>
        </p:nvSpPr>
        <p:spPr>
          <a:xfrm>
            <a:off x="70951" y="78048"/>
            <a:ext cx="216024" cy="216024"/>
          </a:xfrm>
          <a:prstGeom prst="rect">
            <a:avLst/>
          </a:prstGeom>
          <a:solidFill>
            <a:srgbClr val="FFC000"/>
          </a:solidFill>
          <a:ln w="12700" cap="flat" cmpd="sng" algn="ctr">
            <a:solidFill>
              <a:srgbClr val="FFC000">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kern="0" noProof="0" dirty="0">
                <a:solidFill>
                  <a:prstClr val="white"/>
                </a:solidFill>
                <a:latin typeface="Calibri" panose="020F0502020204030204"/>
              </a:rPr>
              <a:t>1</a:t>
            </a: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212C647-0121-58B7-8E16-00236E3C12D7}"/>
              </a:ext>
            </a:extLst>
          </p:cNvPr>
          <p:cNvSpPr/>
          <p:nvPr/>
        </p:nvSpPr>
        <p:spPr>
          <a:xfrm>
            <a:off x="70951" y="3106566"/>
            <a:ext cx="216024" cy="216024"/>
          </a:xfrm>
          <a:prstGeom prst="rect">
            <a:avLst/>
          </a:prstGeom>
          <a:solidFill>
            <a:srgbClr val="FFC000"/>
          </a:solidFill>
          <a:ln w="12700" cap="flat" cmpd="sng" algn="ctr">
            <a:solidFill>
              <a:srgbClr val="FFC000">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kern="0" noProof="0" dirty="0">
                <a:solidFill>
                  <a:prstClr val="white"/>
                </a:solidFill>
                <a:latin typeface="Calibri" panose="020F0502020204030204"/>
              </a:rPr>
              <a:t>2</a:t>
            </a: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3464E1F-1908-3735-45EE-BE2EFA0AA9C4}"/>
              </a:ext>
            </a:extLst>
          </p:cNvPr>
          <p:cNvPicPr>
            <a:picLocks noChangeAspect="1"/>
          </p:cNvPicPr>
          <p:nvPr/>
        </p:nvPicPr>
        <p:blipFill>
          <a:blip r:embed="rId2"/>
          <a:stretch>
            <a:fillRect/>
          </a:stretch>
        </p:blipFill>
        <p:spPr>
          <a:xfrm>
            <a:off x="355823" y="16768"/>
            <a:ext cx="7972425" cy="3124200"/>
          </a:xfrm>
          <a:prstGeom prst="rect">
            <a:avLst/>
          </a:prstGeom>
        </p:spPr>
      </p:pic>
      <p:pic>
        <p:nvPicPr>
          <p:cNvPr id="7" name="Picture 6">
            <a:extLst>
              <a:ext uri="{FF2B5EF4-FFF2-40B4-BE49-F238E27FC236}">
                <a16:creationId xmlns:a16="http://schemas.microsoft.com/office/drawing/2014/main" id="{04569697-C2FF-76D1-32AE-8A280FE48766}"/>
              </a:ext>
            </a:extLst>
          </p:cNvPr>
          <p:cNvPicPr>
            <a:picLocks noChangeAspect="1"/>
          </p:cNvPicPr>
          <p:nvPr/>
        </p:nvPicPr>
        <p:blipFill>
          <a:blip r:embed="rId3"/>
          <a:stretch>
            <a:fillRect/>
          </a:stretch>
        </p:blipFill>
        <p:spPr>
          <a:xfrm>
            <a:off x="7104112" y="548680"/>
            <a:ext cx="4824536" cy="1010078"/>
          </a:xfrm>
          <a:prstGeom prst="rect">
            <a:avLst/>
          </a:prstGeom>
          <a:ln>
            <a:solidFill>
              <a:srgbClr val="FF0000"/>
            </a:solidFill>
          </a:ln>
        </p:spPr>
      </p:pic>
      <p:pic>
        <p:nvPicPr>
          <p:cNvPr id="9" name="Picture 8">
            <a:extLst>
              <a:ext uri="{FF2B5EF4-FFF2-40B4-BE49-F238E27FC236}">
                <a16:creationId xmlns:a16="http://schemas.microsoft.com/office/drawing/2014/main" id="{796FDABD-A186-007E-9658-C00F6DB83EB7}"/>
              </a:ext>
            </a:extLst>
          </p:cNvPr>
          <p:cNvPicPr>
            <a:picLocks noChangeAspect="1"/>
          </p:cNvPicPr>
          <p:nvPr/>
        </p:nvPicPr>
        <p:blipFill>
          <a:blip r:embed="rId4"/>
          <a:stretch>
            <a:fillRect/>
          </a:stretch>
        </p:blipFill>
        <p:spPr>
          <a:xfrm>
            <a:off x="355823" y="3048839"/>
            <a:ext cx="8976320" cy="1766469"/>
          </a:xfrm>
          <a:prstGeom prst="rect">
            <a:avLst/>
          </a:prstGeom>
        </p:spPr>
      </p:pic>
      <p:pic>
        <p:nvPicPr>
          <p:cNvPr id="11" name="Picture 10">
            <a:extLst>
              <a:ext uri="{FF2B5EF4-FFF2-40B4-BE49-F238E27FC236}">
                <a16:creationId xmlns:a16="http://schemas.microsoft.com/office/drawing/2014/main" id="{80B74BE9-890E-0FC8-B2E1-5B52FDA215C3}"/>
              </a:ext>
            </a:extLst>
          </p:cNvPr>
          <p:cNvPicPr>
            <a:picLocks noChangeAspect="1"/>
          </p:cNvPicPr>
          <p:nvPr/>
        </p:nvPicPr>
        <p:blipFill>
          <a:blip r:embed="rId5"/>
          <a:stretch>
            <a:fillRect/>
          </a:stretch>
        </p:blipFill>
        <p:spPr>
          <a:xfrm>
            <a:off x="355823" y="4825771"/>
            <a:ext cx="8544272" cy="1479618"/>
          </a:xfrm>
          <a:prstGeom prst="rect">
            <a:avLst/>
          </a:prstGeom>
        </p:spPr>
      </p:pic>
      <p:pic>
        <p:nvPicPr>
          <p:cNvPr id="15" name="Picture 14">
            <a:extLst>
              <a:ext uri="{FF2B5EF4-FFF2-40B4-BE49-F238E27FC236}">
                <a16:creationId xmlns:a16="http://schemas.microsoft.com/office/drawing/2014/main" id="{A3178DE0-A0D3-D421-F6A8-A7E227A6A014}"/>
              </a:ext>
            </a:extLst>
          </p:cNvPr>
          <p:cNvPicPr>
            <a:picLocks noChangeAspect="1"/>
          </p:cNvPicPr>
          <p:nvPr/>
        </p:nvPicPr>
        <p:blipFill>
          <a:blip r:embed="rId6"/>
          <a:stretch>
            <a:fillRect/>
          </a:stretch>
        </p:blipFill>
        <p:spPr>
          <a:xfrm>
            <a:off x="6572001" y="5288644"/>
            <a:ext cx="5356647" cy="1027208"/>
          </a:xfrm>
          <a:prstGeom prst="rect">
            <a:avLst/>
          </a:prstGeom>
          <a:ln>
            <a:solidFill>
              <a:srgbClr val="FF0000"/>
            </a:solidFill>
          </a:ln>
        </p:spPr>
      </p:pic>
    </p:spTree>
    <p:extLst>
      <p:ext uri="{BB962C8B-B14F-4D97-AF65-F5344CB8AC3E}">
        <p14:creationId xmlns:p14="http://schemas.microsoft.com/office/powerpoint/2010/main" val="184698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76" y="2636912"/>
            <a:ext cx="10972800" cy="1143000"/>
          </a:xfrm>
        </p:spPr>
        <p:txBody>
          <a:bodyPr/>
          <a:lstStyle/>
          <a:p>
            <a:r>
              <a:rPr lang="en-GB" b="1" dirty="0"/>
              <a:t>Mini whiteboards</a:t>
            </a:r>
          </a:p>
        </p:txBody>
      </p:sp>
    </p:spTree>
    <p:extLst>
      <p:ext uri="{BB962C8B-B14F-4D97-AF65-F5344CB8AC3E}">
        <p14:creationId xmlns:p14="http://schemas.microsoft.com/office/powerpoint/2010/main" val="2721365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090" name="AutoShape 6"/>
              <p:cNvSpPr>
                <a:spLocks noChangeArrowheads="1"/>
              </p:cNvSpPr>
              <p:nvPr/>
            </p:nvSpPr>
            <p:spPr bwMode="auto">
              <a:xfrm>
                <a:off x="6486160" y="3799689"/>
                <a:ext cx="3997212" cy="931244"/>
              </a:xfrm>
              <a:prstGeom prst="roundRect">
                <a:avLst>
                  <a:gd name="adj" fmla="val 16667"/>
                </a:avLst>
              </a:prstGeom>
              <a:solidFill>
                <a:srgbClr val="FFC000"/>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0</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ea typeface="Cambria Math" panose="02040503050406030204" pitchFamily="18" charset="0"/>
                        </a:rPr>
                        <m:t>𝜌</m:t>
                      </m:r>
                      <m:r>
                        <a:rPr lang="en-GB" altLang="en-US" sz="2800" i="1">
                          <a:solidFill>
                            <a:prstClr val="black"/>
                          </a:solidFill>
                          <a:latin typeface="Cambria Math" panose="02040503050406030204" pitchFamily="18" charset="0"/>
                        </a:rPr>
                        <m:t>=0, </m:t>
                      </m:r>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1</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ea typeface="Cambria Math" panose="02040503050406030204" pitchFamily="18" charset="0"/>
                        </a:rPr>
                        <m:t>𝜌</m:t>
                      </m:r>
                      <m:r>
                        <a:rPr lang="en-GB" altLang="en-US" sz="2800" i="1">
                          <a:solidFill>
                            <a:prstClr val="black"/>
                          </a:solidFill>
                          <a:latin typeface="Cambria Math" panose="02040503050406030204" pitchFamily="18" charset="0"/>
                        </a:rPr>
                        <m:t>≠0</m:t>
                      </m:r>
                    </m:oMath>
                  </m:oMathPara>
                </a14:m>
                <a:endParaRPr lang="en-US" altLang="en-US" sz="2800" dirty="0">
                  <a:solidFill>
                    <a:prstClr val="black"/>
                  </a:solidFill>
                </a:endParaRPr>
              </a:p>
            </p:txBody>
          </p:sp>
        </mc:Choice>
        <mc:Fallback xmlns="">
          <p:sp>
            <p:nvSpPr>
              <p:cNvPr id="3090" name="AutoShape 6"/>
              <p:cNvSpPr>
                <a:spLocks noRot="1" noChangeAspect="1" noMove="1" noResize="1" noEditPoints="1" noAdjustHandles="1" noChangeArrowheads="1" noChangeShapeType="1" noTextEdit="1"/>
              </p:cNvSpPr>
              <p:nvPr/>
            </p:nvSpPr>
            <p:spPr bwMode="auto">
              <a:xfrm>
                <a:off x="6486160" y="3799689"/>
                <a:ext cx="3997212" cy="931244"/>
              </a:xfrm>
              <a:prstGeom prst="roundRect">
                <a:avLst>
                  <a:gd name="adj" fmla="val 16667"/>
                </a:avLst>
              </a:prstGeom>
              <a:blipFill>
                <a:blip r:embed="rId4"/>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AutoShape 11"/>
              <p:cNvSpPr>
                <a:spLocks noChangeArrowheads="1"/>
              </p:cNvSpPr>
              <p:nvPr/>
            </p:nvSpPr>
            <p:spPr bwMode="auto">
              <a:xfrm>
                <a:off x="6486160" y="5029776"/>
                <a:ext cx="3997212" cy="931245"/>
              </a:xfrm>
              <a:prstGeom prst="roundRect">
                <a:avLst>
                  <a:gd name="adj" fmla="val 16667"/>
                </a:avLst>
              </a:prstGeom>
              <a:solidFill>
                <a:schemeClr val="bg1"/>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0</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ea typeface="Cambria Math" panose="02040503050406030204" pitchFamily="18" charset="0"/>
                        </a:rPr>
                        <m:t>𝜌</m:t>
                      </m:r>
                      <m:r>
                        <a:rPr lang="en-GB" altLang="en-US" sz="2800" i="1">
                          <a:solidFill>
                            <a:prstClr val="black"/>
                          </a:solidFill>
                          <a:latin typeface="Cambria Math" panose="02040503050406030204" pitchFamily="18" charset="0"/>
                        </a:rPr>
                        <m:t>=0, </m:t>
                      </m:r>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1</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ea typeface="Cambria Math" panose="02040503050406030204" pitchFamily="18" charset="0"/>
                        </a:rPr>
                        <m:t>𝜌</m:t>
                      </m:r>
                      <m:r>
                        <a:rPr lang="en-GB" altLang="en-US" sz="2800" i="1">
                          <a:solidFill>
                            <a:prstClr val="black"/>
                          </a:solidFill>
                          <a:latin typeface="Cambria Math" panose="02040503050406030204" pitchFamily="18" charset="0"/>
                        </a:rPr>
                        <m:t>&gt;0</m:t>
                      </m:r>
                    </m:oMath>
                  </m:oMathPara>
                </a14:m>
                <a:endParaRPr lang="en-US" altLang="en-US" sz="2800" dirty="0">
                  <a:solidFill>
                    <a:prstClr val="black"/>
                  </a:solidFill>
                </a:endParaRPr>
              </a:p>
            </p:txBody>
          </p:sp>
        </mc:Choice>
        <mc:Fallback xmlns="">
          <p:sp>
            <p:nvSpPr>
              <p:cNvPr id="3" name="AutoShape 11"/>
              <p:cNvSpPr>
                <a:spLocks noRot="1" noChangeAspect="1" noMove="1" noResize="1" noEditPoints="1" noAdjustHandles="1" noChangeArrowheads="1" noChangeShapeType="1" noTextEdit="1"/>
              </p:cNvSpPr>
              <p:nvPr/>
            </p:nvSpPr>
            <p:spPr bwMode="auto">
              <a:xfrm>
                <a:off x="6486160" y="5029776"/>
                <a:ext cx="3997212" cy="931245"/>
              </a:xfrm>
              <a:prstGeom prst="roundRect">
                <a:avLst>
                  <a:gd name="adj" fmla="val 16667"/>
                </a:avLst>
              </a:prstGeom>
              <a:blipFill>
                <a:blip r:embed="rId5"/>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86" name="AutoShape 14"/>
              <p:cNvSpPr>
                <a:spLocks noChangeArrowheads="1"/>
              </p:cNvSpPr>
              <p:nvPr/>
            </p:nvSpPr>
            <p:spPr bwMode="auto">
              <a:xfrm>
                <a:off x="1639932" y="3797253"/>
                <a:ext cx="3907429" cy="933681"/>
              </a:xfrm>
              <a:prstGeom prst="roundRect">
                <a:avLst>
                  <a:gd name="adj" fmla="val 16667"/>
                </a:avLst>
              </a:prstGeom>
              <a:solidFill>
                <a:srgbClr val="00B050"/>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0</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rPr>
                        <m:t>𝑟</m:t>
                      </m:r>
                      <m:r>
                        <a:rPr lang="en-GB" altLang="en-US" sz="2800" i="1">
                          <a:solidFill>
                            <a:prstClr val="black"/>
                          </a:solidFill>
                          <a:latin typeface="Cambria Math" panose="02040503050406030204" pitchFamily="18" charset="0"/>
                        </a:rPr>
                        <m:t>=0, </m:t>
                      </m:r>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1</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rPr>
                        <m:t>𝑟</m:t>
                      </m:r>
                      <m:r>
                        <a:rPr lang="en-GB" altLang="en-US" sz="2800" i="1">
                          <a:solidFill>
                            <a:prstClr val="black"/>
                          </a:solidFill>
                          <a:latin typeface="Cambria Math" panose="02040503050406030204" pitchFamily="18" charset="0"/>
                        </a:rPr>
                        <m:t>&gt;0</m:t>
                      </m:r>
                    </m:oMath>
                  </m:oMathPara>
                </a14:m>
                <a:endParaRPr lang="en-US" altLang="en-US" sz="2800" dirty="0">
                  <a:solidFill>
                    <a:prstClr val="black"/>
                  </a:solidFill>
                  <a:latin typeface="Calibri" panose="020F0502020204030204"/>
                </a:endParaRPr>
              </a:p>
            </p:txBody>
          </p:sp>
        </mc:Choice>
        <mc:Fallback xmlns="">
          <p:sp>
            <p:nvSpPr>
              <p:cNvPr id="3086" name="AutoShape 14"/>
              <p:cNvSpPr>
                <a:spLocks noRot="1" noChangeAspect="1" noMove="1" noResize="1" noEditPoints="1" noAdjustHandles="1" noChangeArrowheads="1" noChangeShapeType="1" noTextEdit="1"/>
              </p:cNvSpPr>
              <p:nvPr/>
            </p:nvSpPr>
            <p:spPr bwMode="auto">
              <a:xfrm>
                <a:off x="1639932" y="3797253"/>
                <a:ext cx="3907429" cy="933681"/>
              </a:xfrm>
              <a:prstGeom prst="roundRect">
                <a:avLst>
                  <a:gd name="adj" fmla="val 16667"/>
                </a:avLst>
              </a:prstGeom>
              <a:blipFill>
                <a:blip r:embed="rId6"/>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84" name="AutoShape 17"/>
              <p:cNvSpPr>
                <a:spLocks noChangeArrowheads="1"/>
              </p:cNvSpPr>
              <p:nvPr/>
            </p:nvSpPr>
            <p:spPr bwMode="auto">
              <a:xfrm>
                <a:off x="1639932" y="5019804"/>
                <a:ext cx="3907429" cy="941217"/>
              </a:xfrm>
              <a:prstGeom prst="roundRect">
                <a:avLst>
                  <a:gd name="adj" fmla="val 16667"/>
                </a:avLst>
              </a:prstGeom>
              <a:solidFill>
                <a:srgbClr val="FF0000"/>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0</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rPr>
                        <m:t>𝑟</m:t>
                      </m:r>
                      <m:r>
                        <a:rPr lang="en-GB" altLang="en-US" sz="2800" i="1">
                          <a:solidFill>
                            <a:prstClr val="black"/>
                          </a:solidFill>
                          <a:latin typeface="Cambria Math" panose="02040503050406030204" pitchFamily="18" charset="0"/>
                        </a:rPr>
                        <m:t>=0, </m:t>
                      </m:r>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1</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rPr>
                        <m:t>𝑟</m:t>
                      </m:r>
                      <m:r>
                        <a:rPr lang="en-GB" altLang="en-US" sz="2800" i="1">
                          <a:solidFill>
                            <a:prstClr val="black"/>
                          </a:solidFill>
                          <a:latin typeface="Cambria Math" panose="02040503050406030204" pitchFamily="18" charset="0"/>
                        </a:rPr>
                        <m:t>≠0</m:t>
                      </m:r>
                    </m:oMath>
                  </m:oMathPara>
                </a14:m>
                <a:endParaRPr lang="en-US" altLang="en-US" sz="2800" dirty="0">
                  <a:solidFill>
                    <a:prstClr val="black"/>
                  </a:solidFill>
                </a:endParaRPr>
              </a:p>
            </p:txBody>
          </p:sp>
        </mc:Choice>
        <mc:Fallback xmlns="">
          <p:sp>
            <p:nvSpPr>
              <p:cNvPr id="3084" name="AutoShape 17"/>
              <p:cNvSpPr>
                <a:spLocks noRot="1" noChangeAspect="1" noMove="1" noResize="1" noEditPoints="1" noAdjustHandles="1" noChangeArrowheads="1" noChangeShapeType="1" noTextEdit="1"/>
              </p:cNvSpPr>
              <p:nvPr/>
            </p:nvSpPr>
            <p:spPr bwMode="auto">
              <a:xfrm>
                <a:off x="1639932" y="5019804"/>
                <a:ext cx="3907429" cy="941217"/>
              </a:xfrm>
              <a:prstGeom prst="roundRect">
                <a:avLst>
                  <a:gd name="adj" fmla="val 16667"/>
                </a:avLst>
              </a:prstGeom>
              <a:blipFill>
                <a:blip r:embed="rId7"/>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3080" name="Text Box 23"/>
          <p:cNvSpPr txBox="1">
            <a:spLocks noChangeArrowheads="1"/>
          </p:cNvSpPr>
          <p:nvPr/>
        </p:nvSpPr>
        <p:spPr bwMode="auto">
          <a:xfrm>
            <a:off x="1524001" y="47815"/>
            <a:ext cx="68090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457200" eaLnBrk="1" hangingPunct="1">
              <a:spcBef>
                <a:spcPct val="0"/>
              </a:spcBef>
              <a:buNone/>
            </a:pPr>
            <a:r>
              <a:rPr lang="en-GB" altLang="en-US" dirty="0">
                <a:solidFill>
                  <a:prstClr val="black"/>
                </a:solidFill>
                <a:latin typeface="Calibri" panose="020F0502020204030204"/>
              </a:rPr>
              <a:t>1</a:t>
            </a:r>
          </a:p>
        </p:txBody>
      </p:sp>
      <p:pic>
        <p:nvPicPr>
          <p:cNvPr id="20" name="Countdown_timer.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8275466" y="186683"/>
            <a:ext cx="2252991" cy="1689743"/>
          </a:xfrm>
          <a:prstGeom prst="rect">
            <a:avLst/>
          </a:prstGeom>
        </p:spPr>
      </p:pic>
      <p:sp>
        <p:nvSpPr>
          <p:cNvPr id="6" name="Oval 5">
            <a:extLst>
              <a:ext uri="{FF2B5EF4-FFF2-40B4-BE49-F238E27FC236}">
                <a16:creationId xmlns:a16="http://schemas.microsoft.com/office/drawing/2014/main" id="{56EAD616-51AC-410D-9DE1-A00F6404752D}"/>
              </a:ext>
            </a:extLst>
          </p:cNvPr>
          <p:cNvSpPr/>
          <p:nvPr/>
        </p:nvSpPr>
        <p:spPr>
          <a:xfrm>
            <a:off x="6405398" y="4914821"/>
            <a:ext cx="4123058" cy="115118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2800">
              <a:solidFill>
                <a:prstClr val="white"/>
              </a:solidFill>
              <a:latin typeface="Calibri" panose="020F0502020204030204"/>
            </a:endParaRPr>
          </a:p>
        </p:txBody>
      </p:sp>
      <p:sp>
        <p:nvSpPr>
          <p:cNvPr id="7" name="TextBox 6"/>
          <p:cNvSpPr txBox="1"/>
          <p:nvPr/>
        </p:nvSpPr>
        <p:spPr>
          <a:xfrm>
            <a:off x="2069100" y="170924"/>
            <a:ext cx="5954484" cy="1477328"/>
          </a:xfrm>
          <a:prstGeom prst="rect">
            <a:avLst/>
          </a:prstGeom>
          <a:solidFill>
            <a:schemeClr val="accent6">
              <a:lumMod val="40000"/>
              <a:lumOff val="60000"/>
            </a:schemeClr>
          </a:solidFill>
        </p:spPr>
        <p:txBody>
          <a:bodyPr wrap="square" rtlCol="0">
            <a:spAutoFit/>
          </a:bodyPr>
          <a:lstStyle/>
          <a:p>
            <a:pPr defTabSz="457200"/>
            <a:r>
              <a:rPr lang="en-GB" dirty="0">
                <a:solidFill>
                  <a:prstClr val="black"/>
                </a:solidFill>
                <a:latin typeface="Calibri" panose="020F0502020204030204"/>
              </a:rPr>
              <a:t>A zoologist believe that there is a positive correlation between the lengths and masses of trout in a river. She decides to carry out a hypothesis test to see if there is evidence for her claim. State the hypotheses for this hypothesis test.</a:t>
            </a:r>
          </a:p>
        </p:txBody>
      </p:sp>
    </p:spTree>
    <p:extLst>
      <p:ext uri="{BB962C8B-B14F-4D97-AF65-F5344CB8AC3E}">
        <p14:creationId xmlns:p14="http://schemas.microsoft.com/office/powerpoint/2010/main" val="62876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0"/>
                                        </p:tgtEl>
                                      </p:cBhvr>
                                    </p:cmd>
                                  </p:childTnLst>
                                </p:cTn>
                              </p:par>
                            </p:childTnLst>
                          </p:cTn>
                        </p:par>
                      </p:childTnLst>
                    </p:cTn>
                  </p:par>
                </p:childTnLst>
              </p:cTn>
              <p:nextCondLst>
                <p:cond evt="onClick" delay="0">
                  <p:tgtEl>
                    <p:spTgt spid="20"/>
                  </p:tgtEl>
                </p:cond>
              </p:nextCondLst>
            </p:seq>
            <p:video>
              <p:cMediaNode vol="80000">
                <p:cTn id="12" fill="hold" display="0">
                  <p:stCondLst>
                    <p:cond delay="indefinite"/>
                  </p:stCondLst>
                </p:cTn>
                <p:tgtEl>
                  <p:spTgt spid="20"/>
                </p:tgtEl>
              </p:cMediaNode>
            </p:video>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090" name="AutoShape 6"/>
              <p:cNvSpPr>
                <a:spLocks noChangeArrowheads="1"/>
              </p:cNvSpPr>
              <p:nvPr/>
            </p:nvSpPr>
            <p:spPr bwMode="auto">
              <a:xfrm>
                <a:off x="6486160" y="3799689"/>
                <a:ext cx="3997212" cy="931244"/>
              </a:xfrm>
              <a:prstGeom prst="roundRect">
                <a:avLst>
                  <a:gd name="adj" fmla="val 16667"/>
                </a:avLst>
              </a:prstGeom>
              <a:solidFill>
                <a:srgbClr val="FFC000"/>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0</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ea typeface="Cambria Math" panose="02040503050406030204" pitchFamily="18" charset="0"/>
                        </a:rPr>
                        <m:t>𝜌</m:t>
                      </m:r>
                      <m:r>
                        <a:rPr lang="en-GB" altLang="en-US" sz="2800" i="1">
                          <a:solidFill>
                            <a:prstClr val="black"/>
                          </a:solidFill>
                          <a:latin typeface="Cambria Math" panose="02040503050406030204" pitchFamily="18" charset="0"/>
                        </a:rPr>
                        <m:t>=0, </m:t>
                      </m:r>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1</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ea typeface="Cambria Math" panose="02040503050406030204" pitchFamily="18" charset="0"/>
                        </a:rPr>
                        <m:t>𝜌</m:t>
                      </m:r>
                      <m:r>
                        <a:rPr lang="en-GB" altLang="en-US" sz="2800" i="1">
                          <a:solidFill>
                            <a:prstClr val="black"/>
                          </a:solidFill>
                          <a:latin typeface="Cambria Math" panose="02040503050406030204" pitchFamily="18" charset="0"/>
                        </a:rPr>
                        <m:t>≠0</m:t>
                      </m:r>
                    </m:oMath>
                  </m:oMathPara>
                </a14:m>
                <a:endParaRPr lang="en-US" altLang="en-US" sz="2800" dirty="0">
                  <a:solidFill>
                    <a:prstClr val="black"/>
                  </a:solidFill>
                </a:endParaRPr>
              </a:p>
            </p:txBody>
          </p:sp>
        </mc:Choice>
        <mc:Fallback xmlns="">
          <p:sp>
            <p:nvSpPr>
              <p:cNvPr id="3090" name="AutoShape 6"/>
              <p:cNvSpPr>
                <a:spLocks noRot="1" noChangeAspect="1" noMove="1" noResize="1" noEditPoints="1" noAdjustHandles="1" noChangeArrowheads="1" noChangeShapeType="1" noTextEdit="1"/>
              </p:cNvSpPr>
              <p:nvPr/>
            </p:nvSpPr>
            <p:spPr bwMode="auto">
              <a:xfrm>
                <a:off x="6486160" y="3799689"/>
                <a:ext cx="3997212" cy="931244"/>
              </a:xfrm>
              <a:prstGeom prst="roundRect">
                <a:avLst>
                  <a:gd name="adj" fmla="val 16667"/>
                </a:avLst>
              </a:prstGeom>
              <a:blipFill>
                <a:blip r:embed="rId4"/>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AutoShape 11"/>
              <p:cNvSpPr>
                <a:spLocks noChangeArrowheads="1"/>
              </p:cNvSpPr>
              <p:nvPr/>
            </p:nvSpPr>
            <p:spPr bwMode="auto">
              <a:xfrm>
                <a:off x="6486160" y="5029776"/>
                <a:ext cx="3997212" cy="931245"/>
              </a:xfrm>
              <a:prstGeom prst="roundRect">
                <a:avLst>
                  <a:gd name="adj" fmla="val 16667"/>
                </a:avLst>
              </a:prstGeom>
              <a:solidFill>
                <a:schemeClr val="bg1"/>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0</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ea typeface="Cambria Math" panose="02040503050406030204" pitchFamily="18" charset="0"/>
                        </a:rPr>
                        <m:t>𝜌</m:t>
                      </m:r>
                      <m:r>
                        <a:rPr lang="en-GB" altLang="en-US" sz="2800" i="1">
                          <a:solidFill>
                            <a:prstClr val="black"/>
                          </a:solidFill>
                          <a:latin typeface="Cambria Math" panose="02040503050406030204" pitchFamily="18" charset="0"/>
                        </a:rPr>
                        <m:t>=0, </m:t>
                      </m:r>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1</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ea typeface="Cambria Math" panose="02040503050406030204" pitchFamily="18" charset="0"/>
                        </a:rPr>
                        <m:t>𝜌</m:t>
                      </m:r>
                      <m:r>
                        <a:rPr lang="en-GB" altLang="en-US" sz="2800" i="1">
                          <a:solidFill>
                            <a:prstClr val="black"/>
                          </a:solidFill>
                          <a:latin typeface="Cambria Math" panose="02040503050406030204" pitchFamily="18" charset="0"/>
                          <a:ea typeface="Cambria Math" panose="02040503050406030204" pitchFamily="18" charset="0"/>
                        </a:rPr>
                        <m:t>&lt;0</m:t>
                      </m:r>
                    </m:oMath>
                  </m:oMathPara>
                </a14:m>
                <a:endParaRPr lang="en-US" altLang="en-US" sz="2800" dirty="0">
                  <a:solidFill>
                    <a:prstClr val="black"/>
                  </a:solidFill>
                </a:endParaRPr>
              </a:p>
            </p:txBody>
          </p:sp>
        </mc:Choice>
        <mc:Fallback xmlns="">
          <p:sp>
            <p:nvSpPr>
              <p:cNvPr id="3" name="AutoShape 11"/>
              <p:cNvSpPr>
                <a:spLocks noRot="1" noChangeAspect="1" noMove="1" noResize="1" noEditPoints="1" noAdjustHandles="1" noChangeArrowheads="1" noChangeShapeType="1" noTextEdit="1"/>
              </p:cNvSpPr>
              <p:nvPr/>
            </p:nvSpPr>
            <p:spPr bwMode="auto">
              <a:xfrm>
                <a:off x="6486160" y="5029776"/>
                <a:ext cx="3997212" cy="931245"/>
              </a:xfrm>
              <a:prstGeom prst="roundRect">
                <a:avLst>
                  <a:gd name="adj" fmla="val 16667"/>
                </a:avLst>
              </a:prstGeom>
              <a:blipFill>
                <a:blip r:embed="rId5"/>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86" name="AutoShape 14"/>
              <p:cNvSpPr>
                <a:spLocks noChangeArrowheads="1"/>
              </p:cNvSpPr>
              <p:nvPr/>
            </p:nvSpPr>
            <p:spPr bwMode="auto">
              <a:xfrm>
                <a:off x="1639932" y="3797253"/>
                <a:ext cx="3907429" cy="933681"/>
              </a:xfrm>
              <a:prstGeom prst="roundRect">
                <a:avLst>
                  <a:gd name="adj" fmla="val 16667"/>
                </a:avLst>
              </a:prstGeom>
              <a:solidFill>
                <a:srgbClr val="00B050"/>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0</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rPr>
                        <m:t>𝑟</m:t>
                      </m:r>
                      <m:r>
                        <a:rPr lang="en-GB" altLang="en-US" sz="2800" i="1">
                          <a:solidFill>
                            <a:prstClr val="black"/>
                          </a:solidFill>
                          <a:latin typeface="Cambria Math" panose="02040503050406030204" pitchFamily="18" charset="0"/>
                        </a:rPr>
                        <m:t>=0, </m:t>
                      </m:r>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1</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rPr>
                        <m:t>𝑟</m:t>
                      </m:r>
                      <m:r>
                        <a:rPr lang="en-GB" altLang="en-US" sz="2800" i="1">
                          <a:solidFill>
                            <a:prstClr val="black"/>
                          </a:solidFill>
                          <a:latin typeface="Cambria Math" panose="02040503050406030204" pitchFamily="18" charset="0"/>
                        </a:rPr>
                        <m:t>&lt;0</m:t>
                      </m:r>
                    </m:oMath>
                  </m:oMathPara>
                </a14:m>
                <a:endParaRPr lang="en-US" altLang="en-US" sz="2800" dirty="0">
                  <a:solidFill>
                    <a:prstClr val="black"/>
                  </a:solidFill>
                  <a:latin typeface="Calibri" panose="020F0502020204030204"/>
                </a:endParaRPr>
              </a:p>
            </p:txBody>
          </p:sp>
        </mc:Choice>
        <mc:Fallback xmlns="">
          <p:sp>
            <p:nvSpPr>
              <p:cNvPr id="3086" name="AutoShape 14"/>
              <p:cNvSpPr>
                <a:spLocks noRot="1" noChangeAspect="1" noMove="1" noResize="1" noEditPoints="1" noAdjustHandles="1" noChangeArrowheads="1" noChangeShapeType="1" noTextEdit="1"/>
              </p:cNvSpPr>
              <p:nvPr/>
            </p:nvSpPr>
            <p:spPr bwMode="auto">
              <a:xfrm>
                <a:off x="1639932" y="3797253"/>
                <a:ext cx="3907429" cy="933681"/>
              </a:xfrm>
              <a:prstGeom prst="roundRect">
                <a:avLst>
                  <a:gd name="adj" fmla="val 16667"/>
                </a:avLst>
              </a:prstGeom>
              <a:blipFill>
                <a:blip r:embed="rId6"/>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84" name="AutoShape 17"/>
              <p:cNvSpPr>
                <a:spLocks noChangeArrowheads="1"/>
              </p:cNvSpPr>
              <p:nvPr/>
            </p:nvSpPr>
            <p:spPr bwMode="auto">
              <a:xfrm>
                <a:off x="1639932" y="5019804"/>
                <a:ext cx="3907429" cy="941217"/>
              </a:xfrm>
              <a:prstGeom prst="roundRect">
                <a:avLst>
                  <a:gd name="adj" fmla="val 16667"/>
                </a:avLst>
              </a:prstGeom>
              <a:solidFill>
                <a:srgbClr val="FF0000"/>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0</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rPr>
                        <m:t>𝑟</m:t>
                      </m:r>
                      <m:r>
                        <a:rPr lang="en-GB" altLang="en-US" sz="2800" i="1">
                          <a:solidFill>
                            <a:prstClr val="black"/>
                          </a:solidFill>
                          <a:latin typeface="Cambria Math" panose="02040503050406030204" pitchFamily="18" charset="0"/>
                        </a:rPr>
                        <m:t>=0, </m:t>
                      </m:r>
                      <m:sSub>
                        <m:sSubPr>
                          <m:ctrlPr>
                            <a:rPr lang="en-GB" altLang="en-US" sz="2800" i="1">
                              <a:solidFill>
                                <a:prstClr val="black"/>
                              </a:solidFill>
                              <a:latin typeface="Cambria Math" panose="02040503050406030204" pitchFamily="18" charset="0"/>
                            </a:rPr>
                          </m:ctrlPr>
                        </m:sSubPr>
                        <m:e>
                          <m:r>
                            <a:rPr lang="en-GB" altLang="en-US" sz="2800" i="1">
                              <a:solidFill>
                                <a:prstClr val="black"/>
                              </a:solidFill>
                              <a:latin typeface="Cambria Math" panose="02040503050406030204" pitchFamily="18" charset="0"/>
                            </a:rPr>
                            <m:t>𝐻</m:t>
                          </m:r>
                        </m:e>
                        <m:sub>
                          <m:r>
                            <a:rPr lang="en-GB" altLang="en-US" sz="2800" i="1">
                              <a:solidFill>
                                <a:prstClr val="black"/>
                              </a:solidFill>
                              <a:latin typeface="Cambria Math" panose="02040503050406030204" pitchFamily="18" charset="0"/>
                            </a:rPr>
                            <m:t>1</m:t>
                          </m:r>
                        </m:sub>
                      </m:sSub>
                      <m:r>
                        <a:rPr lang="en-GB" altLang="en-US" sz="2800" i="1">
                          <a:solidFill>
                            <a:prstClr val="black"/>
                          </a:solidFill>
                          <a:latin typeface="Cambria Math" panose="02040503050406030204" pitchFamily="18" charset="0"/>
                        </a:rPr>
                        <m:t>:</m:t>
                      </m:r>
                      <m:r>
                        <a:rPr lang="en-GB" altLang="en-US" sz="2800" i="1">
                          <a:solidFill>
                            <a:prstClr val="black"/>
                          </a:solidFill>
                          <a:latin typeface="Cambria Math" panose="02040503050406030204" pitchFamily="18" charset="0"/>
                        </a:rPr>
                        <m:t>𝑟</m:t>
                      </m:r>
                      <m:r>
                        <a:rPr lang="en-GB" altLang="en-US" sz="2800" i="1">
                          <a:solidFill>
                            <a:prstClr val="black"/>
                          </a:solidFill>
                          <a:latin typeface="Cambria Math" panose="02040503050406030204" pitchFamily="18" charset="0"/>
                        </a:rPr>
                        <m:t>≠0</m:t>
                      </m:r>
                    </m:oMath>
                  </m:oMathPara>
                </a14:m>
                <a:endParaRPr lang="en-US" altLang="en-US" sz="2800" dirty="0">
                  <a:solidFill>
                    <a:prstClr val="black"/>
                  </a:solidFill>
                </a:endParaRPr>
              </a:p>
            </p:txBody>
          </p:sp>
        </mc:Choice>
        <mc:Fallback xmlns="">
          <p:sp>
            <p:nvSpPr>
              <p:cNvPr id="3084" name="AutoShape 17"/>
              <p:cNvSpPr>
                <a:spLocks noRot="1" noChangeAspect="1" noMove="1" noResize="1" noEditPoints="1" noAdjustHandles="1" noChangeArrowheads="1" noChangeShapeType="1" noTextEdit="1"/>
              </p:cNvSpPr>
              <p:nvPr/>
            </p:nvSpPr>
            <p:spPr bwMode="auto">
              <a:xfrm>
                <a:off x="1639932" y="5019804"/>
                <a:ext cx="3907429" cy="941217"/>
              </a:xfrm>
              <a:prstGeom prst="roundRect">
                <a:avLst>
                  <a:gd name="adj" fmla="val 16667"/>
                </a:avLst>
              </a:prstGeom>
              <a:blipFill>
                <a:blip r:embed="rId7"/>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3080" name="Text Box 23"/>
          <p:cNvSpPr txBox="1">
            <a:spLocks noChangeArrowheads="1"/>
          </p:cNvSpPr>
          <p:nvPr/>
        </p:nvSpPr>
        <p:spPr bwMode="auto">
          <a:xfrm>
            <a:off x="1524001" y="47815"/>
            <a:ext cx="68090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457200" eaLnBrk="1" hangingPunct="1">
              <a:spcBef>
                <a:spcPct val="0"/>
              </a:spcBef>
              <a:buNone/>
            </a:pPr>
            <a:r>
              <a:rPr lang="en-GB" altLang="en-US" dirty="0">
                <a:solidFill>
                  <a:prstClr val="black"/>
                </a:solidFill>
                <a:latin typeface="Calibri" panose="020F0502020204030204"/>
              </a:rPr>
              <a:t>2</a:t>
            </a:r>
          </a:p>
        </p:txBody>
      </p:sp>
      <p:pic>
        <p:nvPicPr>
          <p:cNvPr id="20" name="Countdown_timer.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8275466" y="186683"/>
            <a:ext cx="2252991" cy="1689743"/>
          </a:xfrm>
          <a:prstGeom prst="rect">
            <a:avLst/>
          </a:prstGeom>
        </p:spPr>
      </p:pic>
      <p:sp>
        <p:nvSpPr>
          <p:cNvPr id="6" name="Oval 5">
            <a:extLst>
              <a:ext uri="{FF2B5EF4-FFF2-40B4-BE49-F238E27FC236}">
                <a16:creationId xmlns:a16="http://schemas.microsoft.com/office/drawing/2014/main" id="{56EAD616-51AC-410D-9DE1-A00F6404752D}"/>
              </a:ext>
            </a:extLst>
          </p:cNvPr>
          <p:cNvSpPr/>
          <p:nvPr/>
        </p:nvSpPr>
        <p:spPr>
          <a:xfrm>
            <a:off x="6423237" y="3688502"/>
            <a:ext cx="4123058" cy="115118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2800">
              <a:solidFill>
                <a:prstClr val="white"/>
              </a:solidFill>
              <a:latin typeface="Calibri" panose="020F0502020204030204"/>
            </a:endParaRPr>
          </a:p>
        </p:txBody>
      </p:sp>
      <p:sp>
        <p:nvSpPr>
          <p:cNvPr id="7" name="TextBox 6"/>
          <p:cNvSpPr txBox="1"/>
          <p:nvPr/>
        </p:nvSpPr>
        <p:spPr>
          <a:xfrm>
            <a:off x="2069100" y="170924"/>
            <a:ext cx="5954484" cy="1477328"/>
          </a:xfrm>
          <a:prstGeom prst="rect">
            <a:avLst/>
          </a:prstGeom>
          <a:solidFill>
            <a:schemeClr val="accent6">
              <a:lumMod val="40000"/>
              <a:lumOff val="60000"/>
            </a:schemeClr>
          </a:solidFill>
        </p:spPr>
        <p:txBody>
          <a:bodyPr wrap="square" rtlCol="0">
            <a:spAutoFit/>
          </a:bodyPr>
          <a:lstStyle/>
          <a:p>
            <a:pPr defTabSz="457200"/>
            <a:r>
              <a:rPr lang="en-GB" dirty="0">
                <a:solidFill>
                  <a:prstClr val="black"/>
                </a:solidFill>
                <a:latin typeface="Calibri" panose="020F0502020204030204"/>
              </a:rPr>
              <a:t>Fred is interested in whether there is a relationship between the Engine size of a car and the Fuel economy. He decides to do a hypothesis test to decide whether or not there is evidence of correlation. State the hypotheses for this hypothesis test.</a:t>
            </a:r>
          </a:p>
        </p:txBody>
      </p:sp>
    </p:spTree>
    <p:extLst>
      <p:ext uri="{BB962C8B-B14F-4D97-AF65-F5344CB8AC3E}">
        <p14:creationId xmlns:p14="http://schemas.microsoft.com/office/powerpoint/2010/main" val="134295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0"/>
                                        </p:tgtEl>
                                      </p:cBhvr>
                                    </p:cmd>
                                  </p:childTnLst>
                                </p:cTn>
                              </p:par>
                            </p:childTnLst>
                          </p:cTn>
                        </p:par>
                      </p:childTnLst>
                    </p:cTn>
                  </p:par>
                </p:childTnLst>
              </p:cTn>
              <p:nextCondLst>
                <p:cond evt="onClick" delay="0">
                  <p:tgtEl>
                    <p:spTgt spid="20"/>
                  </p:tgtEl>
                </p:cond>
              </p:nextCondLst>
            </p:seq>
            <p:video>
              <p:cMediaNode vol="80000">
                <p:cTn id="12" fill="hold" display="0">
                  <p:stCondLst>
                    <p:cond delay="indefinite"/>
                  </p:stCondLst>
                </p:cTn>
                <p:tgtEl>
                  <p:spTgt spid="20"/>
                </p:tgtEl>
              </p:cMediaNode>
            </p:video>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Text Box 23"/>
          <p:cNvSpPr txBox="1">
            <a:spLocks noChangeArrowheads="1"/>
          </p:cNvSpPr>
          <p:nvPr/>
        </p:nvSpPr>
        <p:spPr bwMode="auto">
          <a:xfrm>
            <a:off x="1524001" y="47815"/>
            <a:ext cx="68090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457200" eaLnBrk="1" hangingPunct="1">
              <a:spcBef>
                <a:spcPct val="0"/>
              </a:spcBef>
              <a:buNone/>
            </a:pPr>
            <a:r>
              <a:rPr lang="en-GB" altLang="en-US" dirty="0">
                <a:solidFill>
                  <a:prstClr val="black"/>
                </a:solidFill>
                <a:latin typeface="Calibri" panose="020F0502020204030204"/>
              </a:rPr>
              <a:t>3</a:t>
            </a:r>
          </a:p>
        </p:txBody>
      </p:sp>
      <p:pic>
        <p:nvPicPr>
          <p:cNvPr id="20" name="Countdown_timer.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275466" y="186683"/>
            <a:ext cx="2252991" cy="1689743"/>
          </a:xfrm>
          <a:prstGeom prst="rect">
            <a:avLst/>
          </a:prstGeom>
        </p:spPr>
      </p:pic>
      <p:sp>
        <p:nvSpPr>
          <p:cNvPr id="7" name="TextBox 6"/>
          <p:cNvSpPr txBox="1"/>
          <p:nvPr/>
        </p:nvSpPr>
        <p:spPr>
          <a:xfrm>
            <a:off x="2069100" y="170924"/>
            <a:ext cx="5954484" cy="1477328"/>
          </a:xfrm>
          <a:prstGeom prst="rect">
            <a:avLst/>
          </a:prstGeom>
          <a:solidFill>
            <a:schemeClr val="accent6">
              <a:lumMod val="40000"/>
              <a:lumOff val="60000"/>
            </a:schemeClr>
          </a:solidFill>
        </p:spPr>
        <p:txBody>
          <a:bodyPr wrap="square" rtlCol="0">
            <a:spAutoFit/>
          </a:bodyPr>
          <a:lstStyle/>
          <a:p>
            <a:pPr defTabSz="457200"/>
            <a:r>
              <a:rPr lang="en-GB" dirty="0">
                <a:solidFill>
                  <a:prstClr val="black"/>
                </a:solidFill>
                <a:latin typeface="Calibri" panose="020F0502020204030204"/>
              </a:rPr>
              <a:t>A population of students each took two different tests. A sample of 30 students was taken from the population and their scores on the two tests were recorded. A PMCC of 0.4125 as calculated. Test whether or not this shows evidence of positive correlation at the 5% level of significance.</a:t>
            </a:r>
          </a:p>
        </p:txBody>
      </p:sp>
      <mc:AlternateContent xmlns:mc="http://schemas.openxmlformats.org/markup-compatibility/2006" xmlns:a14="http://schemas.microsoft.com/office/drawing/2010/main">
        <mc:Choice Requires="a14">
          <p:sp>
            <p:nvSpPr>
              <p:cNvPr id="10" name="AutoShape 6"/>
              <p:cNvSpPr>
                <a:spLocks noChangeArrowheads="1"/>
              </p:cNvSpPr>
              <p:nvPr/>
            </p:nvSpPr>
            <p:spPr bwMode="auto">
              <a:xfrm>
                <a:off x="6486160" y="3799687"/>
                <a:ext cx="3997212" cy="931244"/>
              </a:xfrm>
              <a:prstGeom prst="roundRect">
                <a:avLst>
                  <a:gd name="adj" fmla="val 16667"/>
                </a:avLst>
              </a:prstGeom>
              <a:solidFill>
                <a:srgbClr val="FFC000"/>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r>
                        <a:rPr lang="en-GB" altLang="en-US" sz="2000" i="1">
                          <a:solidFill>
                            <a:prstClr val="black"/>
                          </a:solidFill>
                          <a:latin typeface="Cambria Math" panose="02040503050406030204" pitchFamily="18" charset="0"/>
                        </a:rPr>
                        <m:t>0.4125&gt;0.3061</m:t>
                      </m:r>
                    </m:oMath>
                  </m:oMathPara>
                </a14:m>
                <a:endParaRPr lang="en-US" altLang="en-US" sz="2000" dirty="0">
                  <a:solidFill>
                    <a:prstClr val="black"/>
                  </a:solidFill>
                  <a:latin typeface="Calibri" panose="020F0502020204030204"/>
                </a:endParaRPr>
              </a:p>
              <a:p>
                <a:pPr algn="ctr" defTabSz="457200" eaLnBrk="1" hangingPunct="1">
                  <a:spcBef>
                    <a:spcPct val="0"/>
                  </a:spcBef>
                  <a:buNone/>
                </a:pPr>
                <a:r>
                  <a:rPr lang="en-US" altLang="en-US" sz="2000" dirty="0">
                    <a:solidFill>
                      <a:prstClr val="black"/>
                    </a:solidFill>
                    <a:latin typeface="Calibri" panose="020F0502020204030204"/>
                  </a:rPr>
                  <a:t>Sufficient evidence to reject </a:t>
                </a:r>
                <a14:m>
                  <m:oMath xmlns:m="http://schemas.openxmlformats.org/officeDocument/2006/math">
                    <m:sSub>
                      <m:sSubPr>
                        <m:ctrlPr>
                          <a:rPr lang="en-GB" altLang="en-US" sz="2000" i="1">
                            <a:solidFill>
                              <a:prstClr val="black"/>
                            </a:solidFill>
                            <a:latin typeface="Cambria Math" panose="02040503050406030204" pitchFamily="18" charset="0"/>
                          </a:rPr>
                        </m:ctrlPr>
                      </m:sSubPr>
                      <m:e>
                        <m:r>
                          <a:rPr lang="en-GB" altLang="en-US" sz="2000" i="1">
                            <a:solidFill>
                              <a:prstClr val="black"/>
                            </a:solidFill>
                            <a:latin typeface="Cambria Math" panose="02040503050406030204" pitchFamily="18" charset="0"/>
                          </a:rPr>
                          <m:t>𝐻</m:t>
                        </m:r>
                      </m:e>
                      <m:sub>
                        <m:r>
                          <a:rPr lang="en-GB" altLang="en-US" sz="2000" i="1">
                            <a:solidFill>
                              <a:prstClr val="black"/>
                            </a:solidFill>
                            <a:latin typeface="Cambria Math" panose="02040503050406030204" pitchFamily="18" charset="0"/>
                          </a:rPr>
                          <m:t>0</m:t>
                        </m:r>
                      </m:sub>
                    </m:sSub>
                  </m:oMath>
                </a14:m>
                <a:r>
                  <a:rPr lang="en-US" altLang="en-US" sz="2000" dirty="0">
                    <a:solidFill>
                      <a:prstClr val="black"/>
                    </a:solidFill>
                    <a:latin typeface="Calibri" panose="020F0502020204030204"/>
                  </a:rPr>
                  <a:t> </a:t>
                </a:r>
              </a:p>
            </p:txBody>
          </p:sp>
        </mc:Choice>
        <mc:Fallback xmlns="">
          <p:sp>
            <p:nvSpPr>
              <p:cNvPr id="10" name="AutoShape 6"/>
              <p:cNvSpPr>
                <a:spLocks noRot="1" noChangeAspect="1" noMove="1" noResize="1" noEditPoints="1" noAdjustHandles="1" noChangeArrowheads="1" noChangeShapeType="1" noTextEdit="1"/>
              </p:cNvSpPr>
              <p:nvPr/>
            </p:nvSpPr>
            <p:spPr bwMode="auto">
              <a:xfrm>
                <a:off x="6486160" y="3799687"/>
                <a:ext cx="3997212" cy="931244"/>
              </a:xfrm>
              <a:prstGeom prst="roundRect">
                <a:avLst>
                  <a:gd name="adj" fmla="val 16667"/>
                </a:avLst>
              </a:prstGeom>
              <a:blipFill>
                <a:blip r:embed="rId5"/>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AutoShape 11"/>
              <p:cNvSpPr>
                <a:spLocks noChangeArrowheads="1"/>
              </p:cNvSpPr>
              <p:nvPr/>
            </p:nvSpPr>
            <p:spPr bwMode="auto">
              <a:xfrm>
                <a:off x="6486160" y="4990585"/>
                <a:ext cx="3997212" cy="931245"/>
              </a:xfrm>
              <a:prstGeom prst="roundRect">
                <a:avLst>
                  <a:gd name="adj" fmla="val 16667"/>
                </a:avLst>
              </a:prstGeom>
              <a:solidFill>
                <a:schemeClr val="bg1"/>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r>
                        <a:rPr lang="en-GB" altLang="en-US" sz="2000" i="1">
                          <a:solidFill>
                            <a:prstClr val="black"/>
                          </a:solidFill>
                          <a:latin typeface="Cambria Math" panose="02040503050406030204" pitchFamily="18" charset="0"/>
                        </a:rPr>
                        <m:t>0.4125&gt;0.2407</m:t>
                      </m:r>
                    </m:oMath>
                  </m:oMathPara>
                </a14:m>
                <a:endParaRPr lang="en-US" altLang="en-US" sz="2000" dirty="0">
                  <a:solidFill>
                    <a:prstClr val="black"/>
                  </a:solidFill>
                  <a:latin typeface="Calibri" panose="020F0502020204030204"/>
                </a:endParaRPr>
              </a:p>
              <a:p>
                <a:pPr algn="ctr" defTabSz="457200" eaLnBrk="1" hangingPunct="1">
                  <a:spcBef>
                    <a:spcPct val="0"/>
                  </a:spcBef>
                  <a:buNone/>
                </a:pPr>
                <a:r>
                  <a:rPr lang="en-US" altLang="en-US" sz="2000" dirty="0">
                    <a:solidFill>
                      <a:prstClr val="black"/>
                    </a:solidFill>
                    <a:latin typeface="Calibri" panose="020F0502020204030204"/>
                  </a:rPr>
                  <a:t>Sufficient evidence to reject </a:t>
                </a:r>
                <a14:m>
                  <m:oMath xmlns:m="http://schemas.openxmlformats.org/officeDocument/2006/math">
                    <m:sSub>
                      <m:sSubPr>
                        <m:ctrlPr>
                          <a:rPr lang="en-GB" altLang="en-US" sz="2000" i="1">
                            <a:solidFill>
                              <a:prstClr val="black"/>
                            </a:solidFill>
                            <a:latin typeface="Cambria Math" panose="02040503050406030204" pitchFamily="18" charset="0"/>
                          </a:rPr>
                        </m:ctrlPr>
                      </m:sSubPr>
                      <m:e>
                        <m:r>
                          <a:rPr lang="en-GB" altLang="en-US" sz="2000" i="1">
                            <a:solidFill>
                              <a:prstClr val="black"/>
                            </a:solidFill>
                            <a:latin typeface="Cambria Math" panose="02040503050406030204" pitchFamily="18" charset="0"/>
                          </a:rPr>
                          <m:t>𝐻</m:t>
                        </m:r>
                      </m:e>
                      <m:sub>
                        <m:r>
                          <a:rPr lang="en-GB" altLang="en-US" sz="2000" i="1">
                            <a:solidFill>
                              <a:prstClr val="black"/>
                            </a:solidFill>
                            <a:latin typeface="Cambria Math" panose="02040503050406030204" pitchFamily="18" charset="0"/>
                          </a:rPr>
                          <m:t>0</m:t>
                        </m:r>
                      </m:sub>
                    </m:sSub>
                  </m:oMath>
                </a14:m>
                <a:endParaRPr lang="en-US" altLang="en-US" sz="2000" dirty="0">
                  <a:solidFill>
                    <a:prstClr val="black"/>
                  </a:solidFill>
                  <a:latin typeface="Calibri" panose="020F0502020204030204"/>
                </a:endParaRPr>
              </a:p>
            </p:txBody>
          </p:sp>
        </mc:Choice>
        <mc:Fallback xmlns="">
          <p:sp>
            <p:nvSpPr>
              <p:cNvPr id="11" name="AutoShape 11"/>
              <p:cNvSpPr>
                <a:spLocks noRot="1" noChangeAspect="1" noMove="1" noResize="1" noEditPoints="1" noAdjustHandles="1" noChangeArrowheads="1" noChangeShapeType="1" noTextEdit="1"/>
              </p:cNvSpPr>
              <p:nvPr/>
            </p:nvSpPr>
            <p:spPr bwMode="auto">
              <a:xfrm>
                <a:off x="6486160" y="4990585"/>
                <a:ext cx="3997212" cy="931245"/>
              </a:xfrm>
              <a:prstGeom prst="roundRect">
                <a:avLst>
                  <a:gd name="adj" fmla="val 16667"/>
                </a:avLst>
              </a:prstGeom>
              <a:blipFill>
                <a:blip r:embed="rId6"/>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AutoShape 14"/>
              <p:cNvSpPr>
                <a:spLocks noChangeArrowheads="1"/>
              </p:cNvSpPr>
              <p:nvPr/>
            </p:nvSpPr>
            <p:spPr bwMode="auto">
              <a:xfrm>
                <a:off x="1639932" y="3797251"/>
                <a:ext cx="3907429" cy="933681"/>
              </a:xfrm>
              <a:prstGeom prst="roundRect">
                <a:avLst>
                  <a:gd name="adj" fmla="val 16667"/>
                </a:avLst>
              </a:prstGeom>
              <a:solidFill>
                <a:srgbClr val="00B050"/>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r>
                        <a:rPr lang="en-GB" altLang="en-US" sz="2000" i="1">
                          <a:solidFill>
                            <a:prstClr val="black"/>
                          </a:solidFill>
                          <a:latin typeface="Cambria Math" panose="02040503050406030204" pitchFamily="18" charset="0"/>
                        </a:rPr>
                        <m:t>0.4125&gt;0.3610</m:t>
                      </m:r>
                    </m:oMath>
                  </m:oMathPara>
                </a14:m>
                <a:endParaRPr lang="en-US" altLang="en-US" sz="2000" dirty="0">
                  <a:solidFill>
                    <a:prstClr val="black"/>
                  </a:solidFill>
                  <a:latin typeface="Calibri" panose="020F0502020204030204"/>
                </a:endParaRPr>
              </a:p>
              <a:p>
                <a:pPr algn="ctr" defTabSz="457200" eaLnBrk="1" hangingPunct="1">
                  <a:spcBef>
                    <a:spcPct val="0"/>
                  </a:spcBef>
                  <a:buNone/>
                </a:pPr>
                <a:r>
                  <a:rPr lang="en-US" altLang="en-US" sz="2000" dirty="0">
                    <a:solidFill>
                      <a:prstClr val="black"/>
                    </a:solidFill>
                    <a:latin typeface="Calibri" panose="020F0502020204030204"/>
                  </a:rPr>
                  <a:t>Sufficient evidence to reject </a:t>
                </a:r>
                <a14:m>
                  <m:oMath xmlns:m="http://schemas.openxmlformats.org/officeDocument/2006/math">
                    <m:sSub>
                      <m:sSubPr>
                        <m:ctrlPr>
                          <a:rPr lang="en-GB" altLang="en-US" sz="2000" i="1">
                            <a:solidFill>
                              <a:prstClr val="black"/>
                            </a:solidFill>
                            <a:latin typeface="Cambria Math" panose="02040503050406030204" pitchFamily="18" charset="0"/>
                          </a:rPr>
                        </m:ctrlPr>
                      </m:sSubPr>
                      <m:e>
                        <m:r>
                          <a:rPr lang="en-GB" altLang="en-US" sz="2000" i="1">
                            <a:solidFill>
                              <a:prstClr val="black"/>
                            </a:solidFill>
                            <a:latin typeface="Cambria Math" panose="02040503050406030204" pitchFamily="18" charset="0"/>
                          </a:rPr>
                          <m:t>𝐻</m:t>
                        </m:r>
                      </m:e>
                      <m:sub>
                        <m:r>
                          <a:rPr lang="en-GB" altLang="en-US" sz="2000" i="1">
                            <a:solidFill>
                              <a:prstClr val="black"/>
                            </a:solidFill>
                            <a:latin typeface="Cambria Math" panose="02040503050406030204" pitchFamily="18" charset="0"/>
                          </a:rPr>
                          <m:t>0</m:t>
                        </m:r>
                      </m:sub>
                    </m:sSub>
                  </m:oMath>
                </a14:m>
                <a:endParaRPr lang="en-US" altLang="en-US" sz="2000" dirty="0">
                  <a:solidFill>
                    <a:prstClr val="black"/>
                  </a:solidFill>
                  <a:latin typeface="Calibri" panose="020F0502020204030204"/>
                </a:endParaRPr>
              </a:p>
            </p:txBody>
          </p:sp>
        </mc:Choice>
        <mc:Fallback xmlns="">
          <p:sp>
            <p:nvSpPr>
              <p:cNvPr id="12" name="AutoShape 14"/>
              <p:cNvSpPr>
                <a:spLocks noRot="1" noChangeAspect="1" noMove="1" noResize="1" noEditPoints="1" noAdjustHandles="1" noChangeArrowheads="1" noChangeShapeType="1" noTextEdit="1"/>
              </p:cNvSpPr>
              <p:nvPr/>
            </p:nvSpPr>
            <p:spPr bwMode="auto">
              <a:xfrm>
                <a:off x="1639932" y="3797251"/>
                <a:ext cx="3907429" cy="933681"/>
              </a:xfrm>
              <a:prstGeom prst="roundRect">
                <a:avLst>
                  <a:gd name="adj" fmla="val 16667"/>
                </a:avLst>
              </a:prstGeom>
              <a:blipFill>
                <a:blip r:embed="rId7"/>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AutoShape 17"/>
              <p:cNvSpPr>
                <a:spLocks noChangeArrowheads="1"/>
              </p:cNvSpPr>
              <p:nvPr/>
            </p:nvSpPr>
            <p:spPr bwMode="auto">
              <a:xfrm>
                <a:off x="1639932" y="4980613"/>
                <a:ext cx="3907429" cy="941217"/>
              </a:xfrm>
              <a:prstGeom prst="roundRect">
                <a:avLst>
                  <a:gd name="adj" fmla="val 16667"/>
                </a:avLst>
              </a:prstGeom>
              <a:solidFill>
                <a:srgbClr val="FF0000"/>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r>
                        <a:rPr lang="en-GB" altLang="en-US" sz="2000" i="1">
                          <a:solidFill>
                            <a:prstClr val="black"/>
                          </a:solidFill>
                          <a:latin typeface="Cambria Math" panose="02040503050406030204" pitchFamily="18" charset="0"/>
                        </a:rPr>
                        <m:t>0.4125&lt;0.4629</m:t>
                      </m:r>
                    </m:oMath>
                  </m:oMathPara>
                </a14:m>
                <a:endParaRPr lang="en-US" altLang="en-US" sz="2000" dirty="0">
                  <a:solidFill>
                    <a:prstClr val="black"/>
                  </a:solidFill>
                  <a:latin typeface="Calibri" panose="020F0502020204030204"/>
                </a:endParaRPr>
              </a:p>
              <a:p>
                <a:pPr algn="ctr" defTabSz="457200" eaLnBrk="1" hangingPunct="1">
                  <a:spcBef>
                    <a:spcPct val="0"/>
                  </a:spcBef>
                  <a:buNone/>
                </a:pPr>
                <a:r>
                  <a:rPr lang="en-US" altLang="en-US" sz="2000" dirty="0">
                    <a:solidFill>
                      <a:prstClr val="black"/>
                    </a:solidFill>
                    <a:latin typeface="Calibri" panose="020F0502020204030204"/>
                  </a:rPr>
                  <a:t>Insufficient evidence to reject </a:t>
                </a:r>
                <a14:m>
                  <m:oMath xmlns:m="http://schemas.openxmlformats.org/officeDocument/2006/math">
                    <m:sSub>
                      <m:sSubPr>
                        <m:ctrlPr>
                          <a:rPr lang="en-GB" altLang="en-US" sz="2000" i="1">
                            <a:solidFill>
                              <a:prstClr val="black"/>
                            </a:solidFill>
                            <a:latin typeface="Cambria Math" panose="02040503050406030204" pitchFamily="18" charset="0"/>
                          </a:rPr>
                        </m:ctrlPr>
                      </m:sSubPr>
                      <m:e>
                        <m:r>
                          <a:rPr lang="en-GB" altLang="en-US" sz="2000" i="1">
                            <a:solidFill>
                              <a:prstClr val="black"/>
                            </a:solidFill>
                            <a:latin typeface="Cambria Math" panose="02040503050406030204" pitchFamily="18" charset="0"/>
                          </a:rPr>
                          <m:t>𝐻</m:t>
                        </m:r>
                      </m:e>
                      <m:sub>
                        <m:r>
                          <a:rPr lang="en-GB" altLang="en-US" sz="2000" i="1">
                            <a:solidFill>
                              <a:prstClr val="black"/>
                            </a:solidFill>
                            <a:latin typeface="Cambria Math" panose="02040503050406030204" pitchFamily="18" charset="0"/>
                          </a:rPr>
                          <m:t>0</m:t>
                        </m:r>
                      </m:sub>
                    </m:sSub>
                  </m:oMath>
                </a14:m>
                <a:endParaRPr lang="en-US" altLang="en-US" sz="2000" dirty="0">
                  <a:solidFill>
                    <a:prstClr val="black"/>
                  </a:solidFill>
                  <a:latin typeface="Calibri" panose="020F0502020204030204"/>
                </a:endParaRPr>
              </a:p>
            </p:txBody>
          </p:sp>
        </mc:Choice>
        <mc:Fallback xmlns="">
          <p:sp>
            <p:nvSpPr>
              <p:cNvPr id="13" name="AutoShape 17"/>
              <p:cNvSpPr>
                <a:spLocks noRot="1" noChangeAspect="1" noMove="1" noResize="1" noEditPoints="1" noAdjustHandles="1" noChangeArrowheads="1" noChangeShapeType="1" noTextEdit="1"/>
              </p:cNvSpPr>
              <p:nvPr/>
            </p:nvSpPr>
            <p:spPr bwMode="auto">
              <a:xfrm>
                <a:off x="1639932" y="4980613"/>
                <a:ext cx="3907429" cy="941217"/>
              </a:xfrm>
              <a:prstGeom prst="roundRect">
                <a:avLst>
                  <a:gd name="adj" fmla="val 16667"/>
                </a:avLst>
              </a:prstGeom>
              <a:blipFill>
                <a:blip r:embed="rId8"/>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14" name="Oval 13">
            <a:extLst>
              <a:ext uri="{FF2B5EF4-FFF2-40B4-BE49-F238E27FC236}">
                <a16:creationId xmlns:a16="http://schemas.microsoft.com/office/drawing/2014/main" id="{56EAD616-51AC-410D-9DE1-A00F6404752D}"/>
              </a:ext>
            </a:extLst>
          </p:cNvPr>
          <p:cNvSpPr/>
          <p:nvPr/>
        </p:nvSpPr>
        <p:spPr>
          <a:xfrm>
            <a:off x="6486160" y="3650837"/>
            <a:ext cx="4123058" cy="115118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2000">
              <a:solidFill>
                <a:prstClr val="white"/>
              </a:solidFill>
              <a:latin typeface="Calibri" panose="020F0502020204030204"/>
            </a:endParaRPr>
          </a:p>
        </p:txBody>
      </p:sp>
    </p:spTree>
    <p:extLst>
      <p:ext uri="{BB962C8B-B14F-4D97-AF65-F5344CB8AC3E}">
        <p14:creationId xmlns:p14="http://schemas.microsoft.com/office/powerpoint/2010/main" val="238522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0"/>
                                        </p:tgtEl>
                                      </p:cBhvr>
                                    </p:cmd>
                                  </p:childTnLst>
                                </p:cTn>
                              </p:par>
                            </p:childTnLst>
                          </p:cTn>
                        </p:par>
                      </p:childTnLst>
                    </p:cTn>
                  </p:par>
                </p:childTnLst>
              </p:cTn>
              <p:nextCondLst>
                <p:cond evt="onClick" delay="0">
                  <p:tgtEl>
                    <p:spTgt spid="20"/>
                  </p:tgtEl>
                </p:cond>
              </p:nextCondLst>
            </p:seq>
            <p:video>
              <p:cMediaNode vol="80000">
                <p:cTn id="12" fill="hold" display="0">
                  <p:stCondLst>
                    <p:cond delay="indefinite"/>
                  </p:stCondLst>
                </p:cTn>
                <p:tgtEl>
                  <p:spTgt spid="20"/>
                </p:tgtEl>
              </p:cMediaNode>
            </p:video>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Text Box 23"/>
          <p:cNvSpPr txBox="1">
            <a:spLocks noChangeArrowheads="1"/>
          </p:cNvSpPr>
          <p:nvPr/>
        </p:nvSpPr>
        <p:spPr bwMode="auto">
          <a:xfrm>
            <a:off x="1524001" y="47815"/>
            <a:ext cx="68090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457200" eaLnBrk="1" hangingPunct="1">
              <a:spcBef>
                <a:spcPct val="0"/>
              </a:spcBef>
              <a:buNone/>
            </a:pPr>
            <a:r>
              <a:rPr lang="en-GB" altLang="en-US" dirty="0">
                <a:solidFill>
                  <a:prstClr val="black"/>
                </a:solidFill>
                <a:latin typeface="Calibri" panose="020F0502020204030204"/>
              </a:rPr>
              <a:t>4</a:t>
            </a:r>
          </a:p>
        </p:txBody>
      </p:sp>
      <p:pic>
        <p:nvPicPr>
          <p:cNvPr id="20" name="Countdown_timer.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275466" y="186683"/>
            <a:ext cx="2252991" cy="1689743"/>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2069100" y="170924"/>
                <a:ext cx="5954484" cy="2862322"/>
              </a:xfrm>
              <a:prstGeom prst="rect">
                <a:avLst/>
              </a:prstGeom>
              <a:solidFill>
                <a:schemeClr val="accent6">
                  <a:lumMod val="40000"/>
                  <a:lumOff val="60000"/>
                </a:schemeClr>
              </a:solidFill>
            </p:spPr>
            <p:txBody>
              <a:bodyPr wrap="square" rtlCol="0">
                <a:spAutoFit/>
              </a:bodyPr>
              <a:lstStyle/>
              <a:p>
                <a:pPr defTabSz="457200"/>
                <a:r>
                  <a:rPr lang="en-GB" dirty="0">
                    <a:solidFill>
                      <a:prstClr val="black"/>
                    </a:solidFill>
                    <a:latin typeface="Calibri" panose="020F0502020204030204"/>
                  </a:rPr>
                  <a:t>Birmingham city council collects data on the population densities in different areas of the city, in people per hectare, and the distances of those areas from the city centre, in km. It calculates the PMCC between the two sets of data and finds it to be </a:t>
                </a:r>
                <a14:m>
                  <m:oMath xmlns:m="http://schemas.openxmlformats.org/officeDocument/2006/math">
                    <m:r>
                      <a:rPr lang="en-GB" i="1">
                        <a:solidFill>
                          <a:prstClr val="black"/>
                        </a:solidFill>
                        <a:latin typeface="Cambria Math" panose="02040503050406030204" pitchFamily="18" charset="0"/>
                      </a:rPr>
                      <m:t>−0.532</m:t>
                    </m:r>
                  </m:oMath>
                </a14:m>
                <a:r>
                  <a:rPr lang="en-GB" dirty="0">
                    <a:solidFill>
                      <a:prstClr val="black"/>
                    </a:solidFill>
                    <a:latin typeface="Calibri" panose="020F0502020204030204"/>
                  </a:rPr>
                  <a:t>.</a:t>
                </a:r>
              </a:p>
              <a:p>
                <a:pPr defTabSz="457200"/>
                <a:endParaRPr lang="en-GB" dirty="0">
                  <a:solidFill>
                    <a:prstClr val="black"/>
                  </a:solidFill>
                  <a:latin typeface="Calibri" panose="020F0502020204030204"/>
                </a:endParaRPr>
              </a:p>
              <a:p>
                <a:pPr defTabSz="457200"/>
                <a:r>
                  <a:rPr lang="en-GB" dirty="0">
                    <a:solidFill>
                      <a:prstClr val="black"/>
                    </a:solidFill>
                    <a:latin typeface="Calibri" panose="020F0502020204030204"/>
                  </a:rPr>
                  <a:t>Given that the council collected data from 25 sample areas, test at the 1% significance level, the claim that there is a negative correlation between population density and the distance from the city centre.</a:t>
                </a:r>
              </a:p>
            </p:txBody>
          </p:sp>
        </mc:Choice>
        <mc:Fallback xmlns="">
          <p:sp>
            <p:nvSpPr>
              <p:cNvPr id="7" name="TextBox 6"/>
              <p:cNvSpPr txBox="1">
                <a:spLocks noRot="1" noChangeAspect="1" noMove="1" noResize="1" noEditPoints="1" noAdjustHandles="1" noChangeArrowheads="1" noChangeShapeType="1" noTextEdit="1"/>
              </p:cNvSpPr>
              <p:nvPr/>
            </p:nvSpPr>
            <p:spPr>
              <a:xfrm>
                <a:off x="2069100" y="170924"/>
                <a:ext cx="5954484" cy="2862322"/>
              </a:xfrm>
              <a:prstGeom prst="rect">
                <a:avLst/>
              </a:prstGeom>
              <a:blipFill>
                <a:blip r:embed="rId5"/>
                <a:stretch>
                  <a:fillRect l="-819" t="-1064" r="-1535" b="-234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AutoShape 6"/>
              <p:cNvSpPr>
                <a:spLocks noChangeArrowheads="1"/>
              </p:cNvSpPr>
              <p:nvPr/>
            </p:nvSpPr>
            <p:spPr bwMode="auto">
              <a:xfrm>
                <a:off x="6486160" y="3799687"/>
                <a:ext cx="3997212" cy="931244"/>
              </a:xfrm>
              <a:prstGeom prst="roundRect">
                <a:avLst>
                  <a:gd name="adj" fmla="val 16667"/>
                </a:avLst>
              </a:prstGeom>
              <a:solidFill>
                <a:srgbClr val="FFC000"/>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r>
                        <a:rPr lang="en-GB" altLang="en-US" sz="2000" i="1">
                          <a:solidFill>
                            <a:prstClr val="black"/>
                          </a:solidFill>
                          <a:latin typeface="Cambria Math" panose="02040503050406030204" pitchFamily="18" charset="0"/>
                        </a:rPr>
                        <m:t>−0.532&lt;−0.2653</m:t>
                      </m:r>
                    </m:oMath>
                  </m:oMathPara>
                </a14:m>
                <a:endParaRPr lang="en-US" altLang="en-US" sz="2000" dirty="0">
                  <a:solidFill>
                    <a:prstClr val="black"/>
                  </a:solidFill>
                  <a:latin typeface="Calibri" panose="020F0502020204030204"/>
                </a:endParaRPr>
              </a:p>
              <a:p>
                <a:pPr algn="ctr" defTabSz="457200" eaLnBrk="1" hangingPunct="1">
                  <a:spcBef>
                    <a:spcPct val="0"/>
                  </a:spcBef>
                  <a:buNone/>
                </a:pPr>
                <a:r>
                  <a:rPr lang="en-US" altLang="en-US" sz="2000" dirty="0">
                    <a:solidFill>
                      <a:prstClr val="black"/>
                    </a:solidFill>
                    <a:latin typeface="Calibri" panose="020F0502020204030204"/>
                  </a:rPr>
                  <a:t>Sufficient evidence to reject </a:t>
                </a:r>
                <a14:m>
                  <m:oMath xmlns:m="http://schemas.openxmlformats.org/officeDocument/2006/math">
                    <m:sSub>
                      <m:sSubPr>
                        <m:ctrlPr>
                          <a:rPr lang="en-GB" altLang="en-US" sz="2000" i="1">
                            <a:solidFill>
                              <a:prstClr val="black"/>
                            </a:solidFill>
                            <a:latin typeface="Cambria Math" panose="02040503050406030204" pitchFamily="18" charset="0"/>
                          </a:rPr>
                        </m:ctrlPr>
                      </m:sSubPr>
                      <m:e>
                        <m:r>
                          <a:rPr lang="en-GB" altLang="en-US" sz="2000" i="1">
                            <a:solidFill>
                              <a:prstClr val="black"/>
                            </a:solidFill>
                            <a:latin typeface="Cambria Math" panose="02040503050406030204" pitchFamily="18" charset="0"/>
                          </a:rPr>
                          <m:t>𝐻</m:t>
                        </m:r>
                      </m:e>
                      <m:sub>
                        <m:r>
                          <a:rPr lang="en-GB" altLang="en-US" sz="2000" i="1">
                            <a:solidFill>
                              <a:prstClr val="black"/>
                            </a:solidFill>
                            <a:latin typeface="Cambria Math" panose="02040503050406030204" pitchFamily="18" charset="0"/>
                          </a:rPr>
                          <m:t>0</m:t>
                        </m:r>
                      </m:sub>
                    </m:sSub>
                  </m:oMath>
                </a14:m>
                <a:r>
                  <a:rPr lang="en-US" altLang="en-US" sz="2000" dirty="0">
                    <a:solidFill>
                      <a:prstClr val="black"/>
                    </a:solidFill>
                    <a:latin typeface="Calibri" panose="020F0502020204030204"/>
                  </a:rPr>
                  <a:t> </a:t>
                </a:r>
              </a:p>
            </p:txBody>
          </p:sp>
        </mc:Choice>
        <mc:Fallback xmlns="">
          <p:sp>
            <p:nvSpPr>
              <p:cNvPr id="10" name="AutoShape 6"/>
              <p:cNvSpPr>
                <a:spLocks noRot="1" noChangeAspect="1" noMove="1" noResize="1" noEditPoints="1" noAdjustHandles="1" noChangeArrowheads="1" noChangeShapeType="1" noTextEdit="1"/>
              </p:cNvSpPr>
              <p:nvPr/>
            </p:nvSpPr>
            <p:spPr bwMode="auto">
              <a:xfrm>
                <a:off x="6486160" y="3799687"/>
                <a:ext cx="3997212" cy="931244"/>
              </a:xfrm>
              <a:prstGeom prst="roundRect">
                <a:avLst>
                  <a:gd name="adj" fmla="val 16667"/>
                </a:avLst>
              </a:prstGeom>
              <a:blipFill>
                <a:blip r:embed="rId6"/>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AutoShape 11"/>
              <p:cNvSpPr>
                <a:spLocks noChangeArrowheads="1"/>
              </p:cNvSpPr>
              <p:nvPr/>
            </p:nvSpPr>
            <p:spPr bwMode="auto">
              <a:xfrm>
                <a:off x="6486160" y="4990585"/>
                <a:ext cx="3997212" cy="931245"/>
              </a:xfrm>
              <a:prstGeom prst="roundRect">
                <a:avLst>
                  <a:gd name="adj" fmla="val 16667"/>
                </a:avLst>
              </a:prstGeom>
              <a:solidFill>
                <a:schemeClr val="bg1"/>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r>
                        <a:rPr lang="en-GB" altLang="en-US" sz="2000" i="1">
                          <a:solidFill>
                            <a:prstClr val="black"/>
                          </a:solidFill>
                          <a:latin typeface="Cambria Math" panose="02040503050406030204" pitchFamily="18" charset="0"/>
                        </a:rPr>
                        <m:t>−0.532&lt;−0.3365</m:t>
                      </m:r>
                    </m:oMath>
                  </m:oMathPara>
                </a14:m>
                <a:endParaRPr lang="en-US" altLang="en-US" sz="2000" dirty="0">
                  <a:solidFill>
                    <a:prstClr val="black"/>
                  </a:solidFill>
                  <a:latin typeface="Calibri" panose="020F0502020204030204"/>
                </a:endParaRPr>
              </a:p>
              <a:p>
                <a:pPr algn="ctr" defTabSz="457200" eaLnBrk="1" hangingPunct="1">
                  <a:spcBef>
                    <a:spcPct val="0"/>
                  </a:spcBef>
                  <a:buNone/>
                </a:pPr>
                <a:r>
                  <a:rPr lang="en-US" altLang="en-US" sz="2000" dirty="0">
                    <a:solidFill>
                      <a:prstClr val="black"/>
                    </a:solidFill>
                    <a:latin typeface="Calibri" panose="020F0502020204030204"/>
                  </a:rPr>
                  <a:t>Sufficient evidence to reject </a:t>
                </a:r>
                <a14:m>
                  <m:oMath xmlns:m="http://schemas.openxmlformats.org/officeDocument/2006/math">
                    <m:sSub>
                      <m:sSubPr>
                        <m:ctrlPr>
                          <a:rPr lang="en-GB" altLang="en-US" sz="2000" i="1">
                            <a:solidFill>
                              <a:prstClr val="black"/>
                            </a:solidFill>
                            <a:latin typeface="Cambria Math" panose="02040503050406030204" pitchFamily="18" charset="0"/>
                          </a:rPr>
                        </m:ctrlPr>
                      </m:sSubPr>
                      <m:e>
                        <m:r>
                          <a:rPr lang="en-GB" altLang="en-US" sz="2000" i="1">
                            <a:solidFill>
                              <a:prstClr val="black"/>
                            </a:solidFill>
                            <a:latin typeface="Cambria Math" panose="02040503050406030204" pitchFamily="18" charset="0"/>
                          </a:rPr>
                          <m:t>𝐻</m:t>
                        </m:r>
                      </m:e>
                      <m:sub>
                        <m:r>
                          <a:rPr lang="en-GB" altLang="en-US" sz="2000" i="1">
                            <a:solidFill>
                              <a:prstClr val="black"/>
                            </a:solidFill>
                            <a:latin typeface="Cambria Math" panose="02040503050406030204" pitchFamily="18" charset="0"/>
                          </a:rPr>
                          <m:t>0</m:t>
                        </m:r>
                      </m:sub>
                    </m:sSub>
                  </m:oMath>
                </a14:m>
                <a:endParaRPr lang="en-US" altLang="en-US" sz="2000" dirty="0">
                  <a:solidFill>
                    <a:prstClr val="black"/>
                  </a:solidFill>
                  <a:latin typeface="Calibri" panose="020F0502020204030204"/>
                </a:endParaRPr>
              </a:p>
            </p:txBody>
          </p:sp>
        </mc:Choice>
        <mc:Fallback xmlns="">
          <p:sp>
            <p:nvSpPr>
              <p:cNvPr id="11" name="AutoShape 11"/>
              <p:cNvSpPr>
                <a:spLocks noRot="1" noChangeAspect="1" noMove="1" noResize="1" noEditPoints="1" noAdjustHandles="1" noChangeArrowheads="1" noChangeShapeType="1" noTextEdit="1"/>
              </p:cNvSpPr>
              <p:nvPr/>
            </p:nvSpPr>
            <p:spPr bwMode="auto">
              <a:xfrm>
                <a:off x="6486160" y="4990585"/>
                <a:ext cx="3997212" cy="931245"/>
              </a:xfrm>
              <a:prstGeom prst="roundRect">
                <a:avLst>
                  <a:gd name="adj" fmla="val 16667"/>
                </a:avLst>
              </a:prstGeom>
              <a:blipFill>
                <a:blip r:embed="rId7"/>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AutoShape 14"/>
              <p:cNvSpPr>
                <a:spLocks noChangeArrowheads="1"/>
              </p:cNvSpPr>
              <p:nvPr/>
            </p:nvSpPr>
            <p:spPr bwMode="auto">
              <a:xfrm>
                <a:off x="1639932" y="3797251"/>
                <a:ext cx="3907429" cy="933681"/>
              </a:xfrm>
              <a:prstGeom prst="roundRect">
                <a:avLst>
                  <a:gd name="adj" fmla="val 16667"/>
                </a:avLst>
              </a:prstGeom>
              <a:solidFill>
                <a:srgbClr val="00B050"/>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r>
                        <a:rPr lang="en-GB" altLang="en-US" sz="2000" i="1">
                          <a:solidFill>
                            <a:prstClr val="black"/>
                          </a:solidFill>
                          <a:latin typeface="Cambria Math" panose="02040503050406030204" pitchFamily="18" charset="0"/>
                        </a:rPr>
                        <m:t>−0.532&lt;−0.5052</m:t>
                      </m:r>
                    </m:oMath>
                  </m:oMathPara>
                </a14:m>
                <a:endParaRPr lang="en-US" altLang="en-US" sz="2000" dirty="0">
                  <a:solidFill>
                    <a:prstClr val="black"/>
                  </a:solidFill>
                  <a:latin typeface="Calibri" panose="020F0502020204030204"/>
                </a:endParaRPr>
              </a:p>
              <a:p>
                <a:pPr algn="ctr" defTabSz="457200" eaLnBrk="1" hangingPunct="1">
                  <a:spcBef>
                    <a:spcPct val="0"/>
                  </a:spcBef>
                  <a:buNone/>
                </a:pPr>
                <a:r>
                  <a:rPr lang="en-US" altLang="en-US" sz="2000" dirty="0">
                    <a:solidFill>
                      <a:prstClr val="black"/>
                    </a:solidFill>
                    <a:latin typeface="Calibri" panose="020F0502020204030204"/>
                  </a:rPr>
                  <a:t>Sufficient evidence to reject </a:t>
                </a:r>
                <a14:m>
                  <m:oMath xmlns:m="http://schemas.openxmlformats.org/officeDocument/2006/math">
                    <m:sSub>
                      <m:sSubPr>
                        <m:ctrlPr>
                          <a:rPr lang="en-GB" altLang="en-US" sz="2000" i="1">
                            <a:solidFill>
                              <a:prstClr val="black"/>
                            </a:solidFill>
                            <a:latin typeface="Cambria Math" panose="02040503050406030204" pitchFamily="18" charset="0"/>
                          </a:rPr>
                        </m:ctrlPr>
                      </m:sSubPr>
                      <m:e>
                        <m:r>
                          <a:rPr lang="en-GB" altLang="en-US" sz="2000" i="1">
                            <a:solidFill>
                              <a:prstClr val="black"/>
                            </a:solidFill>
                            <a:latin typeface="Cambria Math" panose="02040503050406030204" pitchFamily="18" charset="0"/>
                          </a:rPr>
                          <m:t>𝐻</m:t>
                        </m:r>
                      </m:e>
                      <m:sub>
                        <m:r>
                          <a:rPr lang="en-GB" altLang="en-US" sz="2000" i="1">
                            <a:solidFill>
                              <a:prstClr val="black"/>
                            </a:solidFill>
                            <a:latin typeface="Cambria Math" panose="02040503050406030204" pitchFamily="18" charset="0"/>
                          </a:rPr>
                          <m:t>0</m:t>
                        </m:r>
                      </m:sub>
                    </m:sSub>
                  </m:oMath>
                </a14:m>
                <a:endParaRPr lang="en-US" altLang="en-US" sz="2000" dirty="0">
                  <a:solidFill>
                    <a:prstClr val="black"/>
                  </a:solidFill>
                  <a:latin typeface="Calibri" panose="020F0502020204030204"/>
                </a:endParaRPr>
              </a:p>
            </p:txBody>
          </p:sp>
        </mc:Choice>
        <mc:Fallback xmlns="">
          <p:sp>
            <p:nvSpPr>
              <p:cNvPr id="12" name="AutoShape 14"/>
              <p:cNvSpPr>
                <a:spLocks noRot="1" noChangeAspect="1" noMove="1" noResize="1" noEditPoints="1" noAdjustHandles="1" noChangeArrowheads="1" noChangeShapeType="1" noTextEdit="1"/>
              </p:cNvSpPr>
              <p:nvPr/>
            </p:nvSpPr>
            <p:spPr bwMode="auto">
              <a:xfrm>
                <a:off x="1639932" y="3797251"/>
                <a:ext cx="3907429" cy="933681"/>
              </a:xfrm>
              <a:prstGeom prst="roundRect">
                <a:avLst>
                  <a:gd name="adj" fmla="val 16667"/>
                </a:avLst>
              </a:prstGeom>
              <a:blipFill>
                <a:blip r:embed="rId8"/>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AutoShape 17"/>
              <p:cNvSpPr>
                <a:spLocks noChangeArrowheads="1"/>
              </p:cNvSpPr>
              <p:nvPr/>
            </p:nvSpPr>
            <p:spPr bwMode="auto">
              <a:xfrm>
                <a:off x="1639932" y="4980613"/>
                <a:ext cx="3907429" cy="941217"/>
              </a:xfrm>
              <a:prstGeom prst="roundRect">
                <a:avLst>
                  <a:gd name="adj" fmla="val 16667"/>
                </a:avLst>
              </a:prstGeom>
              <a:solidFill>
                <a:srgbClr val="FF0000"/>
              </a:solidFill>
              <a:ln w="9525">
                <a:solidFill>
                  <a:schemeClr val="tx1"/>
                </a:solidFill>
                <a:round/>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ct val="0"/>
                  </a:spcBef>
                  <a:buNone/>
                </a:pPr>
                <a14:m>
                  <m:oMathPara xmlns:m="http://schemas.openxmlformats.org/officeDocument/2006/math">
                    <m:oMathParaPr>
                      <m:jc m:val="centerGroup"/>
                    </m:oMathParaPr>
                    <m:oMath xmlns:m="http://schemas.openxmlformats.org/officeDocument/2006/math">
                      <m:r>
                        <a:rPr lang="en-GB" altLang="en-US" sz="2000" i="1">
                          <a:solidFill>
                            <a:prstClr val="black"/>
                          </a:solidFill>
                          <a:latin typeface="Cambria Math" panose="02040503050406030204" pitchFamily="18" charset="0"/>
                        </a:rPr>
                        <m:t>−0.532&lt;−0.4622</m:t>
                      </m:r>
                    </m:oMath>
                  </m:oMathPara>
                </a14:m>
                <a:endParaRPr lang="en-US" altLang="en-US" sz="2000" dirty="0">
                  <a:solidFill>
                    <a:prstClr val="black"/>
                  </a:solidFill>
                  <a:latin typeface="Calibri" panose="020F0502020204030204"/>
                </a:endParaRPr>
              </a:p>
              <a:p>
                <a:pPr algn="ctr" defTabSz="457200" eaLnBrk="1" hangingPunct="1">
                  <a:spcBef>
                    <a:spcPct val="0"/>
                  </a:spcBef>
                  <a:buNone/>
                </a:pPr>
                <a:r>
                  <a:rPr lang="en-US" altLang="en-US" sz="2000" dirty="0">
                    <a:solidFill>
                      <a:prstClr val="black"/>
                    </a:solidFill>
                    <a:latin typeface="Calibri" panose="020F0502020204030204"/>
                  </a:rPr>
                  <a:t>Sufficient evidence to reject </a:t>
                </a:r>
                <a14:m>
                  <m:oMath xmlns:m="http://schemas.openxmlformats.org/officeDocument/2006/math">
                    <m:sSub>
                      <m:sSubPr>
                        <m:ctrlPr>
                          <a:rPr lang="en-GB" altLang="en-US" sz="2000" i="1">
                            <a:solidFill>
                              <a:prstClr val="black"/>
                            </a:solidFill>
                            <a:latin typeface="Cambria Math" panose="02040503050406030204" pitchFamily="18" charset="0"/>
                          </a:rPr>
                        </m:ctrlPr>
                      </m:sSubPr>
                      <m:e>
                        <m:r>
                          <a:rPr lang="en-GB" altLang="en-US" sz="2000" i="1">
                            <a:solidFill>
                              <a:prstClr val="black"/>
                            </a:solidFill>
                            <a:latin typeface="Cambria Math" panose="02040503050406030204" pitchFamily="18" charset="0"/>
                          </a:rPr>
                          <m:t>𝐻</m:t>
                        </m:r>
                      </m:e>
                      <m:sub>
                        <m:r>
                          <a:rPr lang="en-GB" altLang="en-US" sz="2000" i="1">
                            <a:solidFill>
                              <a:prstClr val="black"/>
                            </a:solidFill>
                            <a:latin typeface="Cambria Math" panose="02040503050406030204" pitchFamily="18" charset="0"/>
                          </a:rPr>
                          <m:t>0</m:t>
                        </m:r>
                      </m:sub>
                    </m:sSub>
                  </m:oMath>
                </a14:m>
                <a:endParaRPr lang="en-US" altLang="en-US" sz="2000" dirty="0">
                  <a:solidFill>
                    <a:prstClr val="black"/>
                  </a:solidFill>
                  <a:latin typeface="Calibri" panose="020F0502020204030204"/>
                </a:endParaRPr>
              </a:p>
            </p:txBody>
          </p:sp>
        </mc:Choice>
        <mc:Fallback xmlns="">
          <p:sp>
            <p:nvSpPr>
              <p:cNvPr id="13" name="AutoShape 17"/>
              <p:cNvSpPr>
                <a:spLocks noRot="1" noChangeAspect="1" noMove="1" noResize="1" noEditPoints="1" noAdjustHandles="1" noChangeArrowheads="1" noChangeShapeType="1" noTextEdit="1"/>
              </p:cNvSpPr>
              <p:nvPr/>
            </p:nvSpPr>
            <p:spPr bwMode="auto">
              <a:xfrm>
                <a:off x="1639932" y="4980613"/>
                <a:ext cx="3907429" cy="941217"/>
              </a:xfrm>
              <a:prstGeom prst="roundRect">
                <a:avLst>
                  <a:gd name="adj" fmla="val 16667"/>
                </a:avLst>
              </a:prstGeom>
              <a:blipFill>
                <a:blip r:embed="rId9"/>
                <a:stretch>
                  <a:fillRect/>
                </a:stretch>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14" name="Oval 13">
            <a:extLst>
              <a:ext uri="{FF2B5EF4-FFF2-40B4-BE49-F238E27FC236}">
                <a16:creationId xmlns:a16="http://schemas.microsoft.com/office/drawing/2014/main" id="{56EAD616-51AC-410D-9DE1-A00F6404752D}"/>
              </a:ext>
            </a:extLst>
          </p:cNvPr>
          <p:cNvSpPr/>
          <p:nvPr/>
        </p:nvSpPr>
        <p:spPr>
          <a:xfrm>
            <a:off x="1532116" y="4875630"/>
            <a:ext cx="4123058" cy="115118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2000">
              <a:solidFill>
                <a:prstClr val="white"/>
              </a:solidFill>
              <a:latin typeface="Calibri" panose="020F0502020204030204"/>
            </a:endParaRPr>
          </a:p>
        </p:txBody>
      </p:sp>
    </p:spTree>
    <p:extLst>
      <p:ext uri="{BB962C8B-B14F-4D97-AF65-F5344CB8AC3E}">
        <p14:creationId xmlns:p14="http://schemas.microsoft.com/office/powerpoint/2010/main" val="274277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0"/>
                                        </p:tgtEl>
                                      </p:cBhvr>
                                    </p:cmd>
                                  </p:childTnLst>
                                </p:cTn>
                              </p:par>
                            </p:childTnLst>
                          </p:cTn>
                        </p:par>
                      </p:childTnLst>
                    </p:cTn>
                  </p:par>
                </p:childTnLst>
              </p:cTn>
              <p:nextCondLst>
                <p:cond evt="onClick" delay="0">
                  <p:tgtEl>
                    <p:spTgt spid="20"/>
                  </p:tgtEl>
                </p:cond>
              </p:nextCondLst>
            </p:seq>
            <p:video>
              <p:cMediaNode vol="80000">
                <p:cTn id="12" fill="hold" display="0">
                  <p:stCondLst>
                    <p:cond delay="indefinite"/>
                  </p:stCondLst>
                </p:cTn>
                <p:tgtEl>
                  <p:spTgt spid="20"/>
                </p:tgtEl>
              </p:cMediaNode>
            </p:video>
          </p:childTnLst>
        </p:cTn>
      </p:par>
    </p:tnLst>
    <p:bldLst>
      <p:bldP spid="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30092</TotalTime>
  <Words>680</Words>
  <Application>Microsoft Office PowerPoint</Application>
  <PresentationFormat>Widescreen</PresentationFormat>
  <Paragraphs>62</Paragraphs>
  <Slides>8</Slides>
  <Notes>0</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Cambria Math</vt:lpstr>
      <vt:lpstr>Wingdings</vt:lpstr>
      <vt:lpstr>Office Theme</vt:lpstr>
      <vt:lpstr>PowerPoint Presentation</vt:lpstr>
      <vt:lpstr>Your turn</vt:lpstr>
      <vt:lpstr>PowerPoint Presentation</vt:lpstr>
      <vt:lpstr>Mini whiteboards</vt:lpstr>
      <vt:lpstr>PowerPoint Presentation</vt:lpstr>
      <vt:lpstr>PowerPoint Presentation</vt:lpstr>
      <vt:lpstr>PowerPoint Presentation</vt:lpstr>
      <vt:lpstr>PowerPoint Presentation</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Frost J</dc:creator>
  <cp:lastModifiedBy>J Berwick (AST)</cp:lastModifiedBy>
  <cp:revision>1174</cp:revision>
  <dcterms:created xsi:type="dcterms:W3CDTF">2013-02-28T07:36:55Z</dcterms:created>
  <dcterms:modified xsi:type="dcterms:W3CDTF">2026-04-11T21:43:36Z</dcterms:modified>
</cp:coreProperties>
</file>