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sldIdLst>
    <p:sldId id="728" r:id="rId2"/>
    <p:sldId id="733" r:id="rId3"/>
    <p:sldId id="734" r:id="rId4"/>
    <p:sldId id="267" r:id="rId5"/>
    <p:sldId id="716" r:id="rId6"/>
    <p:sldId id="64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 Berwick (AST)" userId="9d17e596-8e0b-46f0-96e0-e9b513ea3edd" providerId="ADAL" clId="{4545CBDD-4713-4AEB-94B7-F94B08E48D4A}"/>
    <pc:docChg chg="addSld modSld">
      <pc:chgData name="J Berwick (AST)" userId="9d17e596-8e0b-46f0-96e0-e9b513ea3edd" providerId="ADAL" clId="{4545CBDD-4713-4AEB-94B7-F94B08E48D4A}" dt="2026-01-12T07:46:23.898" v="8" actId="14100"/>
      <pc:docMkLst>
        <pc:docMk/>
      </pc:docMkLst>
      <pc:sldChg chg="addSp modSp mod">
        <pc:chgData name="J Berwick (AST)" userId="9d17e596-8e0b-46f0-96e0-e9b513ea3edd" providerId="ADAL" clId="{4545CBDD-4713-4AEB-94B7-F94B08E48D4A}" dt="2026-01-12T07:46:23.898" v="8" actId="14100"/>
        <pc:sldMkLst>
          <pc:docMk/>
          <pc:sldMk cId="257994553" sldId="798"/>
        </pc:sldMkLst>
        <pc:picChg chg="add mod">
          <ac:chgData name="J Berwick (AST)" userId="9d17e596-8e0b-46f0-96e0-e9b513ea3edd" providerId="ADAL" clId="{4545CBDD-4713-4AEB-94B7-F94B08E48D4A}" dt="2026-01-12T07:46:23.898" v="8" actId="14100"/>
          <ac:picMkLst>
            <pc:docMk/>
            <pc:sldMk cId="257994553" sldId="798"/>
            <ac:picMk id="3" creationId="{41DE98D3-51F5-4E1F-764C-BD5E06ADE2C9}"/>
          </ac:picMkLst>
        </pc:picChg>
      </pc:sldChg>
      <pc:sldChg chg="addSp modSp new mod">
        <pc:chgData name="J Berwick (AST)" userId="9d17e596-8e0b-46f0-96e0-e9b513ea3edd" providerId="ADAL" clId="{4545CBDD-4713-4AEB-94B7-F94B08E48D4A}" dt="2025-10-17T07:10:35.682" v="7" actId="14100"/>
        <pc:sldMkLst>
          <pc:docMk/>
          <pc:sldMk cId="2076735163" sldId="799"/>
        </pc:sldMkLst>
        <pc:picChg chg="add mod">
          <ac:chgData name="J Berwick (AST)" userId="9d17e596-8e0b-46f0-96e0-e9b513ea3edd" providerId="ADAL" clId="{4545CBDD-4713-4AEB-94B7-F94B08E48D4A}" dt="2025-10-17T07:10:35.682" v="7" actId="14100"/>
          <ac:picMkLst>
            <pc:docMk/>
            <pc:sldMk cId="2076735163" sldId="799"/>
            <ac:picMk id="3" creationId="{1124FE63-C8B1-98C5-9830-5F88F1B9B59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665EDF-E90E-457D-8913-29A63C317F1B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F513B1-1C7D-4C4F-8DB4-960425BB51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6849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A9BD5-D8C0-4C98-98E9-250F64F4DB02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73C72-32C4-4F7A-B9F6-3E259621F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9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A9BD5-D8C0-4C98-98E9-250F64F4DB02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73C72-32C4-4F7A-B9F6-3E259621F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3239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A9BD5-D8C0-4C98-98E9-250F64F4DB02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73C72-32C4-4F7A-B9F6-3E259621F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2776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A9BD5-D8C0-4C98-98E9-250F64F4DB02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73C72-32C4-4F7A-B9F6-3E259621F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4052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A9BD5-D8C0-4C98-98E9-250F64F4DB02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73C72-32C4-4F7A-B9F6-3E259621F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3699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A9BD5-D8C0-4C98-98E9-250F64F4DB02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73C72-32C4-4F7A-B9F6-3E259621F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6620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A9BD5-D8C0-4C98-98E9-250F64F4DB02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73C72-32C4-4F7A-B9F6-3E259621F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1831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A9BD5-D8C0-4C98-98E9-250F64F4DB02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73C72-32C4-4F7A-B9F6-3E259621F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687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A9BD5-D8C0-4C98-98E9-250F64F4DB02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73C72-32C4-4F7A-B9F6-3E259621F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1173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A9BD5-D8C0-4C98-98E9-250F64F4DB02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73C72-32C4-4F7A-B9F6-3E259621F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0647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A9BD5-D8C0-4C98-98E9-250F64F4DB02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73C72-32C4-4F7A-B9F6-3E259621F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583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7A9BD5-D8C0-4C98-98E9-250F64F4DB02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973C72-32C4-4F7A-B9F6-3E259621F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1191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1.png"/><Relationship Id="rId2" Type="http://schemas.openxmlformats.org/officeDocument/2006/relationships/image" Target="../media/image10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7.png"/><Relationship Id="rId5" Type="http://schemas.openxmlformats.org/officeDocument/2006/relationships/image" Target="../media/image1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17" Type="http://schemas.openxmlformats.org/officeDocument/2006/relationships/image" Target="../media/image39.png"/><Relationship Id="rId2" Type="http://schemas.openxmlformats.org/officeDocument/2006/relationships/image" Target="../media/image24.png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5" Type="http://schemas.openxmlformats.org/officeDocument/2006/relationships/image" Target="../media/image3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2.png"/><Relationship Id="rId14" Type="http://schemas.openxmlformats.org/officeDocument/2006/relationships/image" Target="../media/image3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3487783" cy="640715"/>
          </a:xfrm>
        </p:spPr>
        <p:txBody>
          <a:bodyPr>
            <a:normAutofit/>
          </a:bodyPr>
          <a:lstStyle/>
          <a:p>
            <a:r>
              <a:rPr lang="en-GB" sz="3600" b="1" dirty="0"/>
              <a:t>Random variables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39878371"/>
                  </p:ext>
                </p:extLst>
              </p:nvPr>
            </p:nvGraphicFramePr>
            <p:xfrm>
              <a:off x="210131" y="3505922"/>
              <a:ext cx="6096000" cy="3708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19200">
                      <a:extLst>
                        <a:ext uri="{9D8B030D-6E8A-4147-A177-3AD203B41FA5}">
                          <a16:colId xmlns:a16="http://schemas.microsoft.com/office/drawing/2014/main" val="3909780501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1840225099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3880464145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3805919467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102441920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red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green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blue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orange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1200226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39878371"/>
                  </p:ext>
                </p:extLst>
              </p:nvPr>
            </p:nvGraphicFramePr>
            <p:xfrm>
              <a:off x="210131" y="3505922"/>
              <a:ext cx="6096000" cy="3708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19200">
                      <a:extLst>
                        <a:ext uri="{9D8B030D-6E8A-4147-A177-3AD203B41FA5}">
                          <a16:colId xmlns:a16="http://schemas.microsoft.com/office/drawing/2014/main" val="3909780501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1840225099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3880464145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3805919467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102441920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00" t="-8197" r="-401500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red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green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blue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orange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1200226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13135456"/>
                  </p:ext>
                </p:extLst>
              </p:nvPr>
            </p:nvGraphicFramePr>
            <p:xfrm>
              <a:off x="210131" y="3876762"/>
              <a:ext cx="6096000" cy="3708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19200">
                      <a:extLst>
                        <a:ext uri="{9D8B030D-6E8A-4147-A177-3AD203B41FA5}">
                          <a16:colId xmlns:a16="http://schemas.microsoft.com/office/drawing/2014/main" val="3909780501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1840225099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3880464145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3805919467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102441920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𝑷</m:t>
                                </m:r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𝑿</m:t>
                                </m:r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0.3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0.4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0.1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0.2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1200226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13135456"/>
                  </p:ext>
                </p:extLst>
              </p:nvPr>
            </p:nvGraphicFramePr>
            <p:xfrm>
              <a:off x="210131" y="3876762"/>
              <a:ext cx="6096000" cy="3708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19200">
                      <a:extLst>
                        <a:ext uri="{9D8B030D-6E8A-4147-A177-3AD203B41FA5}">
                          <a16:colId xmlns:a16="http://schemas.microsoft.com/office/drawing/2014/main" val="3909780501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1840225099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3880464145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3805919467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102441920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00" t="-8065" r="-401500" b="-241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0.3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0.4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0.1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0.2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1200226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TextBox 5"/>
          <p:cNvSpPr txBox="1"/>
          <p:nvPr/>
        </p:nvSpPr>
        <p:spPr>
          <a:xfrm>
            <a:off x="91440" y="4394673"/>
            <a:ext cx="931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If each value is assigned a probability of occurring, then it becomes a </a:t>
            </a:r>
            <a:r>
              <a:rPr lang="en-GB" sz="2000" b="1" dirty="0"/>
              <a:t>random variable</a:t>
            </a:r>
            <a:r>
              <a:rPr lang="en-GB" sz="2000" dirty="0"/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1" y="520461"/>
            <a:ext cx="1175657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Consider a bag that has 3 red counters, 4 green counters, 1 blue counter and 2 orange counters in.</a:t>
            </a:r>
          </a:p>
          <a:p>
            <a:r>
              <a:rPr lang="en-GB" sz="2000" dirty="0"/>
              <a:t>If we were to put our hand in and grab a counter, then there are 4 different scenarios.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GB" sz="2000" dirty="0"/>
              <a:t>I could pick a red counter out of the bag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GB" sz="2000" dirty="0"/>
              <a:t>I could pick a green counter out of the bag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GB" sz="2000" dirty="0"/>
              <a:t>I could pick a blue counter out of the bag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GB" sz="2000" dirty="0"/>
              <a:t>I could pick an orange counter out of the bag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The idea is that this process is completely random and we do not always get the same outcome each time.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The colour of the counter that we pick out of the bag is known as a random variable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Recall that a variable is a collection of values (in our case this is the colours of the counters)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10131" y="4888652"/>
                <a:ext cx="10685417" cy="707886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r>
                  <a:rPr lang="en-GB" sz="2000" dirty="0"/>
                  <a:t>A </a:t>
                </a:r>
                <a:r>
                  <a:rPr lang="en-GB" sz="2000" b="1" dirty="0"/>
                  <a:t>random variable</a:t>
                </a:r>
                <a:r>
                  <a:rPr lang="en-GB" sz="2000" dirty="0"/>
                  <a:t> </a:t>
                </a:r>
                <a14:m>
                  <m:oMath xmlns:m="http://schemas.openxmlformats.org/officeDocument/2006/math">
                    <m:r>
                      <a:rPr lang="en-GB" sz="2000" b="1" i="1" dirty="0">
                        <a:latin typeface="Cambria Math"/>
                      </a:rPr>
                      <m:t>𝑿</m:t>
                    </m:r>
                  </m:oMath>
                </a14:m>
                <a:r>
                  <a:rPr lang="en-GB" sz="2000" dirty="0"/>
                  <a:t> </a:t>
                </a:r>
                <a:r>
                  <a:rPr lang="en-GB" sz="2000" b="1" dirty="0"/>
                  <a:t>represents a single experiment/trial</a:t>
                </a:r>
                <a:r>
                  <a:rPr lang="en-GB" sz="2000" dirty="0"/>
                  <a:t>. It consists of outcomes with a probability for each. </a:t>
                </a:r>
                <a:r>
                  <a:rPr lang="en-US" sz="2000" dirty="0">
                    <a:sym typeface="Wingdings" panose="05000000000000000000" pitchFamily="2" charset="2"/>
                  </a:rPr>
                  <a:t>For example, when we roll 5 dice, the number of sixes rolled would be a random variable.</a:t>
                </a: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131" y="4888652"/>
                <a:ext cx="10685417" cy="707886"/>
              </a:xfrm>
              <a:prstGeom prst="rect">
                <a:avLst/>
              </a:prstGeom>
              <a:blipFill>
                <a:blip r:embed="rId4"/>
                <a:stretch>
                  <a:fillRect l="-513" t="-4237" b="-13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350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4153989" cy="692966"/>
          </a:xfrm>
        </p:spPr>
        <p:txBody>
          <a:bodyPr>
            <a:normAutofit/>
          </a:bodyPr>
          <a:lstStyle/>
          <a:p>
            <a:r>
              <a:rPr lang="en-GB" sz="3600" b="1" dirty="0"/>
              <a:t>Understanding check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692966"/>
            <a:ext cx="81984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Are the following discrete random variables or not?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1440" y="1216186"/>
                <a:ext cx="91831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The height,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GB" sz="2400" dirty="0"/>
                  <a:t> cm, of a seedling chosen randomly from a group of plants.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" y="1216186"/>
                <a:ext cx="9183189" cy="461665"/>
              </a:xfrm>
              <a:prstGeom prst="rect">
                <a:avLst/>
              </a:prstGeom>
              <a:blipFill>
                <a:blip r:embed="rId2"/>
                <a:stretch>
                  <a:fillRect l="-996" t="-10667" r="-66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00488" y="2236707"/>
                <a:ext cx="935702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The number of times,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GB" sz="2400" dirty="0"/>
                  <a:t>, a six is rolled when a fair dice is rolled 100 times.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488" y="2236707"/>
                <a:ext cx="9357020" cy="461665"/>
              </a:xfrm>
              <a:prstGeom prst="rect">
                <a:avLst/>
              </a:prstGeom>
              <a:blipFill>
                <a:blip r:embed="rId3"/>
                <a:stretch>
                  <a:fillRect l="-977" t="-10526" r="-130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00489" y="3259472"/>
                <a:ext cx="551905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The number of days,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en-GB" sz="2400" dirty="0"/>
                  <a:t>, in a given week.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489" y="3259472"/>
                <a:ext cx="5519058" cy="461665"/>
              </a:xfrm>
              <a:prstGeom prst="rect">
                <a:avLst/>
              </a:prstGeom>
              <a:blipFill>
                <a:blip r:embed="rId4"/>
                <a:stretch>
                  <a:fillRect l="-1656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100489" y="1713772"/>
            <a:ext cx="8097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This is not a discrete random variable as height is continuous.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489" y="2698372"/>
            <a:ext cx="115606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This is a discrete random variables as it is always a whole number and it varies each time.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488" y="3684516"/>
            <a:ext cx="115606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This is not a discrete random variables as the number of days in a given week is always 7.</a:t>
            </a:r>
          </a:p>
        </p:txBody>
      </p:sp>
    </p:spTree>
    <p:extLst>
      <p:ext uri="{BB962C8B-B14F-4D97-AF65-F5344CB8AC3E}">
        <p14:creationId xmlns:p14="http://schemas.microsoft.com/office/powerpoint/2010/main" val="527136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3487783" cy="640715"/>
          </a:xfrm>
        </p:spPr>
        <p:txBody>
          <a:bodyPr>
            <a:normAutofit/>
          </a:bodyPr>
          <a:lstStyle/>
          <a:p>
            <a:r>
              <a:rPr lang="en-GB" sz="3600" b="1" dirty="0"/>
              <a:t>Random variables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65189" y="647175"/>
                <a:ext cx="10750857" cy="707886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r>
                  <a:rPr lang="en-GB" sz="2000" dirty="0"/>
                  <a:t>A </a:t>
                </a:r>
                <a:r>
                  <a:rPr lang="en-GB" sz="2000" b="1" dirty="0"/>
                  <a:t>random variable</a:t>
                </a:r>
                <a:r>
                  <a:rPr lang="en-GB" sz="2000" dirty="0"/>
                  <a:t> </a:t>
                </a:r>
                <a14:m>
                  <m:oMath xmlns:m="http://schemas.openxmlformats.org/officeDocument/2006/math">
                    <m:r>
                      <a:rPr lang="en-GB" sz="2000" b="1" i="1" dirty="0">
                        <a:latin typeface="Cambria Math"/>
                      </a:rPr>
                      <m:t>𝑿</m:t>
                    </m:r>
                  </m:oMath>
                </a14:m>
                <a:r>
                  <a:rPr lang="en-GB" sz="2000" dirty="0"/>
                  <a:t> </a:t>
                </a:r>
                <a:r>
                  <a:rPr lang="en-GB" sz="2000" b="1" dirty="0"/>
                  <a:t>represents a single experiment/trial</a:t>
                </a:r>
                <a:r>
                  <a:rPr lang="en-GB" sz="2000" dirty="0"/>
                  <a:t>. It consists of outcomes with a probability for each. </a:t>
                </a:r>
                <a:r>
                  <a:rPr lang="en-US" sz="2000" dirty="0">
                    <a:sym typeface="Wingdings" panose="05000000000000000000" pitchFamily="2" charset="2"/>
                  </a:rPr>
                  <a:t>For example, when we roll 5 dice, the number of sixes rolled would be a random variable.</a:t>
                </a: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89" y="647175"/>
                <a:ext cx="10750857" cy="707886"/>
              </a:xfrm>
              <a:prstGeom prst="rect">
                <a:avLst/>
              </a:prstGeom>
              <a:blipFill>
                <a:blip r:embed="rId2"/>
                <a:stretch>
                  <a:fillRect l="-567" t="-3390" b="-13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671233" y="1823697"/>
                <a:ext cx="244827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1233" y="1823697"/>
                <a:ext cx="2448272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1553609" y="2553849"/>
            <a:ext cx="2291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“The probability that…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794835" y="2715021"/>
                <a:ext cx="229177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…the outcome of the random variable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GB" dirty="0"/>
                  <a:t>…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4835" y="2715021"/>
                <a:ext cx="2291770" cy="646331"/>
              </a:xfrm>
              <a:prstGeom prst="rect">
                <a:avLst/>
              </a:prstGeom>
              <a:blipFill>
                <a:blip r:embed="rId4"/>
                <a:stretch>
                  <a:fillRect l="-2400" t="-4717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994635" y="2631775"/>
                <a:ext cx="229177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…was the specific outcome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”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4635" y="2631775"/>
                <a:ext cx="2291770" cy="646331"/>
              </a:xfrm>
              <a:prstGeom prst="rect">
                <a:avLst/>
              </a:prstGeom>
              <a:blipFill>
                <a:blip r:embed="rId5"/>
                <a:stretch>
                  <a:fillRect l="-2128" t="-5660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/>
          <p:cNvCxnSpPr>
            <a:stCxn id="11" idx="0"/>
          </p:cNvCxnSpPr>
          <p:nvPr/>
        </p:nvCxnSpPr>
        <p:spPr>
          <a:xfrm flipV="1">
            <a:off x="2699494" y="2337989"/>
            <a:ext cx="465066" cy="2158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3794835" y="2268605"/>
            <a:ext cx="454308" cy="4618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 flipV="1">
            <a:off x="4382531" y="2231370"/>
            <a:ext cx="1562906" cy="5071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5252893" y="1536284"/>
                <a:ext cx="4257440" cy="707886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>
                <a:spAutoFit/>
              </a:bodyPr>
              <a:lstStyle/>
              <a:p>
                <a:r>
                  <a:rPr lang="en-GB" sz="2000" dirty="0"/>
                  <a:t>i.e.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GB" sz="2000" dirty="0"/>
                  <a:t> is a random variable (capital letter), but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000" dirty="0"/>
                  <a:t> is a particular outcome.</a:t>
                </a: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2893" y="1536284"/>
                <a:ext cx="4257440" cy="707886"/>
              </a:xfrm>
              <a:prstGeom prst="rect">
                <a:avLst/>
              </a:prstGeom>
              <a:blipFill>
                <a:blip r:embed="rId6"/>
                <a:stretch>
                  <a:fillRect b="-3571"/>
                </a:stretch>
              </a:blip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24073" y="3638111"/>
            <a:ext cx="70168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In this chapter we will be focussing on Discrete random variables (random variables that can only take certain numerical values).</a:t>
            </a:r>
          </a:p>
        </p:txBody>
      </p:sp>
    </p:spTree>
    <p:extLst>
      <p:ext uri="{BB962C8B-B14F-4D97-AF65-F5344CB8AC3E}">
        <p14:creationId xmlns:p14="http://schemas.microsoft.com/office/powerpoint/2010/main" val="2172845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/>
      <p:bldP spid="12" grpId="0"/>
      <p:bldP spid="13" grpId="0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4258491" cy="578232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+mn-lt"/>
              </a:rPr>
              <a:t>Probability distributions</a:t>
            </a:r>
            <a:endParaRPr lang="en-GB" sz="3200" b="1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19153779"/>
                  </p:ext>
                </p:extLst>
              </p:nvPr>
            </p:nvGraphicFramePr>
            <p:xfrm>
              <a:off x="91440" y="1225054"/>
              <a:ext cx="4341899" cy="1060323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536095">
                      <a:extLst>
                        <a:ext uri="{9D8B030D-6E8A-4147-A177-3AD203B41FA5}">
                          <a16:colId xmlns:a16="http://schemas.microsoft.com/office/drawing/2014/main" val="50069631"/>
                        </a:ext>
                      </a:extLst>
                    </a:gridCol>
                    <a:gridCol w="467634">
                      <a:extLst>
                        <a:ext uri="{9D8B030D-6E8A-4147-A177-3AD203B41FA5}">
                          <a16:colId xmlns:a16="http://schemas.microsoft.com/office/drawing/2014/main" val="2221066582"/>
                        </a:ext>
                      </a:extLst>
                    </a:gridCol>
                    <a:gridCol w="467634">
                      <a:extLst>
                        <a:ext uri="{9D8B030D-6E8A-4147-A177-3AD203B41FA5}">
                          <a16:colId xmlns:a16="http://schemas.microsoft.com/office/drawing/2014/main" val="2953339239"/>
                        </a:ext>
                      </a:extLst>
                    </a:gridCol>
                    <a:gridCol w="467634">
                      <a:extLst>
                        <a:ext uri="{9D8B030D-6E8A-4147-A177-3AD203B41FA5}">
                          <a16:colId xmlns:a16="http://schemas.microsoft.com/office/drawing/2014/main" val="1512443326"/>
                        </a:ext>
                      </a:extLst>
                    </a:gridCol>
                    <a:gridCol w="467634">
                      <a:extLst>
                        <a:ext uri="{9D8B030D-6E8A-4147-A177-3AD203B41FA5}">
                          <a16:colId xmlns:a16="http://schemas.microsoft.com/office/drawing/2014/main" val="2035919114"/>
                        </a:ext>
                      </a:extLst>
                    </a:gridCol>
                    <a:gridCol w="467634">
                      <a:extLst>
                        <a:ext uri="{9D8B030D-6E8A-4147-A177-3AD203B41FA5}">
                          <a16:colId xmlns:a16="http://schemas.microsoft.com/office/drawing/2014/main" val="4111932066"/>
                        </a:ext>
                      </a:extLst>
                    </a:gridCol>
                    <a:gridCol w="467634">
                      <a:extLst>
                        <a:ext uri="{9D8B030D-6E8A-4147-A177-3AD203B41FA5}">
                          <a16:colId xmlns:a16="http://schemas.microsoft.com/office/drawing/2014/main" val="53198994"/>
                        </a:ext>
                      </a:extLst>
                    </a:gridCol>
                  </a:tblGrid>
                  <a:tr h="29863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1</a:t>
                          </a:r>
                          <a:endParaRPr lang="en-GB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2</a:t>
                          </a:r>
                          <a:endParaRPr lang="en-GB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3</a:t>
                          </a:r>
                          <a:endParaRPr lang="en-GB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4</a:t>
                          </a:r>
                          <a:endParaRPr lang="en-GB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5</a:t>
                          </a:r>
                          <a:endParaRPr lang="en-GB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6</a:t>
                          </a:r>
                          <a:endParaRPr lang="en-GB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680729707"/>
                      </a:ext>
                    </a:extLst>
                  </a:tr>
                  <a:tr h="29863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73279863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19153779"/>
                  </p:ext>
                </p:extLst>
              </p:nvPr>
            </p:nvGraphicFramePr>
            <p:xfrm>
              <a:off x="91440" y="1225054"/>
              <a:ext cx="4341899" cy="1060323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536095">
                      <a:extLst>
                        <a:ext uri="{9D8B030D-6E8A-4147-A177-3AD203B41FA5}">
                          <a16:colId xmlns:a16="http://schemas.microsoft.com/office/drawing/2014/main" val="50069631"/>
                        </a:ext>
                      </a:extLst>
                    </a:gridCol>
                    <a:gridCol w="467634">
                      <a:extLst>
                        <a:ext uri="{9D8B030D-6E8A-4147-A177-3AD203B41FA5}">
                          <a16:colId xmlns:a16="http://schemas.microsoft.com/office/drawing/2014/main" val="2221066582"/>
                        </a:ext>
                      </a:extLst>
                    </a:gridCol>
                    <a:gridCol w="467634">
                      <a:extLst>
                        <a:ext uri="{9D8B030D-6E8A-4147-A177-3AD203B41FA5}">
                          <a16:colId xmlns:a16="http://schemas.microsoft.com/office/drawing/2014/main" val="2953339239"/>
                        </a:ext>
                      </a:extLst>
                    </a:gridCol>
                    <a:gridCol w="467634">
                      <a:extLst>
                        <a:ext uri="{9D8B030D-6E8A-4147-A177-3AD203B41FA5}">
                          <a16:colId xmlns:a16="http://schemas.microsoft.com/office/drawing/2014/main" val="1512443326"/>
                        </a:ext>
                      </a:extLst>
                    </a:gridCol>
                    <a:gridCol w="467634">
                      <a:extLst>
                        <a:ext uri="{9D8B030D-6E8A-4147-A177-3AD203B41FA5}">
                          <a16:colId xmlns:a16="http://schemas.microsoft.com/office/drawing/2014/main" val="2035919114"/>
                        </a:ext>
                      </a:extLst>
                    </a:gridCol>
                    <a:gridCol w="467634">
                      <a:extLst>
                        <a:ext uri="{9D8B030D-6E8A-4147-A177-3AD203B41FA5}">
                          <a16:colId xmlns:a16="http://schemas.microsoft.com/office/drawing/2014/main" val="4111932066"/>
                        </a:ext>
                      </a:extLst>
                    </a:gridCol>
                    <a:gridCol w="467634">
                      <a:extLst>
                        <a:ext uri="{9D8B030D-6E8A-4147-A177-3AD203B41FA5}">
                          <a16:colId xmlns:a16="http://schemas.microsoft.com/office/drawing/2014/main" val="53198994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94" t="-7692" r="-183730" b="-17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1</a:t>
                          </a:r>
                          <a:endParaRPr lang="en-GB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2</a:t>
                          </a:r>
                          <a:endParaRPr lang="en-GB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3</a:t>
                          </a:r>
                          <a:endParaRPr lang="en-GB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4</a:t>
                          </a:r>
                          <a:endParaRPr lang="en-GB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5</a:t>
                          </a:r>
                          <a:endParaRPr lang="en-GB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6</a:t>
                          </a:r>
                          <a:endParaRPr lang="en-GB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680729707"/>
                      </a:ext>
                    </a:extLst>
                  </a:tr>
                  <a:tr h="6640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94" t="-63636" r="-183730" b="-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29870" t="-63636" r="-501299" b="-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29870" t="-63636" r="-401299" b="-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29870" t="-63636" r="-301299" b="-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38158" t="-63636" r="-205263" b="-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28571" t="-63636" r="-102597" b="-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28571" t="-63636" r="-2597" b="-18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279863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921E911-D1C2-4C83-AD7B-EACFAC528342}"/>
                  </a:ext>
                </a:extLst>
              </p:cNvPr>
              <p:cNvSpPr txBox="1"/>
              <p:nvPr/>
            </p:nvSpPr>
            <p:spPr>
              <a:xfrm>
                <a:off x="7093132" y="1418243"/>
                <a:ext cx="3452802" cy="461665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GB" sz="2400" b="1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𝑷</m:t>
                        </m:r>
                        <m:d>
                          <m:dPr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𝑿</m:t>
                            </m:r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d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𝟏</m:t>
                        </m:r>
                      </m:e>
                    </m:nary>
                  </m:oMath>
                </a14:m>
                <a:r>
                  <a:rPr lang="en-GB" sz="2400" b="1" dirty="0"/>
                  <a:t> for all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921E911-D1C2-4C83-AD7B-EACFAC5283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3132" y="1418243"/>
                <a:ext cx="3452802" cy="461665"/>
              </a:xfrm>
              <a:prstGeom prst="rect">
                <a:avLst/>
              </a:prstGeom>
              <a:blipFill>
                <a:blip r:embed="rId3"/>
                <a:stretch>
                  <a:fillRect l="-11189" t="-118519" b="-180247"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1440" y="483326"/>
                <a:ext cx="11508377" cy="3170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000" dirty="0"/>
                  <a:t>Consider the random variable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GB" sz="2000" dirty="0"/>
                  <a:t> which is the score when a fair die is rolled.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000" dirty="0"/>
                  <a:t>There are 6 possibilities here and they all have an equal chance of occurring.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0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0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000" dirty="0"/>
              </a:p>
              <a:p>
                <a:endParaRPr lang="en-GB" sz="20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000" dirty="0"/>
                  <a:t>This table displays the probability distribution of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GB" sz="2000" dirty="0"/>
                  <a:t>.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000" b="1" dirty="0"/>
                  <a:t>A probability distribution fully describes the probability of any outcome in the sample space.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000" b="1" dirty="0"/>
                  <a:t>If the probabilities are the same as they are here, then we call this a discrete uniform distribution.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0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" y="483326"/>
                <a:ext cx="11508377" cy="3170099"/>
              </a:xfrm>
              <a:prstGeom prst="rect">
                <a:avLst/>
              </a:prstGeom>
              <a:blipFill>
                <a:blip r:embed="rId4"/>
                <a:stretch>
                  <a:fillRect l="-477" t="-9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91440" y="3295680"/>
            <a:ext cx="843860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u="sng" dirty="0"/>
              <a:t>Exam question example:</a:t>
            </a:r>
          </a:p>
          <a:p>
            <a:r>
              <a:rPr lang="en-GB" sz="2000" dirty="0"/>
              <a:t>Helen believes that the random variable C, representing cloud cover from the large data set, can be modelled by a discrete uniform distribution.</a:t>
            </a:r>
          </a:p>
          <a:p>
            <a:pPr marL="342900" indent="-342900">
              <a:buFont typeface="+mj-lt"/>
              <a:buAutoNum type="alphaLcParenR"/>
            </a:pPr>
            <a:r>
              <a:rPr lang="en-GB" sz="2000" dirty="0"/>
              <a:t>Write down the probability distribution for C.</a:t>
            </a:r>
          </a:p>
          <a:p>
            <a:pPr marL="342900" indent="-342900">
              <a:buFont typeface="+mj-lt"/>
              <a:buAutoNum type="alphaLcParenR"/>
            </a:pPr>
            <a:endParaRPr lang="en-GB" sz="2000" dirty="0"/>
          </a:p>
          <a:p>
            <a:pPr marL="342900" indent="-342900">
              <a:buFont typeface="+mj-lt"/>
              <a:buAutoNum type="alphaLcParenR"/>
            </a:pPr>
            <a:endParaRPr lang="en-GB" sz="2000" dirty="0"/>
          </a:p>
          <a:p>
            <a:pPr marL="342900" indent="-342900">
              <a:buFont typeface="+mj-lt"/>
              <a:buAutoNum type="alphaLcParenR"/>
            </a:pPr>
            <a:endParaRPr lang="en-GB" sz="2000" dirty="0"/>
          </a:p>
          <a:p>
            <a:pPr marL="342900" indent="-342900">
              <a:buFont typeface="+mj-lt"/>
              <a:buAutoNum type="alphaLcParenR"/>
            </a:pPr>
            <a:r>
              <a:rPr lang="en-GB" sz="2000" dirty="0"/>
              <a:t>Using this model, find the probability that the cloud cover is less than 50%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5"/>
          <a:srcRect l="1225" r="996"/>
          <a:stretch/>
        </p:blipFill>
        <p:spPr>
          <a:xfrm>
            <a:off x="222067" y="4588342"/>
            <a:ext cx="7093131" cy="810120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72776" y="5850225"/>
                <a:ext cx="1789613" cy="6694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𝑷</m:t>
                      </m:r>
                      <m:d>
                        <m:d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𝑪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&lt;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e>
                      </m:d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776" y="5850225"/>
                <a:ext cx="1789613" cy="66947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8953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4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998A8CF4-AD8F-4911-8C1D-8CEB4CE50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-4973"/>
            <a:ext cx="1838036" cy="658799"/>
          </a:xfrm>
        </p:spPr>
        <p:txBody>
          <a:bodyPr>
            <a:noAutofit/>
          </a:bodyPr>
          <a:lstStyle/>
          <a:p>
            <a:r>
              <a:rPr lang="en-GB" sz="3600" b="1" dirty="0">
                <a:latin typeface="+mn-lt"/>
              </a:rPr>
              <a:t>Example</a:t>
            </a:r>
          </a:p>
        </p:txBody>
      </p:sp>
      <p:sp>
        <p:nvSpPr>
          <p:cNvPr id="25" name="Title 23">
            <a:extLst>
              <a:ext uri="{FF2B5EF4-FFF2-40B4-BE49-F238E27FC236}">
                <a16:creationId xmlns:a16="http://schemas.microsoft.com/office/drawing/2014/main" id="{204AFADD-7F55-4C93-90EA-D796179DB512}"/>
              </a:ext>
            </a:extLst>
          </p:cNvPr>
          <p:cNvSpPr txBox="1">
            <a:spLocks/>
          </p:cNvSpPr>
          <p:nvPr/>
        </p:nvSpPr>
        <p:spPr>
          <a:xfrm>
            <a:off x="8125804" y="-57461"/>
            <a:ext cx="2021207" cy="658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b="1" dirty="0">
                <a:latin typeface="+mn-lt"/>
              </a:rPr>
              <a:t>Your turn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498B3DD-C014-45D4-8197-12B1BF1DBCE6}"/>
              </a:ext>
            </a:extLst>
          </p:cNvPr>
          <p:cNvCxnSpPr/>
          <p:nvPr/>
        </p:nvCxnSpPr>
        <p:spPr>
          <a:xfrm>
            <a:off x="6000803" y="0"/>
            <a:ext cx="0" cy="685800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779A5B46-F93A-462C-BD1F-1BA6376CB8FE}"/>
                  </a:ext>
                </a:extLst>
              </p:cNvPr>
              <p:cNvSpPr txBox="1"/>
              <p:nvPr/>
            </p:nvSpPr>
            <p:spPr>
              <a:xfrm>
                <a:off x="186343" y="579526"/>
                <a:ext cx="5463482" cy="2585323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The discrete random variable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 has the probability distribution shown.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 marL="342900" indent="-342900">
                  <a:buAutoNum type="alphaLcParenR"/>
                </a:pPr>
                <a:r>
                  <a:rPr lang="en-US" dirty="0"/>
                  <a:t>Find the value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342900" indent="-342900">
                  <a:buAutoNum type="alphaLcParenR"/>
                </a:pPr>
                <a:r>
                  <a:rPr lang="en-US" dirty="0"/>
                  <a:t>Find:</a:t>
                </a:r>
              </a:p>
              <a:p>
                <a:pPr lvl="1"/>
                <a:r>
                  <a:rPr lang="en-US" dirty="0"/>
                  <a:t>i)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&gt;0)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ii) </a:t>
                </a:r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(−2≤2</m:t>
                    </m:r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&lt;4)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779A5B46-F93A-462C-BD1F-1BA6376CB8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343" y="579526"/>
                <a:ext cx="5463482" cy="258532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E8EAB4F-4EB7-4331-BDA3-1608BAAFE0B8}"/>
                  </a:ext>
                </a:extLst>
              </p:cNvPr>
              <p:cNvSpPr txBox="1"/>
              <p:nvPr/>
            </p:nvSpPr>
            <p:spPr>
              <a:xfrm>
                <a:off x="566055" y="4031185"/>
                <a:ext cx="77290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=0.2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E8EAB4F-4EB7-4331-BDA3-1608BAAFE0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055" y="4031185"/>
                <a:ext cx="772904" cy="276999"/>
              </a:xfrm>
              <a:prstGeom prst="rect">
                <a:avLst/>
              </a:prstGeom>
              <a:blipFill>
                <a:blip r:embed="rId3"/>
                <a:stretch>
                  <a:fillRect l="-3937" r="-6299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B0B8BECC-E2CA-4EAB-ADCB-C9B84B07CDC8}"/>
                  </a:ext>
                </a:extLst>
              </p:cNvPr>
              <p:cNvSpPr txBox="1"/>
              <p:nvPr/>
            </p:nvSpPr>
            <p:spPr>
              <a:xfrm>
                <a:off x="564649" y="5172286"/>
                <a:ext cx="97712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&gt;0</m:t>
                          </m:r>
                        </m:e>
                      </m:d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B0B8BECC-E2CA-4EAB-ADCB-C9B84B07CD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649" y="5172286"/>
                <a:ext cx="977127" cy="276999"/>
              </a:xfrm>
              <a:prstGeom prst="rect">
                <a:avLst/>
              </a:prstGeom>
              <a:blipFill>
                <a:blip r:embed="rId4"/>
                <a:stretch>
                  <a:fillRect l="-5625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B2FBBCCA-23E5-41EF-9595-C3B081841A68}"/>
                  </a:ext>
                </a:extLst>
              </p:cNvPr>
              <p:cNvSpPr txBox="1"/>
              <p:nvPr/>
            </p:nvSpPr>
            <p:spPr>
              <a:xfrm>
                <a:off x="1582336" y="5172286"/>
                <a:ext cx="59471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0.4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B2FBBCCA-23E5-41EF-9595-C3B081841A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2336" y="5172286"/>
                <a:ext cx="594715" cy="276999"/>
              </a:xfrm>
              <a:prstGeom prst="rect">
                <a:avLst/>
              </a:prstGeom>
              <a:blipFill>
                <a:blip r:embed="rId5"/>
                <a:stretch>
                  <a:fillRect l="-4124" r="-9278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969EE722-2DDF-4339-BAE4-C4F1C6AD1E71}"/>
                  </a:ext>
                </a:extLst>
              </p:cNvPr>
              <p:cNvSpPr txBox="1"/>
              <p:nvPr/>
            </p:nvSpPr>
            <p:spPr>
              <a:xfrm>
                <a:off x="536441" y="5616284"/>
                <a:ext cx="170809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≤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&lt;4</m:t>
                          </m:r>
                        </m:e>
                      </m:d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969EE722-2DDF-4339-BAE4-C4F1C6AD1E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41" y="5616284"/>
                <a:ext cx="1708096" cy="276999"/>
              </a:xfrm>
              <a:prstGeom prst="rect">
                <a:avLst/>
              </a:prstGeom>
              <a:blipFill>
                <a:blip r:embed="rId6"/>
                <a:stretch>
                  <a:fillRect l="-2857" b="-108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345DD6AE-0A58-4CD5-96C1-D9B2CE43F923}"/>
                  </a:ext>
                </a:extLst>
              </p:cNvPr>
              <p:cNvSpPr txBox="1"/>
              <p:nvPr/>
            </p:nvSpPr>
            <p:spPr>
              <a:xfrm>
                <a:off x="4107425" y="5584012"/>
                <a:ext cx="59471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0.7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345DD6AE-0A58-4CD5-96C1-D9B2CE43F9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7425" y="5584012"/>
                <a:ext cx="594715" cy="276999"/>
              </a:xfrm>
              <a:prstGeom prst="rect">
                <a:avLst/>
              </a:prstGeom>
              <a:blipFill>
                <a:blip r:embed="rId7"/>
                <a:stretch>
                  <a:fillRect l="-4124" r="-9278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9F52C66D-A8D8-4608-A4EB-8FFF45418244}"/>
                  </a:ext>
                </a:extLst>
              </p:cNvPr>
              <p:cNvSpPr txBox="1"/>
              <p:nvPr/>
            </p:nvSpPr>
            <p:spPr>
              <a:xfrm>
                <a:off x="6277353" y="593484"/>
                <a:ext cx="5609847" cy="2585323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A discrete random variable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GB" dirty="0"/>
                  <a:t> has the following probability distribution:</a:t>
                </a:r>
              </a:p>
              <a:p>
                <a:r>
                  <a:rPr lang="en-GB" dirty="0"/>
                  <a:t> </a:t>
                </a:r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r>
                  <a:rPr lang="en-GB" dirty="0"/>
                  <a:t>a)   Find the value of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dirty="0"/>
                  <a:t>.</a:t>
                </a:r>
              </a:p>
              <a:p>
                <a:pPr marL="342900" indent="-342900">
                  <a:buAutoNum type="alphaLcParenR" startAt="2"/>
                </a:pPr>
                <a:r>
                  <a:rPr lang="en-US" dirty="0"/>
                  <a:t>Find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(−1≤2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−1≤1).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9F52C66D-A8D8-4608-A4EB-8FFF454182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7353" y="593484"/>
                <a:ext cx="5609847" cy="258532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9" name="Picture 88">
            <a:extLst>
              <a:ext uri="{FF2B5EF4-FFF2-40B4-BE49-F238E27FC236}">
                <a16:creationId xmlns:a16="http://schemas.microsoft.com/office/drawing/2014/main" id="{F42ADCA0-2160-4BF9-8CFE-DE62431D64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77353" y="1281784"/>
            <a:ext cx="4262378" cy="121322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5D5853F1-E6D8-43F3-8ABF-37EDDA4CD9CB}"/>
                  </a:ext>
                </a:extLst>
              </p:cNvPr>
              <p:cNvSpPr txBox="1"/>
              <p:nvPr/>
            </p:nvSpPr>
            <p:spPr>
              <a:xfrm>
                <a:off x="6501126" y="3370858"/>
                <a:ext cx="264431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+0.1+3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+0.3=1</m:t>
                    </m:r>
                  </m:oMath>
                </a14:m>
                <a:endParaRPr lang="en-GB" dirty="0">
                  <a:solidFill>
                    <a:srgbClr val="FF0000"/>
                  </a:solidFill>
                </a:endParaRPr>
              </a:p>
              <a:p>
                <a:r>
                  <a:rPr lang="en-GB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+0.4=1</m:t>
                    </m:r>
                  </m:oMath>
                </a14:m>
                <a:endParaRPr lang="en-GB" dirty="0">
                  <a:solidFill>
                    <a:srgbClr val="FF0000"/>
                  </a:solidFill>
                </a:endParaRPr>
              </a:p>
              <a:p>
                <a:r>
                  <a:rPr lang="en-GB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=0.6</m:t>
                    </m:r>
                  </m:oMath>
                </a14:m>
                <a:endParaRPr lang="en-GB" dirty="0">
                  <a:solidFill>
                    <a:srgbClr val="FF0000"/>
                  </a:solidFill>
                </a:endParaRPr>
              </a:p>
              <a:p>
                <a:r>
                  <a:rPr lang="en-GB" dirty="0">
                    <a:solidFill>
                      <a:srgbClr val="FF00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=0.15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5D5853F1-E6D8-43F3-8ABF-37EDDA4CD9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1126" y="3370858"/>
                <a:ext cx="2644317" cy="12003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1" name="Table 90">
                <a:extLst>
                  <a:ext uri="{FF2B5EF4-FFF2-40B4-BE49-F238E27FC236}">
                    <a16:creationId xmlns:a16="http://schemas.microsoft.com/office/drawing/2014/main" id="{F0D4B018-1A84-439F-A9A7-5D38C59AABB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77067366"/>
                  </p:ext>
                </p:extLst>
              </p:nvPr>
            </p:nvGraphicFramePr>
            <p:xfrm>
              <a:off x="6625239" y="4552087"/>
              <a:ext cx="4398778" cy="1006752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977358">
                      <a:extLst>
                        <a:ext uri="{9D8B030D-6E8A-4147-A177-3AD203B41FA5}">
                          <a16:colId xmlns:a16="http://schemas.microsoft.com/office/drawing/2014/main" val="50069631"/>
                        </a:ext>
                      </a:extLst>
                    </a:gridCol>
                    <a:gridCol w="605355">
                      <a:extLst>
                        <a:ext uri="{9D8B030D-6E8A-4147-A177-3AD203B41FA5}">
                          <a16:colId xmlns:a16="http://schemas.microsoft.com/office/drawing/2014/main" val="2221066582"/>
                        </a:ext>
                      </a:extLst>
                    </a:gridCol>
                    <a:gridCol w="605355">
                      <a:extLst>
                        <a:ext uri="{9D8B030D-6E8A-4147-A177-3AD203B41FA5}">
                          <a16:colId xmlns:a16="http://schemas.microsoft.com/office/drawing/2014/main" val="2953339239"/>
                        </a:ext>
                      </a:extLst>
                    </a:gridCol>
                    <a:gridCol w="605355">
                      <a:extLst>
                        <a:ext uri="{9D8B030D-6E8A-4147-A177-3AD203B41FA5}">
                          <a16:colId xmlns:a16="http://schemas.microsoft.com/office/drawing/2014/main" val="1512443326"/>
                        </a:ext>
                      </a:extLst>
                    </a:gridCol>
                    <a:gridCol w="605355">
                      <a:extLst>
                        <a:ext uri="{9D8B030D-6E8A-4147-A177-3AD203B41FA5}">
                          <a16:colId xmlns:a16="http://schemas.microsoft.com/office/drawing/2014/main" val="2035919114"/>
                        </a:ext>
                      </a:extLst>
                    </a:gridCol>
                  </a:tblGrid>
                  <a:tr h="42176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680729707"/>
                      </a:ext>
                    </a:extLst>
                  </a:tr>
                  <a:tr h="58499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r>
                                  <a:rPr lang="en-US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en-US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0.15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0.1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.45</m:t>
                                </m:r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.3</m:t>
                                </m:r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73279863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1" name="Table 90">
                <a:extLst>
                  <a:ext uri="{FF2B5EF4-FFF2-40B4-BE49-F238E27FC236}">
                    <a16:creationId xmlns:a16="http://schemas.microsoft.com/office/drawing/2014/main" id="{F0D4B018-1A84-439F-A9A7-5D38C59AABB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77067366"/>
                  </p:ext>
                </p:extLst>
              </p:nvPr>
            </p:nvGraphicFramePr>
            <p:xfrm>
              <a:off x="6625239" y="4552087"/>
              <a:ext cx="4398778" cy="1006752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977358">
                      <a:extLst>
                        <a:ext uri="{9D8B030D-6E8A-4147-A177-3AD203B41FA5}">
                          <a16:colId xmlns:a16="http://schemas.microsoft.com/office/drawing/2014/main" val="50069631"/>
                        </a:ext>
                      </a:extLst>
                    </a:gridCol>
                    <a:gridCol w="605355">
                      <a:extLst>
                        <a:ext uri="{9D8B030D-6E8A-4147-A177-3AD203B41FA5}">
                          <a16:colId xmlns:a16="http://schemas.microsoft.com/office/drawing/2014/main" val="2221066582"/>
                        </a:ext>
                      </a:extLst>
                    </a:gridCol>
                    <a:gridCol w="605355">
                      <a:extLst>
                        <a:ext uri="{9D8B030D-6E8A-4147-A177-3AD203B41FA5}">
                          <a16:colId xmlns:a16="http://schemas.microsoft.com/office/drawing/2014/main" val="2953339239"/>
                        </a:ext>
                      </a:extLst>
                    </a:gridCol>
                    <a:gridCol w="605355">
                      <a:extLst>
                        <a:ext uri="{9D8B030D-6E8A-4147-A177-3AD203B41FA5}">
                          <a16:colId xmlns:a16="http://schemas.microsoft.com/office/drawing/2014/main" val="1512443326"/>
                        </a:ext>
                      </a:extLst>
                    </a:gridCol>
                    <a:gridCol w="605355">
                      <a:extLst>
                        <a:ext uri="{9D8B030D-6E8A-4147-A177-3AD203B41FA5}">
                          <a16:colId xmlns:a16="http://schemas.microsoft.com/office/drawing/2014/main" val="2035919114"/>
                        </a:ext>
                      </a:extLst>
                    </a:gridCol>
                  </a:tblGrid>
                  <a:tr h="4217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308" t="-1429" r="-123077" b="-14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680729707"/>
                      </a:ext>
                    </a:extLst>
                  </a:tr>
                  <a:tr h="58499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308" t="-73958" r="-123077" b="-2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0.15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0.1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525000" t="-73958" r="-101000" b="-2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631313" t="-73958" r="-2020" b="-208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279863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F4CE3214-7D9B-432E-ABD6-98A06CA777B2}"/>
                  </a:ext>
                </a:extLst>
              </p:cNvPr>
              <p:cNvSpPr/>
              <p:nvPr/>
            </p:nvSpPr>
            <p:spPr>
              <a:xfrm>
                <a:off x="6543789" y="5646347"/>
                <a:ext cx="237366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≤</m:t>
                          </m:r>
                          <m:r>
                            <a:rPr 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≤1</m:t>
                          </m:r>
                        </m:e>
                      </m:d>
                      <m:r>
                        <a:rPr lang="en-GB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=0.15</m:t>
                      </m:r>
                      <m:r>
                        <a:rPr lang="en-US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F4CE3214-7D9B-432E-ABD6-98A06CA777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3789" y="5646347"/>
                <a:ext cx="2373663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>
            <a:extLst>
              <a:ext uri="{FF2B5EF4-FFF2-40B4-BE49-F238E27FC236}">
                <a16:creationId xmlns:a16="http://schemas.microsoft.com/office/drawing/2014/main" id="{2DC7A20D-556B-46AF-B64B-9E9574CE0473}"/>
              </a:ext>
            </a:extLst>
          </p:cNvPr>
          <p:cNvSpPr/>
          <p:nvPr/>
        </p:nvSpPr>
        <p:spPr>
          <a:xfrm>
            <a:off x="196962" y="3348133"/>
            <a:ext cx="218732" cy="21512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DC7A20D-556B-46AF-B64B-9E9574CE0473}"/>
              </a:ext>
            </a:extLst>
          </p:cNvPr>
          <p:cNvSpPr/>
          <p:nvPr/>
        </p:nvSpPr>
        <p:spPr>
          <a:xfrm>
            <a:off x="179377" y="4391806"/>
            <a:ext cx="218732" cy="21512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b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DC7A20D-556B-46AF-B64B-9E9574CE0473}"/>
              </a:ext>
            </a:extLst>
          </p:cNvPr>
          <p:cNvSpPr/>
          <p:nvPr/>
        </p:nvSpPr>
        <p:spPr>
          <a:xfrm>
            <a:off x="6276018" y="3460357"/>
            <a:ext cx="218732" cy="21512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DC7A20D-556B-46AF-B64B-9E9574CE0473}"/>
              </a:ext>
            </a:extLst>
          </p:cNvPr>
          <p:cNvSpPr/>
          <p:nvPr/>
        </p:nvSpPr>
        <p:spPr>
          <a:xfrm>
            <a:off x="6282394" y="4566293"/>
            <a:ext cx="218732" cy="21512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E8EAB4F-4EB7-4331-BDA3-1608BAAFE0B8}"/>
                  </a:ext>
                </a:extLst>
              </p:cNvPr>
              <p:cNvSpPr txBox="1"/>
              <p:nvPr/>
            </p:nvSpPr>
            <p:spPr>
              <a:xfrm>
                <a:off x="566055" y="3321943"/>
                <a:ext cx="349800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0.1+0.2+0.3+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+0.1+0.1=1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E8EAB4F-4EB7-4331-BDA3-1608BAAFE0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055" y="3321943"/>
                <a:ext cx="3498009" cy="276999"/>
              </a:xfrm>
              <a:prstGeom prst="rect">
                <a:avLst/>
              </a:prstGeom>
              <a:blipFill>
                <a:blip r:embed="rId13"/>
                <a:stretch>
                  <a:fillRect l="-1220" r="-1045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EE8EAB4F-4EB7-4331-BDA3-1608BAAFE0B8}"/>
                  </a:ext>
                </a:extLst>
              </p:cNvPr>
              <p:cNvSpPr txBox="1"/>
              <p:nvPr/>
            </p:nvSpPr>
            <p:spPr>
              <a:xfrm>
                <a:off x="587614" y="3689404"/>
                <a:ext cx="117686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+0.8=1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EE8EAB4F-4EB7-4331-BDA3-1608BAAFE0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614" y="3689404"/>
                <a:ext cx="1176861" cy="276999"/>
              </a:xfrm>
              <a:prstGeom prst="rect">
                <a:avLst/>
              </a:prstGeom>
              <a:blipFill>
                <a:blip r:embed="rId14"/>
                <a:stretch>
                  <a:fillRect l="-2591" r="-4663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15698" y="1172075"/>
            <a:ext cx="5284784" cy="7937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86086" y="4326652"/>
            <a:ext cx="5202264" cy="77943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69EE722-2DDF-4339-BAE4-C4F1C6AD1E71}"/>
                  </a:ext>
                </a:extLst>
              </p:cNvPr>
              <p:cNvSpPr txBox="1"/>
              <p:nvPr/>
            </p:nvSpPr>
            <p:spPr>
              <a:xfrm>
                <a:off x="2260604" y="5605156"/>
                <a:ext cx="181710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≤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&lt;2</m:t>
                          </m:r>
                        </m:e>
                      </m:d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69EE722-2DDF-4339-BAE4-C4F1C6AD1E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0604" y="5605156"/>
                <a:ext cx="1817101" cy="276999"/>
              </a:xfrm>
              <a:prstGeom prst="rect">
                <a:avLst/>
              </a:prstGeom>
              <a:blipFill>
                <a:blip r:embed="rId17"/>
                <a:stretch>
                  <a:fillRect l="-1007" b="-108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2418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9" grpId="0"/>
      <p:bldP spid="76" grpId="0"/>
      <p:bldP spid="77" grpId="0"/>
      <p:bldP spid="78" grpId="0"/>
      <p:bldP spid="79" grpId="0"/>
      <p:bldP spid="88" grpId="0" animBg="1"/>
      <p:bldP spid="90" grpId="0"/>
      <p:bldP spid="2" grpId="0"/>
      <p:bldP spid="23" grpId="0" animBg="1"/>
      <p:bldP spid="26" grpId="0" animBg="1"/>
      <p:bldP spid="28" grpId="0" animBg="1"/>
      <p:bldP spid="29" grpId="0" animBg="1"/>
      <p:bldP spid="32" grpId="0"/>
      <p:bldP spid="33" grpId="0"/>
      <p:bldP spid="3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2C1BB-BEFB-4621-9ECC-339E15577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793631" cy="465992"/>
          </a:xfrm>
        </p:spPr>
        <p:txBody>
          <a:bodyPr>
            <a:normAutofit fontScale="90000"/>
          </a:bodyPr>
          <a:lstStyle/>
          <a:p>
            <a:r>
              <a:rPr lang="en-GB" sz="3200" b="1" dirty="0">
                <a:latin typeface="+mn-lt"/>
              </a:rPr>
              <a:t>Your turn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55BDB2-5D2C-4CC7-B210-F3218F94F8D7}"/>
              </a:ext>
            </a:extLst>
          </p:cNvPr>
          <p:cNvSpPr/>
          <p:nvPr/>
        </p:nvSpPr>
        <p:spPr>
          <a:xfrm>
            <a:off x="72903" y="474785"/>
            <a:ext cx="250476" cy="28827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55BDB2-5D2C-4CC7-B210-F3218F94F8D7}"/>
              </a:ext>
            </a:extLst>
          </p:cNvPr>
          <p:cNvSpPr/>
          <p:nvPr/>
        </p:nvSpPr>
        <p:spPr>
          <a:xfrm>
            <a:off x="87766" y="4037018"/>
            <a:ext cx="250476" cy="28827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55BDB2-5D2C-4CC7-B210-F3218F94F8D7}"/>
              </a:ext>
            </a:extLst>
          </p:cNvPr>
          <p:cNvSpPr/>
          <p:nvPr/>
        </p:nvSpPr>
        <p:spPr>
          <a:xfrm>
            <a:off x="72903" y="1999108"/>
            <a:ext cx="250476" cy="28827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2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81" y="465993"/>
            <a:ext cx="7756791" cy="148107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7665" y="1082351"/>
            <a:ext cx="4816257" cy="320068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8223CAF-5DF2-B942-71BC-C2BCA5B97A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181" y="1947063"/>
            <a:ext cx="9316869" cy="19818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935F81B-FE13-153A-C715-77B9A7925C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0192" y="3220102"/>
            <a:ext cx="4442845" cy="434378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6"/>
          <a:srcRect r="50863"/>
          <a:stretch/>
        </p:blipFill>
        <p:spPr>
          <a:xfrm>
            <a:off x="372182" y="3959897"/>
            <a:ext cx="4348844" cy="96590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2425" y="4387453"/>
            <a:ext cx="624894" cy="434378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6"/>
          <a:srcRect l="56091"/>
          <a:stretch/>
        </p:blipFill>
        <p:spPr>
          <a:xfrm>
            <a:off x="372181" y="4958014"/>
            <a:ext cx="3886201" cy="965905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828F8C5-0B8D-5CDC-B98C-C336B3530F52}"/>
              </a:ext>
            </a:extLst>
          </p:cNvPr>
          <p:cNvSpPr/>
          <p:nvPr/>
        </p:nvSpPr>
        <p:spPr>
          <a:xfrm>
            <a:off x="8636000" y="2983345"/>
            <a:ext cx="1302327" cy="10536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0071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d01f8ca0-c98d-4f0a-bb28-4e4ea4cfaf9f}" enabled="0" method="" siteId="{d01f8ca0-c98d-4f0a-bb28-4e4ea4cfaf9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2669</TotalTime>
  <Words>745</Words>
  <Application>Microsoft Office PowerPoint</Application>
  <PresentationFormat>Widescreen</PresentationFormat>
  <Paragraphs>120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Wingdings</vt:lpstr>
      <vt:lpstr>Office Theme</vt:lpstr>
      <vt:lpstr>Random variables</vt:lpstr>
      <vt:lpstr>Understanding check</vt:lpstr>
      <vt:lpstr>Random variables</vt:lpstr>
      <vt:lpstr>Probability distributions</vt:lpstr>
      <vt:lpstr>Example</vt:lpstr>
      <vt:lpstr>Your turn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Prior Knowledge Check</dc:title>
  <dc:creator>Berwick, Chris</dc:creator>
  <cp:lastModifiedBy>J Berwick (AST)</cp:lastModifiedBy>
  <cp:revision>106</cp:revision>
  <dcterms:created xsi:type="dcterms:W3CDTF">2020-02-18T18:05:34Z</dcterms:created>
  <dcterms:modified xsi:type="dcterms:W3CDTF">2026-04-11T21:49:18Z</dcterms:modified>
</cp:coreProperties>
</file>