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717" r:id="rId2"/>
    <p:sldId id="736" r:id="rId3"/>
    <p:sldId id="800" r:id="rId4"/>
    <p:sldId id="258" r:id="rId5"/>
    <p:sldId id="26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Berwick (AST)" userId="9d17e596-8e0b-46f0-96e0-e9b513ea3edd" providerId="ADAL" clId="{4545CBDD-4713-4AEB-94B7-F94B08E48D4A}"/>
    <pc:docChg chg="custSel addSld modSld">
      <pc:chgData name="J Berwick (AST)" userId="9d17e596-8e0b-46f0-96e0-e9b513ea3edd" providerId="ADAL" clId="{4545CBDD-4713-4AEB-94B7-F94B08E48D4A}" dt="2026-01-15T08:06:54.301" v="46" actId="14100"/>
      <pc:docMkLst>
        <pc:docMk/>
      </pc:docMkLst>
      <pc:sldChg chg="addSp delSp modSp mod delAnim modAnim">
        <pc:chgData name="J Berwick (AST)" userId="9d17e596-8e0b-46f0-96e0-e9b513ea3edd" providerId="ADAL" clId="{4545CBDD-4713-4AEB-94B7-F94B08E48D4A}" dt="2025-11-13T09:48:13.861" v="45" actId="20577"/>
        <pc:sldMkLst>
          <pc:docMk/>
          <pc:sldMk cId="2249217274" sldId="258"/>
        </pc:sldMkLst>
        <pc:spChg chg="mod">
          <ac:chgData name="J Berwick (AST)" userId="9d17e596-8e0b-46f0-96e0-e9b513ea3edd" providerId="ADAL" clId="{4545CBDD-4713-4AEB-94B7-F94B08E48D4A}" dt="2025-10-17T07:43:30.694" v="39" actId="1076"/>
          <ac:spMkLst>
            <pc:docMk/>
            <pc:sldMk cId="2249217274" sldId="258"/>
            <ac:spMk id="8" creationId="{00000000-0000-0000-0000-000000000000}"/>
          </ac:spMkLst>
        </pc:spChg>
        <pc:graphicFrameChg chg="add mod">
          <ac:chgData name="J Berwick (AST)" userId="9d17e596-8e0b-46f0-96e0-e9b513ea3edd" providerId="ADAL" clId="{4545CBDD-4713-4AEB-94B7-F94B08E48D4A}" dt="2025-10-17T07:43:18.681" v="35" actId="20577"/>
          <ac:graphicFrameMkLst>
            <pc:docMk/>
            <pc:sldMk cId="2249217274" sldId="258"/>
            <ac:graphicFrameMk id="2" creationId="{69967E0A-98B3-602F-98EA-CB422CA7A5E1}"/>
          </ac:graphicFrameMkLst>
        </pc:graphicFrameChg>
        <pc:graphicFrameChg chg="mod">
          <ac:chgData name="J Berwick (AST)" userId="9d17e596-8e0b-46f0-96e0-e9b513ea3edd" providerId="ADAL" clId="{4545CBDD-4713-4AEB-94B7-F94B08E48D4A}" dt="2025-10-17T07:42:50.741" v="26" actId="1036"/>
          <ac:graphicFrameMkLst>
            <pc:docMk/>
            <pc:sldMk cId="2249217274" sldId="258"/>
            <ac:graphicFrameMk id="7" creationId="{00000000-0000-0000-0000-000000000000}"/>
          </ac:graphicFrameMkLst>
        </pc:graphicFrameChg>
        <pc:graphicFrameChg chg="mod">
          <ac:chgData name="J Berwick (AST)" userId="9d17e596-8e0b-46f0-96e0-e9b513ea3edd" providerId="ADAL" clId="{4545CBDD-4713-4AEB-94B7-F94B08E48D4A}" dt="2025-11-13T09:48:13.861" v="45" actId="20577"/>
          <ac:graphicFrameMkLst>
            <pc:docMk/>
            <pc:sldMk cId="2249217274" sldId="258"/>
            <ac:graphicFrameMk id="34" creationId="{00000000-0000-0000-0000-000000000000}"/>
          </ac:graphicFrameMkLst>
        </pc:graphicFrameChg>
      </pc:sldChg>
      <pc:sldChg chg="addSp modSp mod">
        <pc:chgData name="J Berwick (AST)" userId="9d17e596-8e0b-46f0-96e0-e9b513ea3edd" providerId="ADAL" clId="{4545CBDD-4713-4AEB-94B7-F94B08E48D4A}" dt="2026-01-15T08:06:54.301" v="46" actId="14100"/>
        <pc:sldMkLst>
          <pc:docMk/>
          <pc:sldMk cId="3051537466" sldId="799"/>
        </pc:sldMkLst>
        <pc:picChg chg="add mod">
          <ac:chgData name="J Berwick (AST)" userId="9d17e596-8e0b-46f0-96e0-e9b513ea3edd" providerId="ADAL" clId="{4545CBDD-4713-4AEB-94B7-F94B08E48D4A}" dt="2026-01-15T08:06:54.301" v="46" actId="14100"/>
          <ac:picMkLst>
            <pc:docMk/>
            <pc:sldMk cId="3051537466" sldId="799"/>
            <ac:picMk id="3" creationId="{E827A4B9-EFB9-2C7D-B490-AB34F1E37BFF}"/>
          </ac:picMkLst>
        </pc:picChg>
      </pc:sldChg>
      <pc:sldChg chg="addSp modSp new mod">
        <pc:chgData name="J Berwick (AST)" userId="9d17e596-8e0b-46f0-96e0-e9b513ea3edd" providerId="ADAL" clId="{4545CBDD-4713-4AEB-94B7-F94B08E48D4A}" dt="2025-10-17T07:16:15.480" v="6" actId="14100"/>
        <pc:sldMkLst>
          <pc:docMk/>
          <pc:sldMk cId="473810615" sldId="801"/>
        </pc:sldMkLst>
        <pc:picChg chg="add mod">
          <ac:chgData name="J Berwick (AST)" userId="9d17e596-8e0b-46f0-96e0-e9b513ea3edd" providerId="ADAL" clId="{4545CBDD-4713-4AEB-94B7-F94B08E48D4A}" dt="2025-10-17T07:16:15.480" v="6" actId="14100"/>
          <ac:picMkLst>
            <pc:docMk/>
            <pc:sldMk cId="473810615" sldId="801"/>
            <ac:picMk id="3" creationId="{FA8D5D6D-8FF5-6C0B-D03A-D6E75E9F7A9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665EDF-E90E-457D-8913-29A63C317F1B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513B1-1C7D-4C4F-8DB4-960425BB51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849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239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776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052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699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620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831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87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17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0647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583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19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image" Target="../media/image40.png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0.png"/><Relationship Id="rId13" Type="http://schemas.openxmlformats.org/officeDocument/2006/relationships/image" Target="../media/image511.png"/><Relationship Id="rId18" Type="http://schemas.openxmlformats.org/officeDocument/2006/relationships/image" Target="../media/image57.png"/><Relationship Id="rId3" Type="http://schemas.openxmlformats.org/officeDocument/2006/relationships/image" Target="../media/image411.png"/><Relationship Id="rId21" Type="http://schemas.openxmlformats.org/officeDocument/2006/relationships/image" Target="../media/image60.png"/><Relationship Id="rId7" Type="http://schemas.openxmlformats.org/officeDocument/2006/relationships/image" Target="../media/image450.png"/><Relationship Id="rId12" Type="http://schemas.openxmlformats.org/officeDocument/2006/relationships/image" Target="../media/image500.png"/><Relationship Id="rId17" Type="http://schemas.openxmlformats.org/officeDocument/2006/relationships/image" Target="../media/image550.png"/><Relationship Id="rId2" Type="http://schemas.openxmlformats.org/officeDocument/2006/relationships/image" Target="../media/image400.png"/><Relationship Id="rId16" Type="http://schemas.openxmlformats.org/officeDocument/2006/relationships/image" Target="../media/image540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0.png"/><Relationship Id="rId11" Type="http://schemas.openxmlformats.org/officeDocument/2006/relationships/image" Target="../media/image490.png"/><Relationship Id="rId24" Type="http://schemas.openxmlformats.org/officeDocument/2006/relationships/image" Target="../media/image62.png"/><Relationship Id="rId5" Type="http://schemas.openxmlformats.org/officeDocument/2006/relationships/image" Target="../media/image430.png"/><Relationship Id="rId15" Type="http://schemas.openxmlformats.org/officeDocument/2006/relationships/image" Target="../media/image530.png"/><Relationship Id="rId23" Type="http://schemas.openxmlformats.org/officeDocument/2006/relationships/image" Target="../media/image611.png"/><Relationship Id="rId10" Type="http://schemas.openxmlformats.org/officeDocument/2006/relationships/image" Target="../media/image480.png"/><Relationship Id="rId19" Type="http://schemas.openxmlformats.org/officeDocument/2006/relationships/image" Target="../media/image58.png"/><Relationship Id="rId4" Type="http://schemas.openxmlformats.org/officeDocument/2006/relationships/image" Target="../media/image420.png"/><Relationship Id="rId9" Type="http://schemas.openxmlformats.org/officeDocument/2006/relationships/image" Target="../media/image470.png"/><Relationship Id="rId14" Type="http://schemas.openxmlformats.org/officeDocument/2006/relationships/image" Target="../media/image520.png"/><Relationship Id="rId22" Type="http://schemas.openxmlformats.org/officeDocument/2006/relationships/image" Target="../media/image6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30.png"/><Relationship Id="rId5" Type="http://schemas.openxmlformats.org/officeDocument/2006/relationships/image" Target="../media/image80.png"/><Relationship Id="rId4" Type="http://schemas.openxmlformats.org/officeDocument/2006/relationships/image" Target="../media/image7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998A8CF4-AD8F-4911-8C1D-8CEB4CE50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58" y="42891"/>
            <a:ext cx="2154678" cy="658799"/>
          </a:xfrm>
        </p:spPr>
        <p:txBody>
          <a:bodyPr>
            <a:noAutofit/>
          </a:bodyPr>
          <a:lstStyle/>
          <a:p>
            <a:r>
              <a:rPr lang="en-GB" sz="3600" b="1" dirty="0">
                <a:latin typeface="+mn-lt"/>
              </a:rPr>
              <a:t>Example 1</a:t>
            </a:r>
          </a:p>
        </p:txBody>
      </p:sp>
      <p:sp>
        <p:nvSpPr>
          <p:cNvPr id="25" name="Title 23">
            <a:extLst>
              <a:ext uri="{FF2B5EF4-FFF2-40B4-BE49-F238E27FC236}">
                <a16:creationId xmlns:a16="http://schemas.microsoft.com/office/drawing/2014/main" id="{204AFADD-7F55-4C93-90EA-D796179DB512}"/>
              </a:ext>
            </a:extLst>
          </p:cNvPr>
          <p:cNvSpPr txBox="1">
            <a:spLocks/>
          </p:cNvSpPr>
          <p:nvPr/>
        </p:nvSpPr>
        <p:spPr>
          <a:xfrm>
            <a:off x="8016674" y="-994"/>
            <a:ext cx="1994883" cy="658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>
                <a:latin typeface="+mn-lt"/>
              </a:rPr>
              <a:t>Your turn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3C69F2C-D95A-4349-B1DA-BDD42DBB90D9}"/>
                  </a:ext>
                </a:extLst>
              </p:cNvPr>
              <p:cNvSpPr txBox="1"/>
              <p:nvPr/>
            </p:nvSpPr>
            <p:spPr>
              <a:xfrm>
                <a:off x="122116" y="696339"/>
                <a:ext cx="5790529" cy="2031325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random variable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has the probability (mass) function: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342900" indent="-342900">
                  <a:buAutoNum type="alphaLcParenR"/>
                </a:pPr>
                <a:r>
                  <a:rPr lang="en-US" dirty="0"/>
                  <a:t>Give the probability distribution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in table form.</a:t>
                </a:r>
              </a:p>
              <a:p>
                <a:pPr marL="342900" indent="-342900">
                  <a:buAutoNum type="alphaLcParenR"/>
                </a:pPr>
                <a:r>
                  <a:rPr lang="en-US" dirty="0"/>
                  <a:t>Find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(2&lt;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≤4)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3C69F2C-D95A-4349-B1DA-BDD42DBB9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116" y="696339"/>
                <a:ext cx="5790529" cy="20313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78047F8-DFF3-4BCC-876E-3846AC7E6391}"/>
                  </a:ext>
                </a:extLst>
              </p:cNvPr>
              <p:cNvSpPr txBox="1"/>
              <p:nvPr/>
            </p:nvSpPr>
            <p:spPr>
              <a:xfrm>
                <a:off x="407096" y="2769272"/>
                <a:ext cx="53189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There are 4 possible outcomes for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: 1, 2, 3 and 4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78047F8-DFF3-4BCC-876E-3846AC7E63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96" y="2769272"/>
                <a:ext cx="5318911" cy="369332"/>
              </a:xfrm>
              <a:prstGeom prst="rect">
                <a:avLst/>
              </a:prstGeom>
              <a:blipFill>
                <a:blip r:embed="rId3"/>
                <a:stretch>
                  <a:fillRect l="-1032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/>
              <p:nvPr/>
            </p:nvSpPr>
            <p:spPr>
              <a:xfrm>
                <a:off x="476738" y="3081590"/>
                <a:ext cx="2092817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26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38" y="3081590"/>
                <a:ext cx="2092817" cy="5203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A5560A5-505E-4975-9605-F78AAA7D3158}"/>
                  </a:ext>
                </a:extLst>
              </p:cNvPr>
              <p:cNvSpPr txBox="1"/>
              <p:nvPr/>
            </p:nvSpPr>
            <p:spPr>
              <a:xfrm>
                <a:off x="782324" y="1331146"/>
                <a:ext cx="134940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A5560A5-505E-4975-9605-F78AAA7D3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24" y="1331146"/>
                <a:ext cx="1349408" cy="307777"/>
              </a:xfrm>
              <a:prstGeom prst="rect">
                <a:avLst/>
              </a:prstGeom>
              <a:blipFill>
                <a:blip r:embed="rId5"/>
                <a:stretch>
                  <a:fillRect l="-3604" r="-1351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F6F232F-32B1-4C62-BAFB-718E8D26988F}"/>
                  </a:ext>
                </a:extLst>
              </p:cNvPr>
              <p:cNvSpPr/>
              <p:nvPr/>
            </p:nvSpPr>
            <p:spPr>
              <a:xfrm>
                <a:off x="2092090" y="1097230"/>
                <a:ext cx="978088" cy="6705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F6F232F-32B1-4C62-BAFB-718E8D2698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2090" y="1097230"/>
                <a:ext cx="978088" cy="6705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914C191-23CF-4F06-88C5-659986F4BC60}"/>
                  </a:ext>
                </a:extLst>
              </p:cNvPr>
              <p:cNvSpPr/>
              <p:nvPr/>
            </p:nvSpPr>
            <p:spPr>
              <a:xfrm>
                <a:off x="3194212" y="1263275"/>
                <a:ext cx="14419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=1, 2, 3, 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914C191-23CF-4F06-88C5-659986F4BC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4212" y="1263275"/>
                <a:ext cx="144199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D2870EA-2DF4-491E-9DC0-E8789FE8B587}"/>
                  </a:ext>
                </a:extLst>
              </p:cNvPr>
              <p:cNvSpPr txBox="1"/>
              <p:nvPr/>
            </p:nvSpPr>
            <p:spPr>
              <a:xfrm>
                <a:off x="6225149" y="687748"/>
                <a:ext cx="5628932" cy="2031325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discrete random variable </a:t>
                </a:r>
                <a:r>
                  <a:rPr lang="en-US" i="1" dirty="0"/>
                  <a:t>X</a:t>
                </a:r>
                <a:r>
                  <a:rPr lang="en-US" dirty="0"/>
                  <a:t> has the probability (mass) function: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342900" indent="-342900">
                  <a:buAutoNum type="alphaLcParenR"/>
                </a:pPr>
                <a:r>
                  <a:rPr lang="en-US" dirty="0"/>
                  <a:t>Give the probability distribution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in table form.</a:t>
                </a:r>
              </a:p>
              <a:p>
                <a:pPr marL="342900" indent="-342900">
                  <a:buAutoNum type="alphaLcParenR"/>
                </a:pPr>
                <a:r>
                  <a:rPr lang="en-US" dirty="0"/>
                  <a:t>Find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(2&lt;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≤5)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D2870EA-2DF4-491E-9DC0-E8789FE8B5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149" y="687748"/>
                <a:ext cx="5628932" cy="20313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181F97D-0879-4E23-9C0D-83FBE06165A9}"/>
                  </a:ext>
                </a:extLst>
              </p:cNvPr>
              <p:cNvSpPr txBox="1"/>
              <p:nvPr/>
            </p:nvSpPr>
            <p:spPr>
              <a:xfrm>
                <a:off x="6690889" y="1424397"/>
                <a:ext cx="134940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181F97D-0879-4E23-9C0D-83FBE06165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0889" y="1424397"/>
                <a:ext cx="1349408" cy="307777"/>
              </a:xfrm>
              <a:prstGeom prst="rect">
                <a:avLst/>
              </a:prstGeom>
              <a:blipFill>
                <a:blip r:embed="rId9"/>
                <a:stretch>
                  <a:fillRect l="-4072" r="-1357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0B1EB26C-AE45-4CD2-8C06-E249F7E0B943}"/>
                  </a:ext>
                </a:extLst>
              </p:cNvPr>
              <p:cNvSpPr/>
              <p:nvPr/>
            </p:nvSpPr>
            <p:spPr>
              <a:xfrm>
                <a:off x="7975572" y="1243646"/>
                <a:ext cx="527709" cy="6174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0B1EB26C-AE45-4CD2-8C06-E249F7E0B9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5572" y="1243646"/>
                <a:ext cx="527709" cy="61741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C3C02470-54EA-431B-B4EC-6CE9EBDB2E27}"/>
                  </a:ext>
                </a:extLst>
              </p:cNvPr>
              <p:cNvSpPr/>
              <p:nvPr/>
            </p:nvSpPr>
            <p:spPr>
              <a:xfrm>
                <a:off x="8727626" y="1404091"/>
                <a:ext cx="187160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=1, 2, 3, 4, 5, 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C3C02470-54EA-431B-B4EC-6CE9EBDB2E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7626" y="1404091"/>
                <a:ext cx="1871603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7" name="Table 56">
                <a:extLst>
                  <a:ext uri="{FF2B5EF4-FFF2-40B4-BE49-F238E27FC236}">
                    <a16:creationId xmlns:a16="http://schemas.microsoft.com/office/drawing/2014/main" id="{506244F8-2DAE-4ED0-881B-B663F0BCD90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690889" y="2974027"/>
              <a:ext cx="4407198" cy="98139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19559">
                      <a:extLst>
                        <a:ext uri="{9D8B030D-6E8A-4147-A177-3AD203B41FA5}">
                          <a16:colId xmlns:a16="http://schemas.microsoft.com/office/drawing/2014/main" val="2318039639"/>
                        </a:ext>
                      </a:extLst>
                    </a:gridCol>
                    <a:gridCol w="496388">
                      <a:extLst>
                        <a:ext uri="{9D8B030D-6E8A-4147-A177-3AD203B41FA5}">
                          <a16:colId xmlns:a16="http://schemas.microsoft.com/office/drawing/2014/main" val="4164613616"/>
                        </a:ext>
                      </a:extLst>
                    </a:gridCol>
                    <a:gridCol w="431074">
                      <a:extLst>
                        <a:ext uri="{9D8B030D-6E8A-4147-A177-3AD203B41FA5}">
                          <a16:colId xmlns:a16="http://schemas.microsoft.com/office/drawing/2014/main" val="128846749"/>
                        </a:ext>
                      </a:extLst>
                    </a:gridCol>
                    <a:gridCol w="483326">
                      <a:extLst>
                        <a:ext uri="{9D8B030D-6E8A-4147-A177-3AD203B41FA5}">
                          <a16:colId xmlns:a16="http://schemas.microsoft.com/office/drawing/2014/main" val="3618708830"/>
                        </a:ext>
                      </a:extLst>
                    </a:gridCol>
                    <a:gridCol w="522514">
                      <a:extLst>
                        <a:ext uri="{9D8B030D-6E8A-4147-A177-3AD203B41FA5}">
                          <a16:colId xmlns:a16="http://schemas.microsoft.com/office/drawing/2014/main" val="1662277368"/>
                        </a:ext>
                      </a:extLst>
                    </a:gridCol>
                    <a:gridCol w="418012">
                      <a:extLst>
                        <a:ext uri="{9D8B030D-6E8A-4147-A177-3AD203B41FA5}">
                          <a16:colId xmlns:a16="http://schemas.microsoft.com/office/drawing/2014/main" val="1208565352"/>
                        </a:ext>
                      </a:extLst>
                    </a:gridCol>
                    <a:gridCol w="436325">
                      <a:extLst>
                        <a:ext uri="{9D8B030D-6E8A-4147-A177-3AD203B41FA5}">
                          <a16:colId xmlns:a16="http://schemas.microsoft.com/office/drawing/2014/main" val="128962358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dirty="0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923330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33867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7" name="Table 56">
                <a:extLst>
                  <a:ext uri="{FF2B5EF4-FFF2-40B4-BE49-F238E27FC236}">
                    <a16:creationId xmlns:a16="http://schemas.microsoft.com/office/drawing/2014/main" id="{506244F8-2DAE-4ED0-881B-B663F0BCD90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1535982"/>
                  </p:ext>
                </p:extLst>
              </p:nvPr>
            </p:nvGraphicFramePr>
            <p:xfrm>
              <a:off x="6690889" y="2974027"/>
              <a:ext cx="4407198" cy="98139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19559">
                      <a:extLst>
                        <a:ext uri="{9D8B030D-6E8A-4147-A177-3AD203B41FA5}">
                          <a16:colId xmlns:a16="http://schemas.microsoft.com/office/drawing/2014/main" val="2318039639"/>
                        </a:ext>
                      </a:extLst>
                    </a:gridCol>
                    <a:gridCol w="496388">
                      <a:extLst>
                        <a:ext uri="{9D8B030D-6E8A-4147-A177-3AD203B41FA5}">
                          <a16:colId xmlns:a16="http://schemas.microsoft.com/office/drawing/2014/main" val="4164613616"/>
                        </a:ext>
                      </a:extLst>
                    </a:gridCol>
                    <a:gridCol w="431074">
                      <a:extLst>
                        <a:ext uri="{9D8B030D-6E8A-4147-A177-3AD203B41FA5}">
                          <a16:colId xmlns:a16="http://schemas.microsoft.com/office/drawing/2014/main" val="128846749"/>
                        </a:ext>
                      </a:extLst>
                    </a:gridCol>
                    <a:gridCol w="483326">
                      <a:extLst>
                        <a:ext uri="{9D8B030D-6E8A-4147-A177-3AD203B41FA5}">
                          <a16:colId xmlns:a16="http://schemas.microsoft.com/office/drawing/2014/main" val="3618708830"/>
                        </a:ext>
                      </a:extLst>
                    </a:gridCol>
                    <a:gridCol w="522514">
                      <a:extLst>
                        <a:ext uri="{9D8B030D-6E8A-4147-A177-3AD203B41FA5}">
                          <a16:colId xmlns:a16="http://schemas.microsoft.com/office/drawing/2014/main" val="1662277368"/>
                        </a:ext>
                      </a:extLst>
                    </a:gridCol>
                    <a:gridCol w="418012">
                      <a:extLst>
                        <a:ext uri="{9D8B030D-6E8A-4147-A177-3AD203B41FA5}">
                          <a16:colId xmlns:a16="http://schemas.microsoft.com/office/drawing/2014/main" val="1208565352"/>
                        </a:ext>
                      </a:extLst>
                    </a:gridCol>
                    <a:gridCol w="436325">
                      <a:extLst>
                        <a:ext uri="{9D8B030D-6E8A-4147-A177-3AD203B41FA5}">
                          <a16:colId xmlns:a16="http://schemas.microsoft.com/office/drawing/2014/main" val="128962358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376" t="-1639" r="-172932" b="-168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325610" t="-1639" r="-460976" b="-168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498571" t="-1639" r="-440000" b="-168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523750" t="-1639" r="-285000" b="-168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580233" t="-1639" r="-165116" b="-168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860294" t="-1639" r="-108824" b="-168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906944" t="-1639" r="-2778" b="-168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2333036"/>
                      </a:ext>
                    </a:extLst>
                  </a:tr>
                  <a:tr h="6105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376" t="-61386" r="-172932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325610" t="-61386" r="-460976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498571" t="-61386" r="-440000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523750" t="-61386" r="-285000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580233" t="-61386" r="-165116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860294" t="-61386" r="-108824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906944" t="-61386" r="-2778" b="-198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3386733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498B3DD-C014-45D4-8197-12B1BF1DBCE6}"/>
              </a:ext>
            </a:extLst>
          </p:cNvPr>
          <p:cNvCxnSpPr/>
          <p:nvPr/>
        </p:nvCxnSpPr>
        <p:spPr>
          <a:xfrm>
            <a:off x="6000803" y="0"/>
            <a:ext cx="0" cy="68580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100206" y="2866464"/>
            <a:ext cx="162703" cy="2107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100206" y="5474173"/>
            <a:ext cx="218732" cy="2151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/>
              <p:nvPr/>
            </p:nvSpPr>
            <p:spPr>
              <a:xfrm>
                <a:off x="3129139" y="3077192"/>
                <a:ext cx="1534972" cy="5442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=2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26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9139" y="3077192"/>
                <a:ext cx="1534972" cy="54425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/>
              <p:nvPr/>
            </p:nvSpPr>
            <p:spPr>
              <a:xfrm>
                <a:off x="470587" y="3685327"/>
                <a:ext cx="2092817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=3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26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587" y="3685327"/>
                <a:ext cx="2092817" cy="5203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/>
              <p:nvPr/>
            </p:nvSpPr>
            <p:spPr>
              <a:xfrm>
                <a:off x="3129139" y="3698629"/>
                <a:ext cx="1534972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=4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26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9139" y="3698629"/>
                <a:ext cx="1534972" cy="52039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6644" y="4302783"/>
            <a:ext cx="5419814" cy="9754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/>
              <p:nvPr/>
            </p:nvSpPr>
            <p:spPr>
              <a:xfrm>
                <a:off x="470587" y="5333180"/>
                <a:ext cx="1964577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2&lt;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≤4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26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587" y="5333180"/>
                <a:ext cx="1964577" cy="52039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/>
              <p:nvPr/>
            </p:nvSpPr>
            <p:spPr>
              <a:xfrm>
                <a:off x="6690889" y="4277491"/>
                <a:ext cx="1964577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2&lt;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≤5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0889" y="4277491"/>
                <a:ext cx="1964577" cy="5203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Rectangle 58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6244513" y="2970519"/>
            <a:ext cx="162703" cy="2107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6216498" y="4430127"/>
            <a:ext cx="218732" cy="2151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38165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/>
      <p:bldP spid="29" grpId="0"/>
      <p:bldP spid="34" grpId="0"/>
      <p:bldP spid="35" grpId="0"/>
      <p:bldP spid="37" grpId="0"/>
      <p:bldP spid="48" grpId="0" animBg="1"/>
      <p:bldP spid="49" grpId="0"/>
      <p:bldP spid="51" grpId="0"/>
      <p:bldP spid="52" grpId="0"/>
      <p:bldP spid="38" grpId="0" animBg="1"/>
      <p:bldP spid="40" grpId="0" animBg="1"/>
      <p:bldP spid="33" grpId="0"/>
      <p:bldP spid="47" grpId="0"/>
      <p:bldP spid="50" grpId="0"/>
      <p:bldP spid="55" grpId="0"/>
      <p:bldP spid="58" grpId="0"/>
      <p:bldP spid="59" grpId="0" animBg="1"/>
      <p:bldP spid="6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998A8CF4-AD8F-4911-8C1D-8CEB4CE50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24" y="10156"/>
            <a:ext cx="2130727" cy="658799"/>
          </a:xfrm>
        </p:spPr>
        <p:txBody>
          <a:bodyPr>
            <a:noAutofit/>
          </a:bodyPr>
          <a:lstStyle/>
          <a:p>
            <a:r>
              <a:rPr lang="en-GB" sz="3600" b="1" dirty="0">
                <a:latin typeface="+mn-lt"/>
              </a:rPr>
              <a:t>Example 2</a:t>
            </a:r>
          </a:p>
        </p:txBody>
      </p:sp>
      <p:sp>
        <p:nvSpPr>
          <p:cNvPr id="25" name="Title 23">
            <a:extLst>
              <a:ext uri="{FF2B5EF4-FFF2-40B4-BE49-F238E27FC236}">
                <a16:creationId xmlns:a16="http://schemas.microsoft.com/office/drawing/2014/main" id="{204AFADD-7F55-4C93-90EA-D796179DB512}"/>
              </a:ext>
            </a:extLst>
          </p:cNvPr>
          <p:cNvSpPr txBox="1">
            <a:spLocks/>
          </p:cNvSpPr>
          <p:nvPr/>
        </p:nvSpPr>
        <p:spPr>
          <a:xfrm>
            <a:off x="8016674" y="-994"/>
            <a:ext cx="1994883" cy="658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>
                <a:latin typeface="+mn-lt"/>
              </a:rPr>
              <a:t>Your turn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3C69F2C-D95A-4349-B1DA-BDD42DBB90D9}"/>
                  </a:ext>
                </a:extLst>
              </p:cNvPr>
              <p:cNvSpPr txBox="1"/>
              <p:nvPr/>
            </p:nvSpPr>
            <p:spPr>
              <a:xfrm>
                <a:off x="122116" y="696339"/>
                <a:ext cx="5790529" cy="2585323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discrete random variable </a:t>
                </a:r>
                <a:r>
                  <a:rPr lang="en-US" i="1" dirty="0"/>
                  <a:t>X</a:t>
                </a:r>
                <a:r>
                  <a:rPr lang="en-US" dirty="0"/>
                  <a:t> has the probability (mass) function: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342900" indent="-342900">
                  <a:buAutoNum type="alphaLcParenR"/>
                </a:pPr>
                <a:r>
                  <a:rPr lang="en-US" dirty="0"/>
                  <a:t>Find the value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342900" indent="-342900">
                  <a:buAutoNum type="alphaLcParenR"/>
                </a:pPr>
                <a:r>
                  <a:rPr lang="en-US" dirty="0"/>
                  <a:t>Give the probability distribution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in table form.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3C69F2C-D95A-4349-B1DA-BDD42DBB9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116" y="696339"/>
                <a:ext cx="5790529" cy="25853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78047F8-DFF3-4BCC-876E-3846AC7E6391}"/>
                  </a:ext>
                </a:extLst>
              </p:cNvPr>
              <p:cNvSpPr txBox="1"/>
              <p:nvPr/>
            </p:nvSpPr>
            <p:spPr>
              <a:xfrm>
                <a:off x="476679" y="3386311"/>
                <a:ext cx="53189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There are 4 possible outcomes for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: 1, 2, 3 and 4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78047F8-DFF3-4BCC-876E-3846AC7E63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679" y="3386311"/>
                <a:ext cx="5318911" cy="369332"/>
              </a:xfrm>
              <a:prstGeom prst="rect">
                <a:avLst/>
              </a:prstGeom>
              <a:blipFill>
                <a:blip r:embed="rId3"/>
                <a:stretch>
                  <a:fillRect l="-916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7E1516DF-675A-4792-AB0A-914CBDBAB96E}"/>
              </a:ext>
            </a:extLst>
          </p:cNvPr>
          <p:cNvSpPr txBox="1"/>
          <p:nvPr/>
        </p:nvSpPr>
        <p:spPr>
          <a:xfrm>
            <a:off x="501548" y="3770135"/>
            <a:ext cx="4973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Remember that since all outcomes are represented, the probabilities should add up to 1…</a:t>
            </a:r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7A43001-A359-4956-97CE-5E4B3692BD9D}"/>
                  </a:ext>
                </a:extLst>
              </p:cNvPr>
              <p:cNvSpPr txBox="1"/>
              <p:nvPr/>
            </p:nvSpPr>
            <p:spPr>
              <a:xfrm>
                <a:off x="507059" y="4438606"/>
                <a:ext cx="38120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d>
                        <m:dPr>
                          <m:ctrlP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d>
                        <m:dPr>
                          <m:ctrlP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7A43001-A359-4956-97CE-5E4B3692BD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059" y="4438606"/>
                <a:ext cx="3812006" cy="276999"/>
              </a:xfrm>
              <a:prstGeom prst="rect">
                <a:avLst/>
              </a:prstGeom>
              <a:blipFill>
                <a:blip r:embed="rId4"/>
                <a:stretch>
                  <a:fillRect l="-958" r="-1118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/>
              <p:nvPr/>
            </p:nvSpPr>
            <p:spPr>
              <a:xfrm>
                <a:off x="501548" y="4822766"/>
                <a:ext cx="14090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48" y="4822766"/>
                <a:ext cx="1409040" cy="276999"/>
              </a:xfrm>
              <a:prstGeom prst="rect">
                <a:avLst/>
              </a:prstGeom>
              <a:blipFill>
                <a:blip r:embed="rId5"/>
                <a:stretch>
                  <a:fillRect l="-3896" r="-3896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BC71B5F-F901-4C06-AAAE-35491D8FEC83}"/>
                  </a:ext>
                </a:extLst>
              </p:cNvPr>
              <p:cNvSpPr txBox="1"/>
              <p:nvPr/>
            </p:nvSpPr>
            <p:spPr>
              <a:xfrm>
                <a:off x="2149274" y="4822765"/>
                <a:ext cx="9954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BC71B5F-F901-4C06-AAAE-35491D8FE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274" y="4822765"/>
                <a:ext cx="995465" cy="276999"/>
              </a:xfrm>
              <a:prstGeom prst="rect">
                <a:avLst/>
              </a:prstGeom>
              <a:blipFill>
                <a:blip r:embed="rId6"/>
                <a:stretch>
                  <a:fillRect l="-6135" r="-6135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CFA4915-A75C-4CD0-8B8E-E2F96237CBC2}"/>
                  </a:ext>
                </a:extLst>
              </p:cNvPr>
              <p:cNvSpPr txBox="1"/>
              <p:nvPr/>
            </p:nvSpPr>
            <p:spPr>
              <a:xfrm>
                <a:off x="3396212" y="4816304"/>
                <a:ext cx="9954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CFA4915-A75C-4CD0-8B8E-E2F96237C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212" y="4816304"/>
                <a:ext cx="995465" cy="276999"/>
              </a:xfrm>
              <a:prstGeom prst="rect">
                <a:avLst/>
              </a:prstGeom>
              <a:blipFill>
                <a:blip r:embed="rId7"/>
                <a:stretch>
                  <a:fillRect l="-5521" r="-6135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A5560A5-505E-4975-9605-F78AAA7D3158}"/>
                  </a:ext>
                </a:extLst>
              </p:cNvPr>
              <p:cNvSpPr txBox="1"/>
              <p:nvPr/>
            </p:nvSpPr>
            <p:spPr>
              <a:xfrm>
                <a:off x="881543" y="1767798"/>
                <a:ext cx="134940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A5560A5-505E-4975-9605-F78AAA7D3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543" y="1767798"/>
                <a:ext cx="1349408" cy="307777"/>
              </a:xfrm>
              <a:prstGeom prst="rect">
                <a:avLst/>
              </a:prstGeom>
              <a:blipFill>
                <a:blip r:embed="rId8"/>
                <a:stretch>
                  <a:fillRect l="-4072" r="-1357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F6F232F-32B1-4C62-BAFB-718E8D26988F}"/>
                  </a:ext>
                </a:extLst>
              </p:cNvPr>
              <p:cNvSpPr/>
              <p:nvPr/>
            </p:nvSpPr>
            <p:spPr>
              <a:xfrm>
                <a:off x="2102425" y="1285888"/>
                <a:ext cx="1537793" cy="10749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.5(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−1)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F6F232F-32B1-4C62-BAFB-718E8D2698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2425" y="1285888"/>
                <a:ext cx="1537793" cy="10749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914C191-23CF-4F06-88C5-659986F4BC60}"/>
                  </a:ext>
                </a:extLst>
              </p:cNvPr>
              <p:cNvSpPr/>
              <p:nvPr/>
            </p:nvSpPr>
            <p:spPr>
              <a:xfrm>
                <a:off x="3587474" y="1300369"/>
                <a:ext cx="101239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=1, 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914C191-23CF-4F06-88C5-659986F4BC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7474" y="1300369"/>
                <a:ext cx="1012393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30700BC-6E59-4780-836D-95B7CE4482A5}"/>
                  </a:ext>
                </a:extLst>
              </p:cNvPr>
              <p:cNvSpPr/>
              <p:nvPr/>
            </p:nvSpPr>
            <p:spPr>
              <a:xfrm>
                <a:off x="3585605" y="1641018"/>
                <a:ext cx="101239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=3, 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30700BC-6E59-4780-836D-95B7CE4482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5605" y="1641018"/>
                <a:ext cx="1012393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CAB3A9A-7B25-42D6-AEF5-4EFD885CE3B4}"/>
                  </a:ext>
                </a:extLst>
              </p:cNvPr>
              <p:cNvSpPr/>
              <p:nvPr/>
            </p:nvSpPr>
            <p:spPr>
              <a:xfrm>
                <a:off x="3587736" y="1991466"/>
                <a:ext cx="12733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otherwise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CAB3A9A-7B25-42D6-AEF5-4EFD885CE3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7736" y="1991466"/>
                <a:ext cx="1273362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2" name="Table 41">
                <a:extLst>
                  <a:ext uri="{FF2B5EF4-FFF2-40B4-BE49-F238E27FC236}">
                    <a16:creationId xmlns:a16="http://schemas.microsoft.com/office/drawing/2014/main" id="{5E68FBE3-E734-4D43-8786-500136C3D8C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6321" y="5253086"/>
              <a:ext cx="3772744" cy="82723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95940">
                      <a:extLst>
                        <a:ext uri="{9D8B030D-6E8A-4147-A177-3AD203B41FA5}">
                          <a16:colId xmlns:a16="http://schemas.microsoft.com/office/drawing/2014/main" val="50069631"/>
                        </a:ext>
                      </a:extLst>
                    </a:gridCol>
                    <a:gridCol w="519201">
                      <a:extLst>
                        <a:ext uri="{9D8B030D-6E8A-4147-A177-3AD203B41FA5}">
                          <a16:colId xmlns:a16="http://schemas.microsoft.com/office/drawing/2014/main" val="2221066582"/>
                        </a:ext>
                      </a:extLst>
                    </a:gridCol>
                    <a:gridCol w="519201">
                      <a:extLst>
                        <a:ext uri="{9D8B030D-6E8A-4147-A177-3AD203B41FA5}">
                          <a16:colId xmlns:a16="http://schemas.microsoft.com/office/drawing/2014/main" val="2953339239"/>
                        </a:ext>
                      </a:extLst>
                    </a:gridCol>
                    <a:gridCol w="519201">
                      <a:extLst>
                        <a:ext uri="{9D8B030D-6E8A-4147-A177-3AD203B41FA5}">
                          <a16:colId xmlns:a16="http://schemas.microsoft.com/office/drawing/2014/main" val="1512443326"/>
                        </a:ext>
                      </a:extLst>
                    </a:gridCol>
                    <a:gridCol w="519201">
                      <a:extLst>
                        <a:ext uri="{9D8B030D-6E8A-4147-A177-3AD203B41FA5}">
                          <a16:colId xmlns:a16="http://schemas.microsoft.com/office/drawing/2014/main" val="2035919114"/>
                        </a:ext>
                      </a:extLst>
                    </a:gridCol>
                  </a:tblGrid>
                  <a:tr h="33271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1</a:t>
                          </a:r>
                          <a:endParaRPr lang="en-GB" sz="18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2</a:t>
                          </a:r>
                          <a:endParaRPr lang="en-GB" sz="18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3</a:t>
                          </a:r>
                          <a:endParaRPr lang="en-GB" sz="18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4</a:t>
                          </a:r>
                          <a:endParaRPr lang="en-GB" sz="18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80729707"/>
                      </a:ext>
                    </a:extLst>
                  </a:tr>
                  <a:tr h="46147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dirty="0">
                            <a:solidFill>
                              <a:srgbClr val="F2F2F2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dirty="0">
                            <a:solidFill>
                              <a:srgbClr val="F2F2F2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dirty="0">
                            <a:solidFill>
                              <a:srgbClr val="F2F2F2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dirty="0">
                            <a:solidFill>
                              <a:srgbClr val="F2F2F2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327986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2" name="Table 41">
                <a:extLst>
                  <a:ext uri="{FF2B5EF4-FFF2-40B4-BE49-F238E27FC236}">
                    <a16:creationId xmlns:a16="http://schemas.microsoft.com/office/drawing/2014/main" id="{5E68FBE3-E734-4D43-8786-500136C3D8C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96979082"/>
                  </p:ext>
                </p:extLst>
              </p:nvPr>
            </p:nvGraphicFramePr>
            <p:xfrm>
              <a:off x="546321" y="5253086"/>
              <a:ext cx="3772744" cy="82723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95940">
                      <a:extLst>
                        <a:ext uri="{9D8B030D-6E8A-4147-A177-3AD203B41FA5}">
                          <a16:colId xmlns:a16="http://schemas.microsoft.com/office/drawing/2014/main" val="50069631"/>
                        </a:ext>
                      </a:extLst>
                    </a:gridCol>
                    <a:gridCol w="519201">
                      <a:extLst>
                        <a:ext uri="{9D8B030D-6E8A-4147-A177-3AD203B41FA5}">
                          <a16:colId xmlns:a16="http://schemas.microsoft.com/office/drawing/2014/main" val="2221066582"/>
                        </a:ext>
                      </a:extLst>
                    </a:gridCol>
                    <a:gridCol w="519201">
                      <a:extLst>
                        <a:ext uri="{9D8B030D-6E8A-4147-A177-3AD203B41FA5}">
                          <a16:colId xmlns:a16="http://schemas.microsoft.com/office/drawing/2014/main" val="2953339239"/>
                        </a:ext>
                      </a:extLst>
                    </a:gridCol>
                    <a:gridCol w="519201">
                      <a:extLst>
                        <a:ext uri="{9D8B030D-6E8A-4147-A177-3AD203B41FA5}">
                          <a16:colId xmlns:a16="http://schemas.microsoft.com/office/drawing/2014/main" val="1512443326"/>
                        </a:ext>
                      </a:extLst>
                    </a:gridCol>
                    <a:gridCol w="519201">
                      <a:extLst>
                        <a:ext uri="{9D8B030D-6E8A-4147-A177-3AD203B41FA5}">
                          <a16:colId xmlns:a16="http://schemas.microsoft.com/office/drawing/2014/main" val="203591911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358" t="-8197" r="-122939" b="-1278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1</a:t>
                          </a:r>
                          <a:endParaRPr lang="en-GB" sz="18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2</a:t>
                          </a:r>
                          <a:endParaRPr lang="en-GB" sz="18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3</a:t>
                          </a:r>
                          <a:endParaRPr lang="en-GB" sz="18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4</a:t>
                          </a:r>
                          <a:endParaRPr lang="en-GB" sz="18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80729707"/>
                      </a:ext>
                    </a:extLst>
                  </a:tr>
                  <a:tr h="4614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358" t="-86842" r="-122939" b="-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dirty="0">
                            <a:solidFill>
                              <a:srgbClr val="F2F2F2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dirty="0">
                            <a:solidFill>
                              <a:srgbClr val="F2F2F2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dirty="0">
                            <a:solidFill>
                              <a:srgbClr val="F2F2F2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dirty="0">
                            <a:solidFill>
                              <a:srgbClr val="F2F2F2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3279863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DE6AF8E-8155-4C5E-B711-F634D9383C55}"/>
                  </a:ext>
                </a:extLst>
              </p:cNvPr>
              <p:cNvSpPr txBox="1"/>
              <p:nvPr/>
            </p:nvSpPr>
            <p:spPr>
              <a:xfrm>
                <a:off x="2230951" y="5700104"/>
                <a:ext cx="50405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DE6AF8E-8155-4C5E-B711-F634D9383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0951" y="5700104"/>
                <a:ext cx="504056" cy="276999"/>
              </a:xfrm>
              <a:prstGeom prst="rect">
                <a:avLst/>
              </a:prstGeom>
              <a:blipFill>
                <a:blip r:embed="rId14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A9BECEC-174F-4B2C-8BE0-6A9C3D7876A8}"/>
                  </a:ext>
                </a:extLst>
              </p:cNvPr>
              <p:cNvSpPr txBox="1"/>
              <p:nvPr/>
            </p:nvSpPr>
            <p:spPr>
              <a:xfrm>
                <a:off x="3801933" y="5700104"/>
                <a:ext cx="50405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0.25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A9BECEC-174F-4B2C-8BE0-6A9C3D7876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1933" y="5700104"/>
                <a:ext cx="504056" cy="276999"/>
              </a:xfrm>
              <a:prstGeom prst="rect">
                <a:avLst/>
              </a:prstGeom>
              <a:blipFill>
                <a:blip r:embed="rId15"/>
                <a:stretch>
                  <a:fillRect l="-9756" r="-10976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E680E69-ACA2-4D2D-9D8A-420C50F054C2}"/>
                  </a:ext>
                </a:extLst>
              </p:cNvPr>
              <p:cNvSpPr txBox="1"/>
              <p:nvPr/>
            </p:nvSpPr>
            <p:spPr>
              <a:xfrm>
                <a:off x="3246056" y="5700104"/>
                <a:ext cx="57606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0.25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E680E69-ACA2-4D2D-9D8A-420C50F054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056" y="5700104"/>
                <a:ext cx="576064" cy="276999"/>
              </a:xfrm>
              <a:prstGeom prst="rect">
                <a:avLst/>
              </a:prstGeom>
              <a:blipFill>
                <a:blip r:embed="rId16"/>
                <a:stretch>
                  <a:fillRect l="-1053" r="-2105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A292ACE-1D10-4F1F-B3EC-9E459D6DC527}"/>
                  </a:ext>
                </a:extLst>
              </p:cNvPr>
              <p:cNvSpPr txBox="1"/>
              <p:nvPr/>
            </p:nvSpPr>
            <p:spPr>
              <a:xfrm>
                <a:off x="2700418" y="5716436"/>
                <a:ext cx="57606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0.5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A292ACE-1D10-4F1F-B3EC-9E459D6DC5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0418" y="5716436"/>
                <a:ext cx="576064" cy="276999"/>
              </a:xfrm>
              <a:prstGeom prst="rect">
                <a:avLst/>
              </a:prstGeom>
              <a:blipFill>
                <a:blip r:embed="rId17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D2870EA-2DF4-491E-9DC0-E8789FE8B587}"/>
                  </a:ext>
                </a:extLst>
              </p:cNvPr>
              <p:cNvSpPr txBox="1"/>
              <p:nvPr/>
            </p:nvSpPr>
            <p:spPr>
              <a:xfrm>
                <a:off x="6268031" y="689146"/>
                <a:ext cx="5628932" cy="2308324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discrete random variable </a:t>
                </a:r>
                <a:r>
                  <a:rPr lang="en-US" i="1" dirty="0"/>
                  <a:t>X</a:t>
                </a:r>
                <a:r>
                  <a:rPr lang="en-US" dirty="0"/>
                  <a:t> has the probability (mass) function: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Find the value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D2870EA-2DF4-491E-9DC0-E8789FE8B5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8031" y="689146"/>
                <a:ext cx="5628932" cy="230832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181F97D-0879-4E23-9C0D-83FBE06165A9}"/>
                  </a:ext>
                </a:extLst>
              </p:cNvPr>
              <p:cNvSpPr txBox="1"/>
              <p:nvPr/>
            </p:nvSpPr>
            <p:spPr>
              <a:xfrm>
                <a:off x="6700980" y="1689420"/>
                <a:ext cx="134940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181F97D-0879-4E23-9C0D-83FBE06165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0980" y="1689420"/>
                <a:ext cx="1349408" cy="307777"/>
              </a:xfrm>
              <a:prstGeom prst="rect">
                <a:avLst/>
              </a:prstGeom>
              <a:blipFill>
                <a:blip r:embed="rId19"/>
                <a:stretch>
                  <a:fillRect l="-3604" r="-1351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0B1EB26C-AE45-4CD2-8C06-E249F7E0B943}"/>
                  </a:ext>
                </a:extLst>
              </p:cNvPr>
              <p:cNvSpPr/>
              <p:nvPr/>
            </p:nvSpPr>
            <p:spPr>
              <a:xfrm>
                <a:off x="7958930" y="1406657"/>
                <a:ext cx="1444242" cy="778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sSup>
                                  <m:sSup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m:rPr>
                                        <m:brk m:alnAt="7"/>
                                      </m:r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0B1EB26C-AE45-4CD2-8C06-E249F7E0B9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8930" y="1406657"/>
                <a:ext cx="1444242" cy="77886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C3C02470-54EA-431B-B4EC-6CE9EBDB2E27}"/>
                  </a:ext>
                </a:extLst>
              </p:cNvPr>
              <p:cNvSpPr/>
              <p:nvPr/>
            </p:nvSpPr>
            <p:spPr>
              <a:xfrm>
                <a:off x="9403172" y="1473975"/>
                <a:ext cx="16151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=−1, 0, 1, 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C3C02470-54EA-431B-B4EC-6CE9EBDB2E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3172" y="1473975"/>
                <a:ext cx="1615122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73CE5D2-F1F8-4A8A-8925-77D66F76A6E5}"/>
                  </a:ext>
                </a:extLst>
              </p:cNvPr>
              <p:cNvSpPr/>
              <p:nvPr/>
            </p:nvSpPr>
            <p:spPr>
              <a:xfrm>
                <a:off x="9403172" y="1785605"/>
                <a:ext cx="12733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otherwise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73CE5D2-F1F8-4A8A-8925-77D66F76A6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3172" y="1785605"/>
                <a:ext cx="1273362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596D5A7-4257-43E1-86E0-DEEF4C9FDBC8}"/>
                  </a:ext>
                </a:extLst>
              </p:cNvPr>
              <p:cNvSpPr txBox="1"/>
              <p:nvPr/>
            </p:nvSpPr>
            <p:spPr>
              <a:xfrm>
                <a:off x="7007144" y="4312819"/>
                <a:ext cx="4423214" cy="889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Since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solidFill>
                          <a:srgbClr val="FF0000"/>
                        </a:solidFill>
                        <a:latin typeface="Cambria Math"/>
                      </a:rPr>
                      <m:t>Σ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i="1">
                        <a:solidFill>
                          <a:srgbClr val="FF0000"/>
                        </a:solidFill>
                        <a:latin typeface="Cambria Math"/>
                      </a:rPr>
                      <m:t>=1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,    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+0+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   →   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596D5A7-4257-43E1-86E0-DEEF4C9FD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7144" y="4312819"/>
                <a:ext cx="4423214" cy="889731"/>
              </a:xfrm>
              <a:prstGeom prst="rect">
                <a:avLst/>
              </a:prstGeom>
              <a:blipFill>
                <a:blip r:embed="rId23"/>
                <a:stretch>
                  <a:fillRect l="-1102" t="-34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7" name="Table 56">
                <a:extLst>
                  <a:ext uri="{FF2B5EF4-FFF2-40B4-BE49-F238E27FC236}">
                    <a16:creationId xmlns:a16="http://schemas.microsoft.com/office/drawing/2014/main" id="{506244F8-2DAE-4ED0-881B-B663F0BCD90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84478" y="3327789"/>
              <a:ext cx="4102981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78270">
                      <a:extLst>
                        <a:ext uri="{9D8B030D-6E8A-4147-A177-3AD203B41FA5}">
                          <a16:colId xmlns:a16="http://schemas.microsoft.com/office/drawing/2014/main" val="2318039639"/>
                        </a:ext>
                      </a:extLst>
                    </a:gridCol>
                    <a:gridCol w="655819">
                      <a:extLst>
                        <a:ext uri="{9D8B030D-6E8A-4147-A177-3AD203B41FA5}">
                          <a16:colId xmlns:a16="http://schemas.microsoft.com/office/drawing/2014/main" val="4164613616"/>
                        </a:ext>
                      </a:extLst>
                    </a:gridCol>
                    <a:gridCol w="736263">
                      <a:extLst>
                        <a:ext uri="{9D8B030D-6E8A-4147-A177-3AD203B41FA5}">
                          <a16:colId xmlns:a16="http://schemas.microsoft.com/office/drawing/2014/main" val="128846749"/>
                        </a:ext>
                      </a:extLst>
                    </a:gridCol>
                    <a:gridCol w="691186">
                      <a:extLst>
                        <a:ext uri="{9D8B030D-6E8A-4147-A177-3AD203B41FA5}">
                          <a16:colId xmlns:a16="http://schemas.microsoft.com/office/drawing/2014/main" val="3618708830"/>
                        </a:ext>
                      </a:extLst>
                    </a:gridCol>
                    <a:gridCol w="841443">
                      <a:extLst>
                        <a:ext uri="{9D8B030D-6E8A-4147-A177-3AD203B41FA5}">
                          <a16:colId xmlns:a16="http://schemas.microsoft.com/office/drawing/2014/main" val="166227736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923330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33867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7" name="Table 56">
                <a:extLst>
                  <a:ext uri="{FF2B5EF4-FFF2-40B4-BE49-F238E27FC236}">
                    <a16:creationId xmlns:a16="http://schemas.microsoft.com/office/drawing/2014/main" id="{506244F8-2DAE-4ED0-881B-B663F0BCD90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6764615"/>
                  </p:ext>
                </p:extLst>
              </p:nvPr>
            </p:nvGraphicFramePr>
            <p:xfrm>
              <a:off x="7084478" y="3327789"/>
              <a:ext cx="4102981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78270">
                      <a:extLst>
                        <a:ext uri="{9D8B030D-6E8A-4147-A177-3AD203B41FA5}">
                          <a16:colId xmlns:a16="http://schemas.microsoft.com/office/drawing/2014/main" val="2318039639"/>
                        </a:ext>
                      </a:extLst>
                    </a:gridCol>
                    <a:gridCol w="655819">
                      <a:extLst>
                        <a:ext uri="{9D8B030D-6E8A-4147-A177-3AD203B41FA5}">
                          <a16:colId xmlns:a16="http://schemas.microsoft.com/office/drawing/2014/main" val="4164613616"/>
                        </a:ext>
                      </a:extLst>
                    </a:gridCol>
                    <a:gridCol w="736263">
                      <a:extLst>
                        <a:ext uri="{9D8B030D-6E8A-4147-A177-3AD203B41FA5}">
                          <a16:colId xmlns:a16="http://schemas.microsoft.com/office/drawing/2014/main" val="128846749"/>
                        </a:ext>
                      </a:extLst>
                    </a:gridCol>
                    <a:gridCol w="691186">
                      <a:extLst>
                        <a:ext uri="{9D8B030D-6E8A-4147-A177-3AD203B41FA5}">
                          <a16:colId xmlns:a16="http://schemas.microsoft.com/office/drawing/2014/main" val="3618708830"/>
                        </a:ext>
                      </a:extLst>
                    </a:gridCol>
                    <a:gridCol w="841443">
                      <a:extLst>
                        <a:ext uri="{9D8B030D-6E8A-4147-A177-3AD203B41FA5}">
                          <a16:colId xmlns:a16="http://schemas.microsoft.com/office/drawing/2014/main" val="166227736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515" t="-1613" r="-248454" b="-10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182243" t="-1613" r="-350467" b="-10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249587" t="-1613" r="-209917" b="-10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71053" t="-1613" r="-122807" b="-10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89130" t="-1613" r="-1449" b="-1096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23330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515" t="-103279" r="-248454" b="-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182243" t="-103279" r="-350467" b="-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249587" t="-103279" r="-209917" b="-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71053" t="-103279" r="-122807" b="-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4"/>
                          <a:stretch>
                            <a:fillRect l="-389130" t="-103279" r="-1449" b="-114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3386733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498B3DD-C014-45D4-8197-12B1BF1DBCE6}"/>
              </a:ext>
            </a:extLst>
          </p:cNvPr>
          <p:cNvCxnSpPr/>
          <p:nvPr/>
        </p:nvCxnSpPr>
        <p:spPr>
          <a:xfrm>
            <a:off x="6000803" y="0"/>
            <a:ext cx="0" cy="68580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169789" y="3483503"/>
            <a:ext cx="218732" cy="2151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169789" y="5237448"/>
            <a:ext cx="218732" cy="2151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04066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/>
      <p:bldP spid="27" grpId="0"/>
      <p:bldP spid="28" grpId="0"/>
      <p:bldP spid="29" grpId="0"/>
      <p:bldP spid="30" grpId="0"/>
      <p:bldP spid="32" grpId="0"/>
      <p:bldP spid="34" grpId="0"/>
      <p:bldP spid="35" grpId="0"/>
      <p:bldP spid="37" grpId="0"/>
      <p:bldP spid="39" grpId="0"/>
      <p:bldP spid="41" grpId="0"/>
      <p:bldP spid="43" grpId="0"/>
      <p:bldP spid="44" grpId="0"/>
      <p:bldP spid="45" grpId="0"/>
      <p:bldP spid="46" grpId="0"/>
      <p:bldP spid="48" grpId="0" animBg="1"/>
      <p:bldP spid="49" grpId="0"/>
      <p:bldP spid="51" grpId="0"/>
      <p:bldP spid="52" grpId="0"/>
      <p:bldP spid="54" grpId="0"/>
      <p:bldP spid="56" grpId="0"/>
      <p:bldP spid="38" grpId="0" animBg="1"/>
      <p:bldP spid="4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CB278-8984-14EA-4A27-FFCA86258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4D90E-36C1-9D27-DAF6-AF204CAE6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793631" cy="465992"/>
          </a:xfrm>
        </p:spPr>
        <p:txBody>
          <a:bodyPr>
            <a:normAutofit fontScale="90000"/>
          </a:bodyPr>
          <a:lstStyle/>
          <a:p>
            <a:r>
              <a:rPr lang="en-GB" sz="3200" b="1" dirty="0">
                <a:latin typeface="+mn-lt"/>
              </a:rPr>
              <a:t>Your turn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333A00-DF1D-A113-AFFF-26A36E1C51BF}"/>
              </a:ext>
            </a:extLst>
          </p:cNvPr>
          <p:cNvSpPr/>
          <p:nvPr/>
        </p:nvSpPr>
        <p:spPr>
          <a:xfrm>
            <a:off x="72903" y="474785"/>
            <a:ext cx="250476" cy="28827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448C3A-8403-E33B-DFA3-2B819824DBFE}"/>
              </a:ext>
            </a:extLst>
          </p:cNvPr>
          <p:cNvSpPr/>
          <p:nvPr/>
        </p:nvSpPr>
        <p:spPr>
          <a:xfrm>
            <a:off x="86317" y="4182222"/>
            <a:ext cx="250476" cy="28827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32131E-A4FE-1649-4C81-37D030AB0E8E}"/>
              </a:ext>
            </a:extLst>
          </p:cNvPr>
          <p:cNvSpPr/>
          <p:nvPr/>
        </p:nvSpPr>
        <p:spPr>
          <a:xfrm>
            <a:off x="72903" y="1999108"/>
            <a:ext cx="250476" cy="28827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CB60237-2680-1590-1FAE-43232B7E3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35" y="1999108"/>
            <a:ext cx="4689698" cy="20532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DF8822-D299-FC71-D525-BDB9AEA07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046" y="3288625"/>
            <a:ext cx="2933954" cy="32768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035" y="428836"/>
            <a:ext cx="5276129" cy="13266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035" y="4182222"/>
            <a:ext cx="6111398" cy="252957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4979" y="938846"/>
            <a:ext cx="2522439" cy="77730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4675" y="4479577"/>
            <a:ext cx="5037257" cy="156223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03700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998A8CF4-AD8F-4911-8C1D-8CEB4CE50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9507" y="-70828"/>
            <a:ext cx="2229999" cy="658799"/>
          </a:xfrm>
        </p:spPr>
        <p:txBody>
          <a:bodyPr>
            <a:noAutofit/>
          </a:bodyPr>
          <a:lstStyle/>
          <a:p>
            <a:r>
              <a:rPr lang="en-GB" sz="3600" b="1" dirty="0">
                <a:latin typeface="+mn-lt"/>
              </a:rPr>
              <a:t>Example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F750E00-6A0C-44FC-828D-14614A910C0B}"/>
                  </a:ext>
                </a:extLst>
              </p:cNvPr>
              <p:cNvSpPr txBox="1"/>
              <p:nvPr/>
            </p:nvSpPr>
            <p:spPr>
              <a:xfrm>
                <a:off x="59788" y="579385"/>
                <a:ext cx="6666327" cy="2682016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discrete probability distribution for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/>
                  <a:t> is given in the table.</a:t>
                </a:r>
              </a:p>
              <a:p>
                <a:endParaRPr lang="en-GB" sz="2000" dirty="0"/>
              </a:p>
              <a:p>
                <a:endParaRPr lang="en-GB" sz="2000" dirty="0"/>
              </a:p>
              <a:p>
                <a:endParaRPr lang="en-GB" sz="2000" dirty="0"/>
              </a:p>
              <a:p>
                <a:endParaRPr lang="en-GB" sz="2000" dirty="0"/>
              </a:p>
              <a:p>
                <a:pPr marL="457200" indent="-457200">
                  <a:buFont typeface="+mj-lt"/>
                  <a:buAutoNum type="alphaLcParenR"/>
                </a:pPr>
                <a:r>
                  <a:rPr lang="en-GB" sz="2000" dirty="0"/>
                  <a:t>Find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+2&lt;3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−4&lt;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+7</m:t>
                        </m:r>
                      </m:e>
                    </m:d>
                  </m:oMath>
                </a14:m>
                <a:endParaRPr lang="en-GB" sz="2000" b="0" dirty="0"/>
              </a:p>
              <a:p>
                <a:r>
                  <a:rPr lang="en-US" sz="2000" dirty="0"/>
                  <a:t>The random variable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den>
                    </m:f>
                  </m:oMath>
                </a14:m>
                <a:endParaRPr lang="en-US" sz="2000" dirty="0"/>
              </a:p>
              <a:p>
                <a:pPr marL="457200" indent="-457200">
                  <a:buFont typeface="+mj-lt"/>
                  <a:buAutoNum type="alphaLcParenR" startAt="2"/>
                </a:pPr>
                <a:r>
                  <a:rPr lang="en-US" sz="2000" dirty="0"/>
                  <a:t>Find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≤4)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F750E00-6A0C-44FC-828D-14614A910C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8" y="579385"/>
                <a:ext cx="6666327" cy="26820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85915" y="3412813"/>
            <a:ext cx="240656" cy="23599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l="8583" t="9791" r="12333" b="61968"/>
          <a:stretch/>
        </p:blipFill>
        <p:spPr>
          <a:xfrm>
            <a:off x="85915" y="995809"/>
            <a:ext cx="5345723" cy="10287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7015479" y="594606"/>
            <a:ext cx="252744" cy="26620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/>
              <p:nvPr/>
            </p:nvSpPr>
            <p:spPr>
              <a:xfrm>
                <a:off x="7353892" y="579385"/>
                <a:ext cx="25248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+6&lt;3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+11)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3892" y="579385"/>
                <a:ext cx="2524858" cy="276999"/>
              </a:xfrm>
              <a:prstGeom prst="rect">
                <a:avLst/>
              </a:prstGeom>
              <a:blipFill>
                <a:blip r:embed="rId4"/>
                <a:stretch>
                  <a:fillRect l="-1687" t="-2222" r="-2892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/>
              <p:nvPr/>
            </p:nvSpPr>
            <p:spPr>
              <a:xfrm>
                <a:off x="7353892" y="1469004"/>
                <a:ext cx="3102708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3&lt;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&lt;5.5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3892" y="1469004"/>
                <a:ext cx="3102708" cy="5203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51695" y="3351269"/>
                <a:ext cx="3763106" cy="2827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Method 1: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12</m:t>
                            </m:r>
                          </m:num>
                          <m:den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den>
                        </m:f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≤4</m:t>
                        </m:r>
                      </m:e>
                    </m:d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(12−</m:t>
                    </m:r>
                    <m:sSup>
                      <m:sSup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≤4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−12≥0)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+6</m:t>
                        </m:r>
                      </m:e>
                    </m:d>
                    <m:d>
                      <m:d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≥0)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dirty="0">
                    <a:solidFill>
                      <a:srgbClr val="FF0000"/>
                    </a:solidFill>
                  </a:rPr>
                  <a:t>(Draw the graph)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≥2</m:t>
                        </m:r>
                      </m:e>
                    </m:d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=1−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695" y="3351269"/>
                <a:ext cx="3763106" cy="2827825"/>
              </a:xfrm>
              <a:prstGeom prst="rect">
                <a:avLst/>
              </a:prstGeom>
              <a:blipFill>
                <a:blip r:embed="rId6"/>
                <a:stretch>
                  <a:fillRect l="-1459" t="-12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4706818" y="3322029"/>
            <a:ext cx="3763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Method 2: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7333320"/>
                  </p:ext>
                </p:extLst>
              </p:nvPr>
            </p:nvGraphicFramePr>
            <p:xfrm>
              <a:off x="4808392" y="4142652"/>
              <a:ext cx="5276383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3769">
                      <a:extLst>
                        <a:ext uri="{9D8B030D-6E8A-4147-A177-3AD203B41FA5}">
                          <a16:colId xmlns:a16="http://schemas.microsoft.com/office/drawing/2014/main" val="257966367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1529681629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1768359809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2243034262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240790874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637626896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84345298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2.4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027328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7333320"/>
                  </p:ext>
                </p:extLst>
              </p:nvPr>
            </p:nvGraphicFramePr>
            <p:xfrm>
              <a:off x="4808392" y="4142652"/>
              <a:ext cx="5276383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3769">
                      <a:extLst>
                        <a:ext uri="{9D8B030D-6E8A-4147-A177-3AD203B41FA5}">
                          <a16:colId xmlns:a16="http://schemas.microsoft.com/office/drawing/2014/main" val="257966367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1529681629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1768359809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2243034262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240790874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637626896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84345298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806" t="-1613" r="-600806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100806" t="-1613" r="-500806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200806" t="-1613" r="-400806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303252" t="-1613" r="-304065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400000" t="-1613" r="-201613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500000" t="-1613" r="-101613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600000" t="-1613" r="-1613" b="-48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273282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48982793"/>
                  </p:ext>
                </p:extLst>
              </p:nvPr>
            </p:nvGraphicFramePr>
            <p:xfrm>
              <a:off x="4818183" y="4528357"/>
              <a:ext cx="5276383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3769">
                      <a:extLst>
                        <a:ext uri="{9D8B030D-6E8A-4147-A177-3AD203B41FA5}">
                          <a16:colId xmlns:a16="http://schemas.microsoft.com/office/drawing/2014/main" val="257966367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1529681629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1768359809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2243034262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240790874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637626896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84345298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−2.6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027328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48982793"/>
                  </p:ext>
                </p:extLst>
              </p:nvPr>
            </p:nvGraphicFramePr>
            <p:xfrm>
              <a:off x="4818183" y="4528357"/>
              <a:ext cx="5276383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3769">
                      <a:extLst>
                        <a:ext uri="{9D8B030D-6E8A-4147-A177-3AD203B41FA5}">
                          <a16:colId xmlns:a16="http://schemas.microsoft.com/office/drawing/2014/main" val="257966367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1529681629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1768359809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2243034262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240790874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637626896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84345298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806" t="-1613" r="-600806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101626" t="-1613" r="-505691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200000" t="-1613" r="-401613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300000" t="-1613" r="-301613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400000" t="-1613" r="-201613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504065" t="-1613" r="-103252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599194" t="-1613" r="-2419" b="-48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273282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818183" y="4964783"/>
                <a:ext cx="1981761" cy="4834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≤4</m:t>
                        </m:r>
                      </m:e>
                    </m:d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8183" y="4964783"/>
                <a:ext cx="1981761" cy="483466"/>
              </a:xfrm>
              <a:prstGeom prst="rect">
                <a:avLst/>
              </a:prstGeom>
              <a:blipFill>
                <a:blip r:embed="rId9"/>
                <a:stretch>
                  <a:fillRect b="-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/>
              <p:nvPr/>
            </p:nvSpPr>
            <p:spPr>
              <a:xfrm>
                <a:off x="7353892" y="1053985"/>
                <a:ext cx="16639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(6&lt;2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&lt;11)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08C70CD-A205-4305-A61D-BB149B5DC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3892" y="1053985"/>
                <a:ext cx="1663982" cy="276999"/>
              </a:xfrm>
              <a:prstGeom prst="rect">
                <a:avLst/>
              </a:prstGeom>
              <a:blipFill>
                <a:blip r:embed="rId11"/>
                <a:stretch>
                  <a:fillRect l="-2564" t="-2222" r="-4762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69967E0A-98B3-602F-98EA-CB422CA7A5E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09700125"/>
                  </p:ext>
                </p:extLst>
              </p:nvPr>
            </p:nvGraphicFramePr>
            <p:xfrm>
              <a:off x="4818183" y="3751989"/>
              <a:ext cx="5276383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3769">
                      <a:extLst>
                        <a:ext uri="{9D8B030D-6E8A-4147-A177-3AD203B41FA5}">
                          <a16:colId xmlns:a16="http://schemas.microsoft.com/office/drawing/2014/main" val="257966367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1529681629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1768359809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2243034262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240790874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637626896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84345298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027328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69967E0A-98B3-602F-98EA-CB422CA7A5E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09700125"/>
                  </p:ext>
                </p:extLst>
              </p:nvPr>
            </p:nvGraphicFramePr>
            <p:xfrm>
              <a:off x="4818183" y="3751989"/>
              <a:ext cx="5276383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3769">
                      <a:extLst>
                        <a:ext uri="{9D8B030D-6E8A-4147-A177-3AD203B41FA5}">
                          <a16:colId xmlns:a16="http://schemas.microsoft.com/office/drawing/2014/main" val="257966367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1529681629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1768359809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2243034262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240790874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637626896"/>
                        </a:ext>
                      </a:extLst>
                    </a:gridCol>
                    <a:gridCol w="753769">
                      <a:extLst>
                        <a:ext uri="{9D8B030D-6E8A-4147-A177-3AD203B41FA5}">
                          <a16:colId xmlns:a16="http://schemas.microsoft.com/office/drawing/2014/main" val="84345298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2"/>
                          <a:stretch>
                            <a:fillRect l="-806" t="-1613" r="-600806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2"/>
                          <a:stretch>
                            <a:fillRect l="-101626" t="-1613" r="-505691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2"/>
                          <a:stretch>
                            <a:fillRect l="-200000" t="-1613" r="-401613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2"/>
                          <a:stretch>
                            <a:fillRect l="-300000" t="-1613" r="-301613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2"/>
                          <a:stretch>
                            <a:fillRect l="-400000" t="-1613" r="-201613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2"/>
                          <a:stretch>
                            <a:fillRect l="-504065" t="-1613" r="-103252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2"/>
                          <a:stretch>
                            <a:fillRect l="-599194" t="-1613" r="-2419" b="-32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273282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4921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2" grpId="0" animBg="1"/>
      <p:bldP spid="23" grpId="0"/>
      <p:bldP spid="31" grpId="0"/>
      <p:bldP spid="8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2145323" cy="580292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Your turn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55" y="580293"/>
            <a:ext cx="7663336" cy="42980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291" y="3063919"/>
            <a:ext cx="5779509" cy="327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10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2801</TotalTime>
  <Words>513</Words>
  <Application>Microsoft Office PowerPoint</Application>
  <PresentationFormat>Widescreen</PresentationFormat>
  <Paragraphs>150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Example 1</vt:lpstr>
      <vt:lpstr>Example 2</vt:lpstr>
      <vt:lpstr>Your turn</vt:lpstr>
      <vt:lpstr>Example 3</vt:lpstr>
      <vt:lpstr>Your turn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 Knowledge Check</dc:title>
  <dc:creator>Berwick, Chris</dc:creator>
  <cp:lastModifiedBy>J Berwick (AST)</cp:lastModifiedBy>
  <cp:revision>107</cp:revision>
  <dcterms:created xsi:type="dcterms:W3CDTF">2020-02-18T18:05:34Z</dcterms:created>
  <dcterms:modified xsi:type="dcterms:W3CDTF">2026-04-11T21:48:44Z</dcterms:modified>
</cp:coreProperties>
</file>