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6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EE8CC-3929-4E0B-B13F-770B74ECFB75}" v="3" dt="2025-07-10T08:13:38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" userId="4c151854-f68b-4e47-9316-2fff8616f3a1" providerId="ADAL" clId="{C53EE8CC-3929-4E0B-B13F-770B74ECFB75}"/>
    <pc:docChg chg="custSel addSld delSld modSld">
      <pc:chgData name="J Berwick" userId="4c151854-f68b-4e47-9316-2fff8616f3a1" providerId="ADAL" clId="{C53EE8CC-3929-4E0B-B13F-770B74ECFB75}" dt="2025-07-10T08:28:29.978" v="15" actId="14100"/>
      <pc:docMkLst>
        <pc:docMk/>
      </pc:docMkLst>
      <pc:sldChg chg="modSp del mod">
        <pc:chgData name="J Berwick" userId="4c151854-f68b-4e47-9316-2fff8616f3a1" providerId="ADAL" clId="{C53EE8CC-3929-4E0B-B13F-770B74ECFB75}" dt="2025-07-10T08:28:23.628" v="12" actId="2696"/>
        <pc:sldMkLst>
          <pc:docMk/>
          <pc:sldMk cId="2249217274" sldId="258"/>
        </pc:sldMkLst>
        <pc:spChg chg="mod">
          <ac:chgData name="J Berwick" userId="4c151854-f68b-4e47-9316-2fff8616f3a1" providerId="ADAL" clId="{C53EE8CC-3929-4E0B-B13F-770B74ECFB75}" dt="2025-07-10T08:17:33.092" v="11" actId="1076"/>
          <ac:spMkLst>
            <pc:docMk/>
            <pc:sldMk cId="2249217274" sldId="258"/>
            <ac:spMk id="8" creationId="{00000000-0000-0000-0000-000000000000}"/>
          </ac:spMkLst>
        </pc:spChg>
        <pc:spChg chg="mod">
          <ac:chgData name="J Berwick" userId="4c151854-f68b-4e47-9316-2fff8616f3a1" providerId="ADAL" clId="{C53EE8CC-3929-4E0B-B13F-770B74ECFB75}" dt="2025-07-10T08:17:33.092" v="11" actId="1076"/>
          <ac:spMkLst>
            <pc:docMk/>
            <pc:sldMk cId="2249217274" sldId="258"/>
            <ac:spMk id="32" creationId="{00000000-0000-0000-0000-000000000000}"/>
          </ac:spMkLst>
        </pc:spChg>
        <pc:graphicFrameChg chg="mod">
          <ac:chgData name="J Berwick" userId="4c151854-f68b-4e47-9316-2fff8616f3a1" providerId="ADAL" clId="{C53EE8CC-3929-4E0B-B13F-770B74ECFB75}" dt="2025-07-10T08:17:33.092" v="11" actId="1076"/>
          <ac:graphicFrameMkLst>
            <pc:docMk/>
            <pc:sldMk cId="2249217274" sldId="258"/>
            <ac:graphicFrameMk id="7" creationId="{00000000-0000-0000-0000-000000000000}"/>
          </ac:graphicFrameMkLst>
        </pc:graphicFrameChg>
        <pc:graphicFrameChg chg="mod">
          <ac:chgData name="J Berwick" userId="4c151854-f68b-4e47-9316-2fff8616f3a1" providerId="ADAL" clId="{C53EE8CC-3929-4E0B-B13F-770B74ECFB75}" dt="2025-07-10T08:17:33.092" v="11" actId="1076"/>
          <ac:graphicFrameMkLst>
            <pc:docMk/>
            <pc:sldMk cId="2249217274" sldId="258"/>
            <ac:graphicFrameMk id="34" creationId="{00000000-0000-0000-0000-000000000000}"/>
          </ac:graphicFrameMkLst>
        </pc:graphicFrameChg>
        <pc:picChg chg="mod">
          <ac:chgData name="J Berwick" userId="4c151854-f68b-4e47-9316-2fff8616f3a1" providerId="ADAL" clId="{C53EE8CC-3929-4E0B-B13F-770B74ECFB75}" dt="2025-07-10T08:17:33.092" v="11" actId="1076"/>
          <ac:picMkLst>
            <pc:docMk/>
            <pc:sldMk cId="2249217274" sldId="258"/>
            <ac:picMk id="33" creationId="{00000000-0000-0000-0000-000000000000}"/>
          </ac:picMkLst>
        </pc:picChg>
      </pc:sldChg>
      <pc:sldChg chg="delSp del mod delAnim">
        <pc:chgData name="J Berwick" userId="4c151854-f68b-4e47-9316-2fff8616f3a1" providerId="ADAL" clId="{C53EE8CC-3929-4E0B-B13F-770B74ECFB75}" dt="2025-07-09T08:55:58.383" v="4" actId="47"/>
        <pc:sldMkLst>
          <pc:docMk/>
          <pc:sldMk cId="360722687" sldId="264"/>
        </pc:sldMkLst>
        <pc:picChg chg="del">
          <ac:chgData name="J Berwick" userId="4c151854-f68b-4e47-9316-2fff8616f3a1" providerId="ADAL" clId="{C53EE8CC-3929-4E0B-B13F-770B74ECFB75}" dt="2025-07-09T08:55:51.325" v="1" actId="21"/>
          <ac:picMkLst>
            <pc:docMk/>
            <pc:sldMk cId="360722687" sldId="264"/>
            <ac:picMk id="33" creationId="{55686FB9-AC85-4410-B600-180783A3BFD6}"/>
          </ac:picMkLst>
        </pc:picChg>
        <pc:picChg chg="del">
          <ac:chgData name="J Berwick" userId="4c151854-f68b-4e47-9316-2fff8616f3a1" providerId="ADAL" clId="{C53EE8CC-3929-4E0B-B13F-770B74ECFB75}" dt="2025-07-09T08:55:51.325" v="1" actId="21"/>
          <ac:picMkLst>
            <pc:docMk/>
            <pc:sldMk cId="360722687" sldId="264"/>
            <ac:picMk id="34" creationId="{42A42C31-F50A-432A-882B-2DE027F923EB}"/>
          </ac:picMkLst>
        </pc:picChg>
        <pc:picChg chg="del">
          <ac:chgData name="J Berwick" userId="4c151854-f68b-4e47-9316-2fff8616f3a1" providerId="ADAL" clId="{C53EE8CC-3929-4E0B-B13F-770B74ECFB75}" dt="2025-07-09T08:55:51.325" v="1" actId="21"/>
          <ac:picMkLst>
            <pc:docMk/>
            <pc:sldMk cId="360722687" sldId="264"/>
            <ac:picMk id="35" creationId="{00000000-0000-0000-0000-000000000000}"/>
          </ac:picMkLst>
        </pc:picChg>
      </pc:sldChg>
      <pc:sldChg chg="modSp mod">
        <pc:chgData name="J Berwick" userId="4c151854-f68b-4e47-9316-2fff8616f3a1" providerId="ADAL" clId="{C53EE8CC-3929-4E0B-B13F-770B74ECFB75}" dt="2025-07-10T08:28:29.978" v="15" actId="14100"/>
        <pc:sldMkLst>
          <pc:docMk/>
          <pc:sldMk cId="2220057264" sldId="266"/>
        </pc:sldMkLst>
        <pc:spChg chg="mod">
          <ac:chgData name="J Berwick" userId="4c151854-f68b-4e47-9316-2fff8616f3a1" providerId="ADAL" clId="{C53EE8CC-3929-4E0B-B13F-770B74ECFB75}" dt="2025-07-10T08:28:29.978" v="15" actId="14100"/>
          <ac:spMkLst>
            <pc:docMk/>
            <pc:sldMk cId="2220057264" sldId="266"/>
            <ac:spMk id="24" creationId="{998A8CF4-AD8F-4911-8C1D-8CEB4CE50816}"/>
          </ac:spMkLst>
        </pc:spChg>
      </pc:sldChg>
      <pc:sldChg chg="del">
        <pc:chgData name="J Berwick" userId="4c151854-f68b-4e47-9316-2fff8616f3a1" providerId="ADAL" clId="{C53EE8CC-3929-4E0B-B13F-770B74ECFB75}" dt="2025-07-10T08:28:23.628" v="12" actId="2696"/>
        <pc:sldMkLst>
          <pc:docMk/>
          <pc:sldMk cId="759106866" sldId="267"/>
        </pc:sldMkLst>
      </pc:sldChg>
      <pc:sldChg chg="addSp delSp modSp add mod delAnim modAnim">
        <pc:chgData name="J Berwick" userId="4c151854-f68b-4e47-9316-2fff8616f3a1" providerId="ADAL" clId="{C53EE8CC-3929-4E0B-B13F-770B74ECFB75}" dt="2025-07-10T08:13:51.190" v="10" actId="1076"/>
        <pc:sldMkLst>
          <pc:docMk/>
          <pc:sldMk cId="257994553" sldId="798"/>
        </pc:sldMkLst>
        <pc:spChg chg="add mod">
          <ac:chgData name="J Berwick" userId="4c151854-f68b-4e47-9316-2fff8616f3a1" providerId="ADAL" clId="{C53EE8CC-3929-4E0B-B13F-770B74ECFB75}" dt="2025-07-10T08:13:51.190" v="10" actId="1076"/>
          <ac:spMkLst>
            <pc:docMk/>
            <pc:sldMk cId="257994553" sldId="798"/>
            <ac:spMk id="4" creationId="{9F748067-AF23-FDB9-CFE9-0E4EC3259DDF}"/>
          </ac:spMkLst>
        </pc:spChg>
        <pc:spChg chg="del">
          <ac:chgData name="J Berwick" userId="4c151854-f68b-4e47-9316-2fff8616f3a1" providerId="ADAL" clId="{C53EE8CC-3929-4E0B-B13F-770B74ECFB75}" dt="2025-07-09T08:55:54.356" v="2" actId="478"/>
          <ac:spMkLst>
            <pc:docMk/>
            <pc:sldMk cId="257994553" sldId="798"/>
            <ac:spMk id="15" creationId="{053FEC22-AF5C-456A-A1BE-ECF2AE7700B9}"/>
          </ac:spMkLst>
        </pc:spChg>
        <pc:spChg chg="del">
          <ac:chgData name="J Berwick" userId="4c151854-f68b-4e47-9316-2fff8616f3a1" providerId="ADAL" clId="{C53EE8CC-3929-4E0B-B13F-770B74ECFB75}" dt="2025-07-09T08:55:54.356" v="2" actId="478"/>
          <ac:spMkLst>
            <pc:docMk/>
            <pc:sldMk cId="257994553" sldId="798"/>
            <ac:spMk id="16" creationId="{00000000-0000-0000-0000-000000000000}"/>
          </ac:spMkLst>
        </pc:spChg>
        <pc:spChg chg="del">
          <ac:chgData name="J Berwick" userId="4c151854-f68b-4e47-9316-2fff8616f3a1" providerId="ADAL" clId="{C53EE8CC-3929-4E0B-B13F-770B74ECFB75}" dt="2025-07-09T08:55:54.356" v="2" actId="478"/>
          <ac:spMkLst>
            <pc:docMk/>
            <pc:sldMk cId="257994553" sldId="798"/>
            <ac:spMk id="17" creationId="{00000000-0000-0000-0000-000000000000}"/>
          </ac:spMkLst>
        </pc:spChg>
        <pc:grpChg chg="del">
          <ac:chgData name="J Berwick" userId="4c151854-f68b-4e47-9316-2fff8616f3a1" providerId="ADAL" clId="{C53EE8CC-3929-4E0B-B13F-770B74ECFB75}" dt="2025-07-09T08:55:54.356" v="2" actId="478"/>
          <ac:grpSpMkLst>
            <pc:docMk/>
            <pc:sldMk cId="257994553" sldId="798"/>
            <ac:grpSpMk id="18" creationId="{00000000-0000-0000-0000-000000000000}"/>
          </ac:grpSpMkLst>
        </pc:grpChg>
        <pc:picChg chg="add mod">
          <ac:chgData name="J Berwick" userId="4c151854-f68b-4e47-9316-2fff8616f3a1" providerId="ADAL" clId="{C53EE8CC-3929-4E0B-B13F-770B74ECFB75}" dt="2025-07-10T08:13:45.878" v="9" actId="14100"/>
          <ac:picMkLst>
            <pc:docMk/>
            <pc:sldMk cId="257994553" sldId="798"/>
            <ac:picMk id="3" creationId="{00000000-0000-0000-0000-000000000000}"/>
          </ac:picMkLst>
        </pc:picChg>
        <pc:picChg chg="add del mod">
          <ac:chgData name="J Berwick" userId="4c151854-f68b-4e47-9316-2fff8616f3a1" providerId="ADAL" clId="{C53EE8CC-3929-4E0B-B13F-770B74ECFB75}" dt="2025-07-10T08:13:18.280" v="5" actId="21"/>
          <ac:picMkLst>
            <pc:docMk/>
            <pc:sldMk cId="257994553" sldId="798"/>
            <ac:picMk id="33" creationId="{55686FB9-AC85-4410-B600-180783A3BFD6}"/>
          </ac:picMkLst>
        </pc:picChg>
        <pc:picChg chg="add del mod">
          <ac:chgData name="J Berwick" userId="4c151854-f68b-4e47-9316-2fff8616f3a1" providerId="ADAL" clId="{C53EE8CC-3929-4E0B-B13F-770B74ECFB75}" dt="2025-07-10T08:13:18.280" v="5" actId="21"/>
          <ac:picMkLst>
            <pc:docMk/>
            <pc:sldMk cId="257994553" sldId="798"/>
            <ac:picMk id="34" creationId="{42A42C31-F50A-432A-882B-2DE027F923EB}"/>
          </ac:picMkLst>
        </pc:picChg>
        <pc:picChg chg="add del mod">
          <ac:chgData name="J Berwick" userId="4c151854-f68b-4e47-9316-2fff8616f3a1" providerId="ADAL" clId="{C53EE8CC-3929-4E0B-B13F-770B74ECFB75}" dt="2025-07-10T08:13:18.280" v="5" actId="21"/>
          <ac:picMkLst>
            <pc:docMk/>
            <pc:sldMk cId="257994553" sldId="798"/>
            <ac:picMk id="3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65EDF-E90E-457D-8913-29A63C317F1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513B1-1C7D-4C4F-8DB4-960425BB5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4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23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77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05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69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62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3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8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17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64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58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19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18.png"/><Relationship Id="rId4" Type="http://schemas.openxmlformats.org/officeDocument/2006/relationships/image" Target="../media/image7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5.png"/><Relationship Id="rId4" Type="http://schemas.openxmlformats.org/officeDocument/2006/relationships/image" Target="../media/image86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507" y="-70828"/>
            <a:ext cx="1795180" cy="658799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F750E00-6A0C-44FC-828D-14614A910C0B}"/>
                  </a:ext>
                </a:extLst>
              </p:cNvPr>
              <p:cNvSpPr txBox="1"/>
              <p:nvPr/>
            </p:nvSpPr>
            <p:spPr>
              <a:xfrm>
                <a:off x="59788" y="579385"/>
                <a:ext cx="7960805" cy="255454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discrete probability distribution for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is given in the table.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i) 	Find the probability that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is odd.</a:t>
                </a:r>
              </a:p>
              <a:p>
                <a:r>
                  <a:rPr lang="en-GB" sz="2000" dirty="0"/>
                  <a:t>Two independent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000" dirty="0"/>
                  <a:t> are made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, and their sum is found.</a:t>
                </a:r>
              </a:p>
              <a:p>
                <a:r>
                  <a:rPr lang="en-GB" sz="2000" dirty="0"/>
                  <a:t>ii) 	Find the probability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000" dirty="0"/>
                  <a:t> is odd.</a:t>
                </a:r>
              </a:p>
              <a:p>
                <a:r>
                  <a:rPr lang="en-GB" sz="2000" dirty="0"/>
                  <a:t>iii) 	Find the probability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000" dirty="0"/>
                  <a:t> is greater than 8 and odd.</a:t>
                </a:r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F750E00-6A0C-44FC-828D-14614A910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8" y="579385"/>
                <a:ext cx="7960805" cy="25545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5" y="900372"/>
            <a:ext cx="3639627" cy="96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60764" y="3365273"/>
            <a:ext cx="252744" cy="2662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531059" y="3232572"/>
                <a:ext cx="1964577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=1, 3, 5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59" y="3232572"/>
                <a:ext cx="1964577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72852" y="3984314"/>
            <a:ext cx="314514" cy="2741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531059" y="4347471"/>
                <a:ext cx="77304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Odd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Odd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&amp; 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Even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Even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Odd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59" y="4347471"/>
                <a:ext cx="7730450" cy="276999"/>
              </a:xfrm>
              <a:prstGeom prst="rect">
                <a:avLst/>
              </a:prstGeom>
              <a:blipFill>
                <a:blip r:embed="rId5"/>
                <a:stretch>
                  <a:fillRect t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1059" y="3934805"/>
                <a:ext cx="92138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Possible combinations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Odd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Even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OR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Even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Odd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59" y="3934805"/>
                <a:ext cx="9213834" cy="369332"/>
              </a:xfrm>
              <a:prstGeom prst="rect">
                <a:avLst/>
              </a:prstGeom>
              <a:blipFill>
                <a:blip r:embed="rId6"/>
                <a:stretch>
                  <a:fillRect l="-529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97830" y="4667804"/>
                <a:ext cx="2311851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830" y="4667804"/>
                <a:ext cx="2311851" cy="612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548847" y="4667804"/>
                <a:ext cx="859531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420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961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847" y="4667804"/>
                <a:ext cx="859531" cy="612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85915" y="5330046"/>
            <a:ext cx="423536" cy="2708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544122" y="5667076"/>
                <a:ext cx="69588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&gt;8 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&amp; 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&amp; 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" y="5667076"/>
                <a:ext cx="6958828" cy="276999"/>
              </a:xfrm>
              <a:prstGeom prst="rect">
                <a:avLst/>
              </a:prstGeom>
              <a:blipFill>
                <a:blip r:embed="rId9"/>
                <a:stretch>
                  <a:fillRect l="-263"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44122" y="5280536"/>
                <a:ext cx="10128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Possible combinations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OR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" y="5280536"/>
                <a:ext cx="10128232" cy="369332"/>
              </a:xfrm>
              <a:prstGeom prst="rect">
                <a:avLst/>
              </a:prstGeom>
              <a:blipFill>
                <a:blip r:embed="rId10"/>
                <a:stretch>
                  <a:fillRect l="-481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59646" y="5938556"/>
                <a:ext cx="2311851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646" y="5938556"/>
                <a:ext cx="2311851" cy="6127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153658" y="5921348"/>
                <a:ext cx="859530" cy="611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961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658" y="5921348"/>
                <a:ext cx="859530" cy="61170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005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6" grpId="0" animBg="1"/>
      <p:bldP spid="37" grpId="0"/>
      <p:bldP spid="5" grpId="0"/>
      <p:bldP spid="6" grpId="0"/>
      <p:bldP spid="46" grpId="0"/>
      <p:bldP spid="47" grpId="0" animBg="1"/>
      <p:bldP spid="48" grpId="0"/>
      <p:bldP spid="49" grpId="0"/>
      <p:bldP spid="51" grpId="0"/>
      <p:bldP spid="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155371" cy="575401"/>
          </a:xfrm>
        </p:spPr>
        <p:txBody>
          <a:bodyPr>
            <a:noAutofit/>
          </a:bodyPr>
          <a:lstStyle/>
          <a:p>
            <a:r>
              <a:rPr lang="en-GB" sz="3600" b="1" dirty="0"/>
              <a:t>Questions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55427" y="3003970"/>
            <a:ext cx="252744" cy="2662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8171" y="2951718"/>
                <a:ext cx="7667898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probability distribution of a discrete random variable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is given in the table.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GB" dirty="0"/>
                  <a:t>Find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GB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GB" dirty="0"/>
                  <a:t>Two independent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are made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, and their product is found. Find the probability that the product is 0.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71" y="2951718"/>
                <a:ext cx="7667898" cy="2862322"/>
              </a:xfrm>
              <a:prstGeom prst="rect">
                <a:avLst/>
              </a:prstGeom>
              <a:blipFill>
                <a:blip r:embed="rId2"/>
                <a:stretch>
                  <a:fillRect l="-716" t="-1064" b="-2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71" y="3389912"/>
            <a:ext cx="3737172" cy="10486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32188" y="4438515"/>
                <a:ext cx="940525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188" y="4438515"/>
                <a:ext cx="940525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05313" y="5488406"/>
                <a:ext cx="6247779" cy="985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𝟏𝟔</m:t>
                              </m:r>
                            </m:den>
                          </m:f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𝟑𝟗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𝟔𝟒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313" y="5488406"/>
                <a:ext cx="6247779" cy="9853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55427" y="679905"/>
            <a:ext cx="252744" cy="2662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08171" y="627653"/>
                <a:ext cx="7667898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probability distribution of a discrete random variable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is given in the table.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Two independent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are made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. </a:t>
                </a:r>
              </a:p>
              <a:p>
                <a:r>
                  <a:rPr lang="en-GB" dirty="0"/>
                  <a:t>Find the probability that the second value is greater than the first.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71" y="627653"/>
                <a:ext cx="7667898" cy="2031325"/>
              </a:xfrm>
              <a:prstGeom prst="rect">
                <a:avLst/>
              </a:prstGeom>
              <a:blipFill>
                <a:blip r:embed="rId6"/>
                <a:stretch>
                  <a:fillRect l="-716" t="-1802" b="-39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36138" y="2009669"/>
                <a:ext cx="5985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138" y="2009669"/>
                <a:ext cx="598534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171" y="956904"/>
            <a:ext cx="3891231" cy="88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155371" cy="575401"/>
          </a:xfrm>
        </p:spPr>
        <p:txBody>
          <a:bodyPr>
            <a:noAutofit/>
          </a:bodyPr>
          <a:lstStyle/>
          <a:p>
            <a:r>
              <a:rPr lang="en-GB" sz="3600" b="1" dirty="0"/>
              <a:t>Questions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65117" y="627653"/>
            <a:ext cx="252744" cy="2662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7861" y="575401"/>
                <a:ext cx="7667898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discrete random variable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has probability function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a positive constant.</a:t>
                </a:r>
              </a:p>
              <a:p>
                <a:pPr marL="400050" indent="-400050">
                  <a:buFont typeface="+mj-lt"/>
                  <a:buAutoNum type="alphaLcParenR"/>
                </a:pPr>
                <a:r>
                  <a:rPr lang="en-GB" dirty="0"/>
                  <a:t>Show that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Two independent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are made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dirty="0"/>
                  <a:t>Find the complete probability function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in the form of a table.</a:t>
                </a:r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(1.3≤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≤3.2)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61" y="575401"/>
                <a:ext cx="7667898" cy="3970318"/>
              </a:xfrm>
              <a:prstGeom prst="rect">
                <a:avLst/>
              </a:prstGeom>
              <a:blipFill>
                <a:blip r:embed="rId2"/>
                <a:stretch>
                  <a:fillRect l="-636" t="-767" b="-1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/>
              <p:nvPr/>
            </p:nvSpPr>
            <p:spPr>
              <a:xfrm>
                <a:off x="427263" y="1355016"/>
                <a:ext cx="12165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63" y="1355016"/>
                <a:ext cx="1216550" cy="276999"/>
              </a:xfrm>
              <a:prstGeom prst="rect">
                <a:avLst/>
              </a:prstGeom>
              <a:blipFill>
                <a:blip r:embed="rId3"/>
                <a:stretch>
                  <a:fillRect l="-4000" r="-15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/>
              <p:nvPr/>
            </p:nvSpPr>
            <p:spPr>
              <a:xfrm>
                <a:off x="1648145" y="873106"/>
                <a:ext cx="1234953" cy="976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−2)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145" y="873106"/>
                <a:ext cx="1234953" cy="9766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/>
              <p:nvPr/>
            </p:nvSpPr>
            <p:spPr>
              <a:xfrm>
                <a:off x="3066010" y="913872"/>
                <a:ext cx="12271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=0, 1, 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010" y="913872"/>
                <a:ext cx="12271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30700BC-6E59-4780-836D-95B7CE4482A5}"/>
                  </a:ext>
                </a:extLst>
              </p:cNvPr>
              <p:cNvSpPr/>
              <p:nvPr/>
            </p:nvSpPr>
            <p:spPr>
              <a:xfrm>
                <a:off x="3066010" y="1202110"/>
                <a:ext cx="7975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30700BC-6E59-4780-836D-95B7CE4482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010" y="1202110"/>
                <a:ext cx="7975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CAB3A9A-7B25-42D6-AEF5-4EFD885CE3B4}"/>
                  </a:ext>
                </a:extLst>
              </p:cNvPr>
              <p:cNvSpPr/>
              <p:nvPr/>
            </p:nvSpPr>
            <p:spPr>
              <a:xfrm>
                <a:off x="3061061" y="1455170"/>
                <a:ext cx="1273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otherwise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CAB3A9A-7B25-42D6-AEF5-4EFD885CE3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1061" y="1455170"/>
                <a:ext cx="127336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817102" y="2227380"/>
                <a:ext cx="34051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102" y="2227380"/>
                <a:ext cx="340517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/>
          <a:srcRect l="894" t="10746" r="717" b="7898"/>
          <a:stretch/>
        </p:blipFill>
        <p:spPr>
          <a:xfrm>
            <a:off x="448491" y="3239806"/>
            <a:ext cx="5747657" cy="69233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263" y="4630852"/>
            <a:ext cx="4883319" cy="91447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699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155371" cy="575401"/>
          </a:xfrm>
        </p:spPr>
        <p:txBody>
          <a:bodyPr>
            <a:noAutofit/>
          </a:bodyPr>
          <a:lstStyle/>
          <a:p>
            <a:r>
              <a:rPr lang="en-GB" sz="3600" b="1" dirty="0"/>
              <a:t>Questions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34775" y="627653"/>
            <a:ext cx="252744" cy="2662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7519" y="575401"/>
                <a:ext cx="7667898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discrete random variable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has probability function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a positive constant.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Show that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dirty="0"/>
                  <a:t>Show the probability function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in the form of a table.</a:t>
                </a:r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pPr marL="342900" indent="-342900">
                  <a:buFont typeface="+mj-lt"/>
                  <a:buAutoNum type="alphaLcParenR" startAt="2"/>
                </a:pPr>
                <a:endParaRPr lang="en-GB" dirty="0"/>
              </a:p>
              <a:p>
                <a:r>
                  <a:rPr lang="en-GB" dirty="0"/>
                  <a:t>Two independent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are made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and their total is found.</a:t>
                </a:r>
              </a:p>
              <a:p>
                <a:pPr marL="342900" indent="-342900">
                  <a:buFont typeface="+mj-lt"/>
                  <a:buAutoNum type="alphaLcParenR" startAt="3"/>
                </a:pPr>
                <a:r>
                  <a:rPr lang="en-GB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=7)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19" y="575401"/>
                <a:ext cx="7667898" cy="4247317"/>
              </a:xfrm>
              <a:prstGeom prst="rect">
                <a:avLst/>
              </a:prstGeom>
              <a:blipFill>
                <a:blip r:embed="rId2"/>
                <a:stretch>
                  <a:fillRect l="-636" t="-717" b="-1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/>
              <p:nvPr/>
            </p:nvSpPr>
            <p:spPr>
              <a:xfrm>
                <a:off x="396921" y="1355016"/>
                <a:ext cx="12165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1" y="1355016"/>
                <a:ext cx="1216550" cy="276999"/>
              </a:xfrm>
              <a:prstGeom prst="rect">
                <a:avLst/>
              </a:prstGeom>
              <a:blipFill>
                <a:blip r:embed="rId3"/>
                <a:stretch>
                  <a:fillRect l="-4000" r="-15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/>
              <p:nvPr/>
            </p:nvSpPr>
            <p:spPr>
              <a:xfrm>
                <a:off x="1620179" y="1074768"/>
                <a:ext cx="609590" cy="710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179" y="1074768"/>
                <a:ext cx="609590" cy="710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/>
              <p:nvPr/>
            </p:nvSpPr>
            <p:spPr>
              <a:xfrm>
                <a:off x="2398637" y="1123555"/>
                <a:ext cx="1656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=1, 2, 3, 4, 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637" y="1123555"/>
                <a:ext cx="16568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CAB3A9A-7B25-42D6-AEF5-4EFD885CE3B4}"/>
                  </a:ext>
                </a:extLst>
              </p:cNvPr>
              <p:cNvSpPr/>
              <p:nvPr/>
            </p:nvSpPr>
            <p:spPr>
              <a:xfrm>
                <a:off x="2358301" y="1406692"/>
                <a:ext cx="1273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otherwise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CAB3A9A-7B25-42D6-AEF5-4EFD885CE3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301" y="1406692"/>
                <a:ext cx="127336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70728" y="2105203"/>
                <a:ext cx="7157935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. So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728" y="2105203"/>
                <a:ext cx="7157935" cy="492443"/>
              </a:xfrm>
              <a:prstGeom prst="rect">
                <a:avLst/>
              </a:prstGeom>
              <a:blipFill>
                <a:blip r:embed="rId7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506244F8-2DAE-4ED0-881B-B663F0BCD90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0375" y="2970841"/>
              <a:ext cx="4489214" cy="98323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52870">
                      <a:extLst>
                        <a:ext uri="{9D8B030D-6E8A-4147-A177-3AD203B41FA5}">
                          <a16:colId xmlns:a16="http://schemas.microsoft.com/office/drawing/2014/main" val="2318039639"/>
                        </a:ext>
                      </a:extLst>
                    </a:gridCol>
                    <a:gridCol w="671523">
                      <a:extLst>
                        <a:ext uri="{9D8B030D-6E8A-4147-A177-3AD203B41FA5}">
                          <a16:colId xmlns:a16="http://schemas.microsoft.com/office/drawing/2014/main" val="4164613616"/>
                        </a:ext>
                      </a:extLst>
                    </a:gridCol>
                    <a:gridCol w="627017">
                      <a:extLst>
                        <a:ext uri="{9D8B030D-6E8A-4147-A177-3AD203B41FA5}">
                          <a16:colId xmlns:a16="http://schemas.microsoft.com/office/drawing/2014/main" val="128846749"/>
                        </a:ext>
                      </a:extLst>
                    </a:gridCol>
                    <a:gridCol w="627017">
                      <a:extLst>
                        <a:ext uri="{9D8B030D-6E8A-4147-A177-3AD203B41FA5}">
                          <a16:colId xmlns:a16="http://schemas.microsoft.com/office/drawing/2014/main" val="3618708830"/>
                        </a:ext>
                      </a:extLst>
                    </a:gridCol>
                    <a:gridCol w="744583">
                      <a:extLst>
                        <a:ext uri="{9D8B030D-6E8A-4147-A177-3AD203B41FA5}">
                          <a16:colId xmlns:a16="http://schemas.microsoft.com/office/drawing/2014/main" val="1662277368"/>
                        </a:ext>
                      </a:extLst>
                    </a:gridCol>
                    <a:gridCol w="666204">
                      <a:extLst>
                        <a:ext uri="{9D8B030D-6E8A-4147-A177-3AD203B41FA5}">
                          <a16:colId xmlns:a16="http://schemas.microsoft.com/office/drawing/2014/main" val="36879824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2333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33867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506244F8-2DAE-4ED0-881B-B663F0BCD90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8350110"/>
                  </p:ext>
                </p:extLst>
              </p:nvPr>
            </p:nvGraphicFramePr>
            <p:xfrm>
              <a:off x="750375" y="2970841"/>
              <a:ext cx="4489214" cy="98323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52870">
                      <a:extLst>
                        <a:ext uri="{9D8B030D-6E8A-4147-A177-3AD203B41FA5}">
                          <a16:colId xmlns:a16="http://schemas.microsoft.com/office/drawing/2014/main" val="2318039639"/>
                        </a:ext>
                      </a:extLst>
                    </a:gridCol>
                    <a:gridCol w="671523">
                      <a:extLst>
                        <a:ext uri="{9D8B030D-6E8A-4147-A177-3AD203B41FA5}">
                          <a16:colId xmlns:a16="http://schemas.microsoft.com/office/drawing/2014/main" val="4164613616"/>
                        </a:ext>
                      </a:extLst>
                    </a:gridCol>
                    <a:gridCol w="627017">
                      <a:extLst>
                        <a:ext uri="{9D8B030D-6E8A-4147-A177-3AD203B41FA5}">
                          <a16:colId xmlns:a16="http://schemas.microsoft.com/office/drawing/2014/main" val="128846749"/>
                        </a:ext>
                      </a:extLst>
                    </a:gridCol>
                    <a:gridCol w="627017">
                      <a:extLst>
                        <a:ext uri="{9D8B030D-6E8A-4147-A177-3AD203B41FA5}">
                          <a16:colId xmlns:a16="http://schemas.microsoft.com/office/drawing/2014/main" val="3618708830"/>
                        </a:ext>
                      </a:extLst>
                    </a:gridCol>
                    <a:gridCol w="744583">
                      <a:extLst>
                        <a:ext uri="{9D8B030D-6E8A-4147-A177-3AD203B41FA5}">
                          <a16:colId xmlns:a16="http://schemas.microsoft.com/office/drawing/2014/main" val="1662277368"/>
                        </a:ext>
                      </a:extLst>
                    </a:gridCol>
                    <a:gridCol w="666204">
                      <a:extLst>
                        <a:ext uri="{9D8B030D-6E8A-4147-A177-3AD203B41FA5}">
                          <a16:colId xmlns:a16="http://schemas.microsoft.com/office/drawing/2014/main" val="36879824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29" t="-1639" r="-291005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71171" t="-1639" r="-395495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5098" t="-1639" r="-330392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91262" t="-1639" r="-227184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11382" t="-1639" r="-90244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77064" t="-1639" r="-1835" b="-168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2333036"/>
                      </a:ext>
                    </a:extLst>
                  </a:tr>
                  <a:tr h="6123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29" t="-61386" r="-29100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71171" t="-61386" r="-39549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5098" t="-61386" r="-330392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91262" t="-61386" r="-227184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411382" t="-61386" r="-90244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77064" t="-61386" r="-1835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338673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96921" y="4779745"/>
                <a:ext cx="7127285" cy="618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𝟒𝟒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𝟐𝟐𝟓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1" y="4779745"/>
                <a:ext cx="7127285" cy="6183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76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649583" cy="784405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Exam question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5319"/>
            <a:ext cx="10257531" cy="403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32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649583" cy="784405"/>
          </a:xfrm>
        </p:spPr>
        <p:txBody>
          <a:bodyPr>
            <a:normAutofit/>
          </a:bodyPr>
          <a:lstStyle/>
          <a:p>
            <a:r>
              <a:rPr lang="en-GB" sz="3600" b="1" dirty="0"/>
              <a:t>Mark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80" y="784405"/>
            <a:ext cx="6998579" cy="1018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80" y="1802675"/>
            <a:ext cx="6998579" cy="228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3125</TotalTime>
  <Words>542</Words>
  <Application>Microsoft Office PowerPoint</Application>
  <PresentationFormat>Widescreen</PresentationFormat>
  <Paragraphs>102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Example</vt:lpstr>
      <vt:lpstr>Questions</vt:lpstr>
      <vt:lpstr>Questions</vt:lpstr>
      <vt:lpstr>Questions</vt:lpstr>
      <vt:lpstr>Exam question</vt:lpstr>
      <vt:lpstr>Mark scheme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 Knowledge Check</dc:title>
  <dc:creator>Berwick, Chris</dc:creator>
  <cp:lastModifiedBy>J Berwick (AST)</cp:lastModifiedBy>
  <cp:revision>111</cp:revision>
  <dcterms:created xsi:type="dcterms:W3CDTF">2020-02-18T18:05:34Z</dcterms:created>
  <dcterms:modified xsi:type="dcterms:W3CDTF">2026-04-11T21:47:42Z</dcterms:modified>
</cp:coreProperties>
</file>