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68" r:id="rId2"/>
    <p:sldId id="279" r:id="rId3"/>
    <p:sldId id="553" r:id="rId4"/>
    <p:sldId id="569" r:id="rId5"/>
    <p:sldId id="280" r:id="rId6"/>
    <p:sldId id="570" r:id="rId7"/>
    <p:sldId id="557" r:id="rId8"/>
    <p:sldId id="558" r:id="rId9"/>
    <p:sldId id="559" r:id="rId10"/>
    <p:sldId id="560" r:id="rId11"/>
    <p:sldId id="561" r:id="rId12"/>
    <p:sldId id="562" r:id="rId13"/>
    <p:sldId id="563" r:id="rId14"/>
    <p:sldId id="564" r:id="rId15"/>
    <p:sldId id="565" r:id="rId16"/>
    <p:sldId id="566" r:id="rId17"/>
    <p:sldId id="567" r:id="rId18"/>
    <p:sldId id="552" r:id="rId19"/>
    <p:sldId id="531" r:id="rId20"/>
    <p:sldId id="550" r:id="rId21"/>
    <p:sldId id="556" r:id="rId22"/>
    <p:sldId id="568" r:id="rId23"/>
    <p:sldId id="533" r:id="rId24"/>
  </p:sldIdLst>
  <p:sldSz cx="12192000" cy="6858000"/>
  <p:notesSz cx="6810375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B60F3C-16D2-4A9E-9D2B-FA6A33149B98}" v="1" dt="2025-09-07T18:19:01.7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7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6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Berwick" userId="4c151854-f68b-4e47-9316-2fff8616f3a1" providerId="ADAL" clId="{555394FB-B11A-4645-8288-DCE25F817098}"/>
    <pc:docChg chg="custSel addSld delSld modSld">
      <pc:chgData name="J Berwick" userId="4c151854-f68b-4e47-9316-2fff8616f3a1" providerId="ADAL" clId="{555394FB-B11A-4645-8288-DCE25F817098}" dt="2025-07-09T08:43:09.414" v="7" actId="47"/>
      <pc:docMkLst>
        <pc:docMk/>
      </pc:docMkLst>
      <pc:sldChg chg="delSp del mod delAnim">
        <pc:chgData name="J Berwick" userId="4c151854-f68b-4e47-9316-2fff8616f3a1" providerId="ADAL" clId="{555394FB-B11A-4645-8288-DCE25F817098}" dt="2025-07-09T08:42:59.708" v="4" actId="47"/>
        <pc:sldMkLst>
          <pc:docMk/>
          <pc:sldMk cId="325522067" sldId="551"/>
        </pc:sldMkLst>
      </pc:sldChg>
      <pc:sldChg chg="del">
        <pc:chgData name="J Berwick" userId="4c151854-f68b-4e47-9316-2fff8616f3a1" providerId="ADAL" clId="{555394FB-B11A-4645-8288-DCE25F817098}" dt="2025-07-09T08:43:08.334" v="5" actId="47"/>
        <pc:sldMkLst>
          <pc:docMk/>
          <pc:sldMk cId="3184976494" sldId="571"/>
        </pc:sldMkLst>
      </pc:sldChg>
      <pc:sldChg chg="del">
        <pc:chgData name="J Berwick" userId="4c151854-f68b-4e47-9316-2fff8616f3a1" providerId="ADAL" clId="{555394FB-B11A-4645-8288-DCE25F817098}" dt="2025-07-09T08:43:08.948" v="6" actId="47"/>
        <pc:sldMkLst>
          <pc:docMk/>
          <pc:sldMk cId="856989668" sldId="572"/>
        </pc:sldMkLst>
      </pc:sldChg>
      <pc:sldChg chg="del">
        <pc:chgData name="J Berwick" userId="4c151854-f68b-4e47-9316-2fff8616f3a1" providerId="ADAL" clId="{555394FB-B11A-4645-8288-DCE25F817098}" dt="2025-07-09T08:43:09.414" v="7" actId="47"/>
        <pc:sldMkLst>
          <pc:docMk/>
          <pc:sldMk cId="2971593005" sldId="573"/>
        </pc:sldMkLst>
      </pc:sldChg>
      <pc:sldChg chg="addSp delSp modSp add mod modAnim">
        <pc:chgData name="J Berwick" userId="4c151854-f68b-4e47-9316-2fff8616f3a1" providerId="ADAL" clId="{555394FB-B11A-4645-8288-DCE25F817098}" dt="2025-07-09T08:42:56.289" v="3"/>
        <pc:sldMkLst>
          <pc:docMk/>
          <pc:sldMk cId="257994553" sldId="798"/>
        </pc:sldMkLst>
        <pc:spChg chg="add mod">
          <ac:chgData name="J Berwick" userId="4c151854-f68b-4e47-9316-2fff8616f3a1" providerId="ADAL" clId="{555394FB-B11A-4645-8288-DCE25F817098}" dt="2025-07-09T08:42:56.289" v="3"/>
          <ac:spMkLst>
            <pc:docMk/>
            <pc:sldMk cId="257994553" sldId="798"/>
            <ac:spMk id="12" creationId="{29454C84-2343-4550-943E-E763531D1E5F}"/>
          </ac:spMkLst>
        </pc:spChg>
        <pc:picChg chg="add mod">
          <ac:chgData name="J Berwick" userId="4c151854-f68b-4e47-9316-2fff8616f3a1" providerId="ADAL" clId="{555394FB-B11A-4645-8288-DCE25F817098}" dt="2025-07-09T08:42:56.289" v="3"/>
          <ac:picMkLst>
            <pc:docMk/>
            <pc:sldMk cId="257994553" sldId="798"/>
            <ac:picMk id="11" creationId="{00000000-0000-0000-0000-000000000000}"/>
          </ac:picMkLst>
        </pc:picChg>
      </pc:sldChg>
    </pc:docChg>
  </pc:docChgLst>
  <pc:docChgLst>
    <pc:chgData name="J Berwick (AST)" userId="9d17e596-8e0b-46f0-96e0-e9b513ea3edd" providerId="ADAL" clId="{4545CBDD-4713-4AEB-94B7-F94B08E48D4A}"/>
    <pc:docChg chg="custSel modSld">
      <pc:chgData name="J Berwick (AST)" userId="9d17e596-8e0b-46f0-96e0-e9b513ea3edd" providerId="ADAL" clId="{4545CBDD-4713-4AEB-94B7-F94B08E48D4A}" dt="2025-09-07T18:19:03.091" v="1" actId="478"/>
      <pc:docMkLst>
        <pc:docMk/>
      </pc:docMkLst>
      <pc:sldChg chg="addSp delSp modSp mod">
        <pc:chgData name="J Berwick (AST)" userId="9d17e596-8e0b-46f0-96e0-e9b513ea3edd" providerId="ADAL" clId="{4545CBDD-4713-4AEB-94B7-F94B08E48D4A}" dt="2025-09-07T18:19:03.091" v="1" actId="478"/>
        <pc:sldMkLst>
          <pc:docMk/>
          <pc:sldMk cId="3615862484" sldId="568"/>
        </pc:sldMkLst>
        <pc:spChg chg="add del mod">
          <ac:chgData name="J Berwick (AST)" userId="9d17e596-8e0b-46f0-96e0-e9b513ea3edd" providerId="ADAL" clId="{4545CBDD-4713-4AEB-94B7-F94B08E48D4A}" dt="2025-09-07T18:19:03.091" v="1" actId="478"/>
          <ac:spMkLst>
            <pc:docMk/>
            <pc:sldMk cId="3615862484" sldId="568"/>
            <ac:spMk id="2" creationId="{B5915750-C930-BD8F-9BAF-7635E2229C3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FCDBB-4CAF-46CE-8791-71DABAAB4CDF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4A112-53BE-4F20-B540-750F173B00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355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7913-E45D-4464-86FE-C2E11053DE2B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ECA9-4E19-4009-BDF5-C6BDB74C5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612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7913-E45D-4464-86FE-C2E11053DE2B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ECA9-4E19-4009-BDF5-C6BDB74C5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48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7913-E45D-4464-86FE-C2E11053DE2B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ECA9-4E19-4009-BDF5-C6BDB74C5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86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7913-E45D-4464-86FE-C2E11053DE2B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ECA9-4E19-4009-BDF5-C6BDB74C5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56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7913-E45D-4464-86FE-C2E11053DE2B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ECA9-4E19-4009-BDF5-C6BDB74C5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593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7913-E45D-4464-86FE-C2E11053DE2B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ECA9-4E19-4009-BDF5-C6BDB74C5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640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7913-E45D-4464-86FE-C2E11053DE2B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ECA9-4E19-4009-BDF5-C6BDB74C5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372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7913-E45D-4464-86FE-C2E11053DE2B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ECA9-4E19-4009-BDF5-C6BDB74C5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021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7913-E45D-4464-86FE-C2E11053DE2B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ECA9-4E19-4009-BDF5-C6BDB74C5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06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7913-E45D-4464-86FE-C2E11053DE2B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ECA9-4E19-4009-BDF5-C6BDB74C5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420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7913-E45D-4464-86FE-C2E11053DE2B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ECA9-4E19-4009-BDF5-C6BDB74C5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452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B7913-E45D-4464-86FE-C2E11053DE2B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6ECA9-4E19-4009-BDF5-C6BDB74C5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288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time_continue=66&amp;v=SWHj71qS_NA&amp;feature=emb_logo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iBox3QHYq4" TargetMode="External"/><Relationship Id="rId2" Type="http://schemas.openxmlformats.org/officeDocument/2006/relationships/hyperlink" Target="https://www.youtube.com/watch?v=NnxjZ-aFkjs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8u4cNfU_aA" TargetMode="External"/><Relationship Id="rId2" Type="http://schemas.openxmlformats.org/officeDocument/2006/relationships/hyperlink" Target="https://www.youtube.com/watch?v=PF2pRVGIbak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706"/>
            <a:ext cx="4010297" cy="51901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The large data set</a:t>
            </a:r>
            <a:endParaRPr lang="en-GB" b="1" dirty="0">
              <a:latin typeface="+mn-lt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241" y="3919055"/>
            <a:ext cx="6292747" cy="654686"/>
          </a:xfrm>
        </p:spPr>
        <p:txBody>
          <a:bodyPr>
            <a:noAutofit/>
          </a:bodyPr>
          <a:lstStyle/>
          <a:p>
            <a:r>
              <a:rPr lang="en-US" sz="1800" dirty="0">
                <a:sym typeface="Wingdings" panose="05000000000000000000" pitchFamily="2" charset="2"/>
              </a:rPr>
              <a:t>The large data set contains information recorded in 1987 and 2015 at weather stations around the world (as shown).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856" y="43861"/>
            <a:ext cx="4505007" cy="52939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41" y="550958"/>
            <a:ext cx="6609943" cy="33092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B04397-9642-4208-B3B3-16622E25CE7F}"/>
              </a:ext>
            </a:extLst>
          </p:cNvPr>
          <p:cNvSpPr/>
          <p:nvPr/>
        </p:nvSpPr>
        <p:spPr>
          <a:xfrm>
            <a:off x="147241" y="4632613"/>
            <a:ext cx="71157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The data was recorded in both 1987 and 2015 (May to October), and you will most likely be asked to draw comparisons between the two.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43EED3-3FEC-4498-B53A-29BBCA248196}"/>
              </a:ext>
            </a:extLst>
          </p:cNvPr>
          <p:cNvSpPr/>
          <p:nvPr/>
        </p:nvSpPr>
        <p:spPr>
          <a:xfrm>
            <a:off x="147240" y="5337816"/>
            <a:ext cx="5587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You do not need to memorise the data but being familiar with it and the locations shown will be useful.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C137A2-B03E-41A8-AED3-3A7BEEA2FDC5}"/>
              </a:ext>
            </a:extLst>
          </p:cNvPr>
          <p:cNvSpPr/>
          <p:nvPr/>
        </p:nvSpPr>
        <p:spPr>
          <a:xfrm>
            <a:off x="147240" y="5984147"/>
            <a:ext cx="57832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Perth is the only location in the southern hemisphere and so has opposite seasons to all the other locations.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6439988" y="5648581"/>
            <a:ext cx="55821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Leuchars</a:t>
            </a:r>
            <a:r>
              <a:rPr lang="en-GB" dirty="0"/>
              <a:t> is a lot further north than any other location and it is by the sea so we would expect it to be colder than other locations like </a:t>
            </a:r>
            <a:r>
              <a:rPr lang="en-GB" dirty="0" err="1"/>
              <a:t>Hurn</a:t>
            </a:r>
            <a:r>
              <a:rPr lang="en-GB" dirty="0"/>
              <a:t> and Heathrow. </a:t>
            </a:r>
          </a:p>
        </p:txBody>
      </p:sp>
    </p:spTree>
    <p:extLst>
      <p:ext uri="{BB962C8B-B14F-4D97-AF65-F5344CB8AC3E}">
        <p14:creationId xmlns:p14="http://schemas.microsoft.com/office/powerpoint/2010/main" val="281981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8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2" y="-3758"/>
            <a:ext cx="4018439" cy="65235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The large data set</a:t>
            </a:r>
            <a:endParaRPr lang="en-GB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167" y="648594"/>
            <a:ext cx="438745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Data set variables</a:t>
            </a:r>
          </a:p>
          <a:p>
            <a:r>
              <a:rPr lang="en-GB" sz="2000" dirty="0"/>
              <a:t>The LDS features 11 variables: </a:t>
            </a:r>
          </a:p>
          <a:p>
            <a:r>
              <a:rPr lang="en-GB" sz="2000" dirty="0"/>
              <a:t>•	Daily Mean Temperature</a:t>
            </a:r>
          </a:p>
          <a:p>
            <a:r>
              <a:rPr lang="en-GB" sz="2000" dirty="0"/>
              <a:t>•	Daily Total Rainfall</a:t>
            </a:r>
          </a:p>
          <a:p>
            <a:r>
              <a:rPr lang="en-GB" sz="2000" dirty="0"/>
              <a:t>•	Daily Total Sunshine</a:t>
            </a:r>
          </a:p>
          <a:p>
            <a:r>
              <a:rPr lang="en-GB" sz="2000" dirty="0"/>
              <a:t>•	Daily Maximum Relative Humidity</a:t>
            </a:r>
          </a:p>
          <a:p>
            <a:r>
              <a:rPr lang="en-GB" sz="2000" dirty="0"/>
              <a:t>•	Daily Mean </a:t>
            </a:r>
            <a:r>
              <a:rPr lang="en-GB" sz="2000" dirty="0" err="1"/>
              <a:t>Windspeed</a:t>
            </a:r>
            <a:endParaRPr lang="en-GB" sz="2000" dirty="0"/>
          </a:p>
          <a:p>
            <a:r>
              <a:rPr lang="en-GB" sz="2000" dirty="0"/>
              <a:t>•	Daily Maximum Gust</a:t>
            </a:r>
          </a:p>
          <a:p>
            <a:r>
              <a:rPr lang="en-GB" sz="2000" dirty="0"/>
              <a:t>•	Daily Mean Wind Direction</a:t>
            </a:r>
          </a:p>
          <a:p>
            <a:r>
              <a:rPr lang="en-GB" sz="2000" dirty="0"/>
              <a:t>•	Daily Maximum Gust Direction</a:t>
            </a:r>
          </a:p>
          <a:p>
            <a:r>
              <a:rPr lang="en-GB" sz="2000" dirty="0"/>
              <a:t>•	Cloud Cover</a:t>
            </a:r>
          </a:p>
          <a:p>
            <a:r>
              <a:rPr lang="en-GB" sz="2000" dirty="0"/>
              <a:t>•	Visibility</a:t>
            </a:r>
          </a:p>
          <a:p>
            <a:r>
              <a:rPr lang="en-GB" sz="2000" dirty="0"/>
              <a:t>•	Pressure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167" y="4886542"/>
            <a:ext cx="68563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If a reading is not available, then it is listed as ‘n/a’.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These values are simply ignored as values if we are asked to do some calculations with a set of values containing some.</a:t>
            </a:r>
          </a:p>
        </p:txBody>
      </p:sp>
    </p:spTree>
    <p:extLst>
      <p:ext uri="{BB962C8B-B14F-4D97-AF65-F5344CB8AC3E}">
        <p14:creationId xmlns:p14="http://schemas.microsoft.com/office/powerpoint/2010/main" val="189868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113417" cy="587829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+mn-lt"/>
              </a:rPr>
              <a:t>The variables in more detail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587829"/>
            <a:ext cx="1129501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u="sng" dirty="0"/>
              <a:t>Daily Maximum 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is measured in Degrees Celsius.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Data values are given to one decimal place.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 negative value indicates a temperature less than 0℃. </a:t>
            </a:r>
          </a:p>
          <a:p>
            <a:endParaRPr lang="en-GB" dirty="0"/>
          </a:p>
          <a:p>
            <a:r>
              <a:rPr lang="en-GB" b="1" u="sng" dirty="0"/>
              <a:t>Daily Total Rainfall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All totals are given in millimetres.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If the total amount of rainfall recorded is less than 0.05mm, then it is recorded as ‘</a:t>
            </a:r>
            <a:r>
              <a:rPr lang="en-GB" dirty="0" err="1"/>
              <a:t>tr</a:t>
            </a:r>
            <a:r>
              <a:rPr lang="en-GB" dirty="0"/>
              <a:t>’ (trace).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 “</a:t>
            </a:r>
            <a:r>
              <a:rPr lang="en-GB" dirty="0" err="1"/>
              <a:t>tr</a:t>
            </a:r>
            <a:r>
              <a:rPr lang="en-GB" dirty="0"/>
              <a:t>” value is treated as 0 if we have to do a calculation with it. </a:t>
            </a:r>
          </a:p>
          <a:p>
            <a:endParaRPr lang="en-GB" dirty="0"/>
          </a:p>
          <a:p>
            <a:r>
              <a:rPr lang="en-GB" b="1" u="sng" dirty="0"/>
              <a:t>Daily Total Sunshine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Values for this are given in hours and recorded to one decimal place.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For example, an entry of ‘4.5’ would indicate that there were 4.5 hours (e.g. four and a half hours) of sunshine on that particular day in that particular location. </a:t>
            </a:r>
          </a:p>
          <a:p>
            <a:endParaRPr lang="en-GB" dirty="0"/>
          </a:p>
          <a:p>
            <a:r>
              <a:rPr lang="en-GB" b="1" u="sng" dirty="0"/>
              <a:t>Daily Maximum Relative Humidity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Relative humidity is a measure of the saturation of water vapour in the atmosphere.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Higher relative </a:t>
            </a:r>
            <a:r>
              <a:rPr lang="en-GB" dirty="0" err="1"/>
              <a:t>humidities</a:t>
            </a:r>
            <a:r>
              <a:rPr lang="en-GB" dirty="0"/>
              <a:t> indicate that the air contains more water vapour.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values are given as a percentage. Values above 95% are associated with mist and fog.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If the relative humidity is 100%, then the air is fully saturated and precipitation </a:t>
            </a:r>
            <a:r>
              <a:rPr lang="en-GB" b="1" dirty="0"/>
              <a:t>can</a:t>
            </a:r>
            <a:r>
              <a:rPr lang="en-GB" dirty="0"/>
              <a:t> occur. </a:t>
            </a:r>
          </a:p>
        </p:txBody>
      </p:sp>
    </p:spTree>
    <p:extLst>
      <p:ext uri="{BB962C8B-B14F-4D97-AF65-F5344CB8AC3E}">
        <p14:creationId xmlns:p14="http://schemas.microsoft.com/office/powerpoint/2010/main" val="61604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113417" cy="587829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+mn-lt"/>
              </a:rPr>
              <a:t>The variables in more detail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587829"/>
            <a:ext cx="1129501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u="sng" dirty="0"/>
              <a:t>Daily Mean </a:t>
            </a:r>
            <a:r>
              <a:rPr lang="en-GB" b="1" u="sng" dirty="0" err="1"/>
              <a:t>Windspeed</a:t>
            </a: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Daily mean </a:t>
            </a:r>
            <a:r>
              <a:rPr lang="en-GB" dirty="0" err="1"/>
              <a:t>windspeed</a:t>
            </a:r>
            <a:r>
              <a:rPr lang="en-GB" dirty="0"/>
              <a:t> is measured in knots in one column. </a:t>
            </a:r>
            <a:r>
              <a:rPr lang="en-GB" b="1" dirty="0"/>
              <a:t>1 knot is 1.15 miles per hour.</a:t>
            </a:r>
            <a:r>
              <a:rPr lang="en-GB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daily mean </a:t>
            </a:r>
            <a:r>
              <a:rPr lang="en-GB" dirty="0" err="1"/>
              <a:t>windspeed</a:t>
            </a:r>
            <a:r>
              <a:rPr lang="en-GB" dirty="0"/>
              <a:t> is also recorded using the Beaufort scale in another column.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dirty="0"/>
              <a:t>This is a non-numerical and empirical scale that maps </a:t>
            </a:r>
            <a:r>
              <a:rPr lang="en-GB" dirty="0" err="1"/>
              <a:t>windspeeds</a:t>
            </a:r>
            <a:r>
              <a:rPr lang="en-GB" dirty="0"/>
              <a:t> to a number and then a descriptive term.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dirty="0"/>
              <a:t>The descriptive terms are </a:t>
            </a:r>
            <a:r>
              <a:rPr lang="en-GB" b="1" dirty="0"/>
              <a:t>light, moderate and fresh</a:t>
            </a:r>
            <a:r>
              <a:rPr lang="en-GB" dirty="0"/>
              <a:t>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dirty="0"/>
              <a:t>Light happens the most in most locations.</a:t>
            </a:r>
          </a:p>
          <a:p>
            <a:r>
              <a:rPr lang="en-GB" dirty="0"/>
              <a:t> </a:t>
            </a:r>
          </a:p>
          <a:p>
            <a:r>
              <a:rPr lang="en-GB" b="1" u="sng" dirty="0"/>
              <a:t>Daily Maximum Gust</a:t>
            </a: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is the maximum instantaneous speed that occurred over a 24 hour period.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It is measured in knots. </a:t>
            </a:r>
          </a:p>
          <a:p>
            <a:r>
              <a:rPr lang="en-GB" dirty="0"/>
              <a:t> </a:t>
            </a:r>
          </a:p>
          <a:p>
            <a:r>
              <a:rPr lang="en-GB" b="1" u="sng" dirty="0"/>
              <a:t>Daily Mean Wind Direction</a:t>
            </a: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daily mean wind direction is averaged over the 24 hours of the day.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value is given in degrees relative to true North and is the direction the wind was blowing </a:t>
            </a:r>
            <a:r>
              <a:rPr lang="en-GB" b="1" dirty="0"/>
              <a:t>from</a:t>
            </a:r>
            <a:r>
              <a:rPr lang="en-GB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corresponding cardinal direction is also given.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Values are rounded to the nearest 10 degrees. </a:t>
            </a:r>
          </a:p>
          <a:p>
            <a:r>
              <a:rPr lang="en-GB" dirty="0"/>
              <a:t> </a:t>
            </a:r>
          </a:p>
          <a:p>
            <a:r>
              <a:rPr lang="en-GB" b="1" u="sng" dirty="0"/>
              <a:t>Daily Maximum Gust Direction</a:t>
            </a: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is the direction the wind was blowing </a:t>
            </a:r>
            <a:r>
              <a:rPr lang="en-GB" b="1" dirty="0"/>
              <a:t>from</a:t>
            </a:r>
            <a:r>
              <a:rPr lang="en-GB" dirty="0"/>
              <a:t> in the hour that the corresponding daily maximum gust occurred. Values are given in degrees relative to true North.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corresponding cardinal direction is also given.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direction of the maximum gust is the direction from which the wind was blowing.</a:t>
            </a:r>
          </a:p>
        </p:txBody>
      </p:sp>
    </p:spTree>
    <p:extLst>
      <p:ext uri="{BB962C8B-B14F-4D97-AF65-F5344CB8AC3E}">
        <p14:creationId xmlns:p14="http://schemas.microsoft.com/office/powerpoint/2010/main" val="348298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226526" cy="64008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Beaufort scale</a:t>
            </a:r>
            <a:endParaRPr lang="en-GB" b="1" dirty="0">
              <a:latin typeface="+mn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875673"/>
              </p:ext>
            </p:extLst>
          </p:nvPr>
        </p:nvGraphicFramePr>
        <p:xfrm>
          <a:off x="117567" y="640080"/>
          <a:ext cx="6118995" cy="23230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9665">
                  <a:extLst>
                    <a:ext uri="{9D8B030D-6E8A-4147-A177-3AD203B41FA5}">
                      <a16:colId xmlns:a16="http://schemas.microsoft.com/office/drawing/2014/main" val="4270646646"/>
                    </a:ext>
                  </a:extLst>
                </a:gridCol>
                <a:gridCol w="2039665">
                  <a:extLst>
                    <a:ext uri="{9D8B030D-6E8A-4147-A177-3AD203B41FA5}">
                      <a16:colId xmlns:a16="http://schemas.microsoft.com/office/drawing/2014/main" val="4199761985"/>
                    </a:ext>
                  </a:extLst>
                </a:gridCol>
                <a:gridCol w="2039665">
                  <a:extLst>
                    <a:ext uri="{9D8B030D-6E8A-4147-A177-3AD203B41FA5}">
                      <a16:colId xmlns:a16="http://schemas.microsoft.com/office/drawing/2014/main" val="446187491"/>
                    </a:ext>
                  </a:extLst>
                </a:gridCol>
              </a:tblGrid>
              <a:tr h="46953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Beaufort scale</a:t>
                      </a:r>
                      <a:endParaRPr lang="en-GB" sz="18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Descriptive term</a:t>
                      </a:r>
                      <a:endParaRPr lang="en-GB" sz="18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Average speed at 10metres above ground</a:t>
                      </a:r>
                      <a:endParaRPr lang="en-GB" sz="18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503039"/>
                  </a:ext>
                </a:extLst>
              </a:tr>
              <a:tr h="46953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1-3</a:t>
                      </a:r>
                      <a:endParaRPr lang="en-GB" sz="18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Light</a:t>
                      </a:r>
                      <a:endParaRPr lang="en-GB" sz="18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1-10 knots</a:t>
                      </a:r>
                      <a:endParaRPr lang="en-GB" sz="18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6542094"/>
                  </a:ext>
                </a:extLst>
              </a:tr>
              <a:tr h="46953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4</a:t>
                      </a:r>
                      <a:endParaRPr lang="en-GB" sz="18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Moderate</a:t>
                      </a:r>
                      <a:endParaRPr lang="en-GB" sz="18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11-16 knots</a:t>
                      </a:r>
                      <a:endParaRPr lang="en-GB" sz="18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4069412"/>
                  </a:ext>
                </a:extLst>
              </a:tr>
              <a:tr h="46953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5</a:t>
                      </a:r>
                      <a:endParaRPr lang="en-GB" sz="18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Fresh</a:t>
                      </a:r>
                      <a:endParaRPr lang="en-GB" sz="18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17-21 knots</a:t>
                      </a:r>
                      <a:endParaRPr lang="en-GB" sz="18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5858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813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113417" cy="587829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+mn-lt"/>
              </a:rPr>
              <a:t>The variables in more detail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587829"/>
            <a:ext cx="1148225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u="sng" dirty="0"/>
              <a:t>Cloud cover</a:t>
            </a:r>
            <a:endParaRPr lang="en-GB" b="1" dirty="0"/>
          </a:p>
          <a:p>
            <a:r>
              <a:rPr lang="en-GB" dirty="0"/>
              <a:t>This is a measure of the fraction of the celestial dome covered by cloud. </a:t>
            </a:r>
          </a:p>
          <a:p>
            <a:r>
              <a:rPr lang="en-GB" dirty="0"/>
              <a:t>It is measured in eighths. </a:t>
            </a:r>
          </a:p>
          <a:p>
            <a:r>
              <a:rPr lang="en-GB" dirty="0"/>
              <a:t>The technical unit in this case is the </a:t>
            </a:r>
            <a:r>
              <a:rPr lang="en-GB" dirty="0" err="1"/>
              <a:t>okta</a:t>
            </a:r>
            <a:r>
              <a:rPr lang="en-GB" dirty="0"/>
              <a:t>. </a:t>
            </a:r>
          </a:p>
          <a:p>
            <a:r>
              <a:rPr lang="en-GB" dirty="0"/>
              <a:t>A value of 0 </a:t>
            </a:r>
            <a:r>
              <a:rPr lang="en-GB" dirty="0" err="1"/>
              <a:t>oktas</a:t>
            </a:r>
            <a:r>
              <a:rPr lang="en-GB" dirty="0"/>
              <a:t> represents a clear sky, while a value of 8 indicates complete overcast </a:t>
            </a:r>
            <a:r>
              <a:rPr lang="en-GB" b="1" dirty="0"/>
              <a:t>(discrete variable with 9 values)</a:t>
            </a:r>
            <a:r>
              <a:rPr lang="en-GB" dirty="0"/>
              <a:t>. </a:t>
            </a:r>
          </a:p>
          <a:p>
            <a:r>
              <a:rPr lang="en-GB" dirty="0"/>
              <a:t> </a:t>
            </a:r>
          </a:p>
          <a:p>
            <a:r>
              <a:rPr lang="en-GB" b="1" u="sng" dirty="0"/>
              <a:t>Visibility</a:t>
            </a: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is measured horizontally. Readings are given in decametres </a:t>
            </a:r>
            <a:r>
              <a:rPr lang="en-GB" b="1" dirty="0"/>
              <a:t>(1dm=10m)</a:t>
            </a:r>
            <a:r>
              <a:rPr lang="en-GB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Unavailable data is indicated by a dash. Usually between 1000dm and 7000dm.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Less than 100dm is fog and less than 200dm is mist.</a:t>
            </a:r>
          </a:p>
          <a:p>
            <a:r>
              <a:rPr lang="en-GB" dirty="0"/>
              <a:t> </a:t>
            </a:r>
          </a:p>
          <a:p>
            <a:r>
              <a:rPr lang="en-GB" b="1" u="sng" dirty="0"/>
              <a:t>Pressure</a:t>
            </a:r>
            <a:endParaRPr lang="en-GB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The measurement is taken at the location and converted into the equivalent amount for the pressure at sea level (to remove the effect of altitude at location).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Pressure is measured in </a:t>
            </a:r>
            <a:r>
              <a:rPr lang="en-GB" dirty="0" err="1"/>
              <a:t>hectopascals</a:t>
            </a:r>
            <a:r>
              <a:rPr lang="en-GB" dirty="0"/>
              <a:t> (</a:t>
            </a:r>
            <a:r>
              <a:rPr lang="en-GB" dirty="0" err="1"/>
              <a:t>hPa</a:t>
            </a:r>
            <a:r>
              <a:rPr lang="en-GB" dirty="0"/>
              <a:t>) to the nearest whole number.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This value is always around 1000 </a:t>
            </a:r>
            <a:r>
              <a:rPr lang="en-GB" dirty="0" err="1"/>
              <a:t>hPa</a:t>
            </a:r>
            <a:r>
              <a:rPr lang="en-GB" dirty="0"/>
              <a:t>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Higher pressure is associated with good weather.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Lower pressure is associated with rain, cold, cloud.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The UK locations have pressures of 980 to 1040 </a:t>
            </a:r>
            <a:r>
              <a:rPr lang="en-GB" dirty="0" err="1"/>
              <a:t>hPa</a:t>
            </a:r>
            <a:r>
              <a:rPr lang="en-GB" dirty="0"/>
              <a:t>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The overseas locations have pressures of 1000 to 1040 </a:t>
            </a:r>
            <a:r>
              <a:rPr lang="en-GB" dirty="0" err="1"/>
              <a:t>hPa</a:t>
            </a:r>
            <a:r>
              <a:rPr lang="en-GB" dirty="0"/>
              <a:t>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2"/>
              </a:rPr>
              <a:t>How pressure works and explanation as to how it affects weather.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871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7789" y="2886258"/>
            <a:ext cx="4177937" cy="69296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latin typeface="+mn-lt"/>
              </a:rPr>
              <a:t>Mini whiteboards!</a:t>
            </a:r>
          </a:p>
        </p:txBody>
      </p:sp>
    </p:spTree>
    <p:extLst>
      <p:ext uri="{BB962C8B-B14F-4D97-AF65-F5344CB8AC3E}">
        <p14:creationId xmlns:p14="http://schemas.microsoft.com/office/powerpoint/2010/main" val="3173394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AutoShape 6"/>
          <p:cNvSpPr>
            <a:spLocks noChangeArrowheads="1"/>
          </p:cNvSpPr>
          <p:nvPr/>
        </p:nvSpPr>
        <p:spPr bwMode="auto">
          <a:xfrm>
            <a:off x="6486160" y="3580006"/>
            <a:ext cx="3997212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18 years apart</a:t>
            </a:r>
          </a:p>
        </p:txBody>
      </p: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6486160" y="4863203"/>
            <a:ext cx="3997212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27 years apart</a:t>
            </a:r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1639932" y="3577570"/>
            <a:ext cx="3907429" cy="933681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25 years apart</a:t>
            </a:r>
          </a:p>
        </p:txBody>
      </p: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639932" y="4837132"/>
            <a:ext cx="3907429" cy="94121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28 years apart</a:t>
            </a:r>
          </a:p>
        </p:txBody>
      </p:sp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2849168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1582597" y="74751"/>
            <a:ext cx="61558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+mn-lt"/>
              </a:rPr>
              <a:t>1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98981" y="177028"/>
            <a:ext cx="3055801" cy="229185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1532116" y="4732149"/>
            <a:ext cx="4123058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TextBox 6"/>
          <p:cNvSpPr txBox="1"/>
          <p:nvPr/>
        </p:nvSpPr>
        <p:spPr>
          <a:xfrm>
            <a:off x="2044744" y="167501"/>
            <a:ext cx="607586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The weather for the 5 UK stations was sampled how many years apart?</a:t>
            </a:r>
          </a:p>
        </p:txBody>
      </p:sp>
    </p:spTree>
    <p:extLst>
      <p:ext uri="{BB962C8B-B14F-4D97-AF65-F5344CB8AC3E}">
        <p14:creationId xmlns:p14="http://schemas.microsoft.com/office/powerpoint/2010/main" val="216137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AutoShape 6"/>
          <p:cNvSpPr>
            <a:spLocks noChangeArrowheads="1"/>
          </p:cNvSpPr>
          <p:nvPr/>
        </p:nvSpPr>
        <p:spPr bwMode="auto">
          <a:xfrm>
            <a:off x="6486160" y="3580006"/>
            <a:ext cx="3997212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Data not available</a:t>
            </a:r>
          </a:p>
        </p:txBody>
      </p: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6486160" y="4863203"/>
            <a:ext cx="3997212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The measuring device was broken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for that day(s)</a:t>
            </a:r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1639932" y="3577570"/>
            <a:ext cx="3907429" cy="933681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No answer</a:t>
            </a:r>
          </a:p>
        </p:txBody>
      </p: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639932" y="4837132"/>
            <a:ext cx="3907429" cy="94121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0</a:t>
            </a:r>
          </a:p>
        </p:txBody>
      </p:sp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2849168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1582597" y="74751"/>
            <a:ext cx="61558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+mn-lt"/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6472278" y="3468819"/>
            <a:ext cx="4123058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extBox 6"/>
          <p:cNvSpPr txBox="1"/>
          <p:nvPr/>
        </p:nvSpPr>
        <p:spPr>
          <a:xfrm>
            <a:off x="2044744" y="167501"/>
            <a:ext cx="3881439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n/a in any of the cells means</a:t>
            </a:r>
          </a:p>
        </p:txBody>
      </p:sp>
      <p:pic>
        <p:nvPicPr>
          <p:cNvPr id="11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98981" y="177028"/>
            <a:ext cx="3055801" cy="229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7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AutoShape 6"/>
          <p:cNvSpPr>
            <a:spLocks noChangeArrowheads="1"/>
          </p:cNvSpPr>
          <p:nvPr/>
        </p:nvSpPr>
        <p:spPr bwMode="auto">
          <a:xfrm>
            <a:off x="6486160" y="3580006"/>
            <a:ext cx="3997212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Torrential (an amount greater than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500cm)</a:t>
            </a:r>
          </a:p>
        </p:txBody>
      </p: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6486160" y="4863203"/>
            <a:ext cx="3997212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Trace (an amount less than 0.05mm)</a:t>
            </a:r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1639932" y="3577570"/>
            <a:ext cx="4064183" cy="933681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Torrential (an amount greater than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500mm)</a:t>
            </a:r>
          </a:p>
        </p:txBody>
      </p: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639932" y="4837132"/>
            <a:ext cx="4064183" cy="94121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Trace (an amount less than 0.005mm)</a:t>
            </a:r>
          </a:p>
        </p:txBody>
      </p:sp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2849168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1582597" y="74751"/>
            <a:ext cx="61558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+mn-lt"/>
              </a:rPr>
              <a:t>3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6360314" y="4732149"/>
            <a:ext cx="4123058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extBox 6"/>
          <p:cNvSpPr txBox="1"/>
          <p:nvPr/>
        </p:nvSpPr>
        <p:spPr>
          <a:xfrm>
            <a:off x="2044744" y="167501"/>
            <a:ext cx="3881439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 err="1"/>
              <a:t>tr</a:t>
            </a:r>
            <a:r>
              <a:rPr lang="en-GB" sz="2400" dirty="0"/>
              <a:t> in any of the cells for “Daily total rainfall” means</a:t>
            </a:r>
          </a:p>
        </p:txBody>
      </p:sp>
      <p:pic>
        <p:nvPicPr>
          <p:cNvPr id="11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98981" y="177028"/>
            <a:ext cx="3055801" cy="229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45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AutoShape 6"/>
          <p:cNvSpPr>
            <a:spLocks noChangeArrowheads="1"/>
          </p:cNvSpPr>
          <p:nvPr/>
        </p:nvSpPr>
        <p:spPr bwMode="auto">
          <a:xfrm>
            <a:off x="6486160" y="3580006"/>
            <a:ext cx="3997212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0.025</a:t>
            </a:r>
          </a:p>
        </p:txBody>
      </p: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6486160" y="4863203"/>
            <a:ext cx="3997212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Just ignore it</a:t>
            </a:r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1639932" y="3577570"/>
            <a:ext cx="4064183" cy="933681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0</a:t>
            </a:r>
          </a:p>
        </p:txBody>
      </p: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639932" y="4837132"/>
            <a:ext cx="4064183" cy="94121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0.05</a:t>
            </a:r>
          </a:p>
        </p:txBody>
      </p:sp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2849168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1582597" y="74751"/>
            <a:ext cx="61558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+mn-lt"/>
              </a:rPr>
              <a:t>4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1610493" y="3434634"/>
            <a:ext cx="4123058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TextBox 6"/>
          <p:cNvSpPr txBox="1"/>
          <p:nvPr/>
        </p:nvSpPr>
        <p:spPr>
          <a:xfrm>
            <a:off x="2044743" y="167501"/>
            <a:ext cx="4560708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How should we treat “</a:t>
            </a:r>
            <a:r>
              <a:rPr lang="en-GB" sz="2400" dirty="0" err="1"/>
              <a:t>tr</a:t>
            </a:r>
            <a:r>
              <a:rPr lang="en-GB" sz="2400" dirty="0"/>
              <a:t>” in calculations such as for the mean?</a:t>
            </a:r>
          </a:p>
        </p:txBody>
      </p:sp>
      <p:pic>
        <p:nvPicPr>
          <p:cNvPr id="11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98981" y="177028"/>
            <a:ext cx="3055801" cy="229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8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AutoShape 6"/>
          <p:cNvSpPr>
            <a:spLocks noChangeArrowheads="1"/>
          </p:cNvSpPr>
          <p:nvPr/>
        </p:nvSpPr>
        <p:spPr bwMode="auto">
          <a:xfrm>
            <a:off x="6486160" y="3580006"/>
            <a:ext cx="3997212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Nearest minute</a:t>
            </a:r>
          </a:p>
        </p:txBody>
      </p: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6486160" y="4901624"/>
            <a:ext cx="3997212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Nearest tenth of a minute</a:t>
            </a:r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1639932" y="3577570"/>
            <a:ext cx="4024995" cy="933681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Tenth of an hour</a:t>
            </a:r>
          </a:p>
        </p:txBody>
      </p: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639932" y="4837132"/>
            <a:ext cx="4024995" cy="94121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Nearest 5 minutes</a:t>
            </a:r>
          </a:p>
        </p:txBody>
      </p:sp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2849168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1582597" y="74751"/>
            <a:ext cx="61558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+mn-lt"/>
              </a:rPr>
              <a:t>5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98982" y="177029"/>
            <a:ext cx="2362768" cy="177207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1639931" y="3438305"/>
            <a:ext cx="4123058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extBox 6"/>
          <p:cNvSpPr txBox="1"/>
          <p:nvPr/>
        </p:nvSpPr>
        <p:spPr>
          <a:xfrm>
            <a:off x="2044745" y="167501"/>
            <a:ext cx="4887279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Daily total sunshine is measured to…</a:t>
            </a:r>
          </a:p>
        </p:txBody>
      </p:sp>
      <p:pic>
        <p:nvPicPr>
          <p:cNvPr id="11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98981" y="177028"/>
            <a:ext cx="3055801" cy="229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24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AutoShape 6"/>
          <p:cNvSpPr>
            <a:spLocks noChangeArrowheads="1"/>
          </p:cNvSpPr>
          <p:nvPr/>
        </p:nvSpPr>
        <p:spPr bwMode="auto">
          <a:xfrm>
            <a:off x="6486160" y="3580006"/>
            <a:ext cx="3997212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+mn-lt"/>
              </a:rPr>
              <a:t>Kilometres</a:t>
            </a:r>
            <a:r>
              <a:rPr lang="en-US" altLang="en-US" sz="2000" dirty="0">
                <a:latin typeface="+mn-lt"/>
              </a:rPr>
              <a:t> per hour</a:t>
            </a:r>
          </a:p>
        </p:txBody>
      </p: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6486160" y="4901624"/>
            <a:ext cx="3997212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Parsecs per second</a:t>
            </a:r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1639932" y="3577570"/>
            <a:ext cx="4024995" cy="933681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Miles per hour</a:t>
            </a:r>
          </a:p>
        </p:txBody>
      </p: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639932" y="4837132"/>
            <a:ext cx="4024995" cy="94121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Knots</a:t>
            </a:r>
          </a:p>
        </p:txBody>
      </p:sp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2849168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1582597" y="74751"/>
            <a:ext cx="61558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+mn-lt"/>
              </a:rPr>
              <a:t>6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1541868" y="4732149"/>
            <a:ext cx="4123058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extBox 6"/>
          <p:cNvSpPr txBox="1"/>
          <p:nvPr/>
        </p:nvSpPr>
        <p:spPr>
          <a:xfrm>
            <a:off x="2044745" y="167501"/>
            <a:ext cx="3718245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Wind speeds are given in…</a:t>
            </a:r>
          </a:p>
        </p:txBody>
      </p:sp>
      <p:pic>
        <p:nvPicPr>
          <p:cNvPr id="11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98981" y="177028"/>
            <a:ext cx="3055801" cy="229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69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AutoShape 6"/>
          <p:cNvSpPr>
            <a:spLocks noChangeArrowheads="1"/>
          </p:cNvSpPr>
          <p:nvPr/>
        </p:nvSpPr>
        <p:spPr bwMode="auto">
          <a:xfrm>
            <a:off x="6480514" y="2887675"/>
            <a:ext cx="3997212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8</a:t>
            </a:r>
          </a:p>
        </p:txBody>
      </p: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6480514" y="4209293"/>
            <a:ext cx="3997212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6</a:t>
            </a:r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1634286" y="2885239"/>
            <a:ext cx="4024995" cy="933681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9</a:t>
            </a:r>
          </a:p>
        </p:txBody>
      </p: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634286" y="4144801"/>
            <a:ext cx="4024995" cy="94121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7</a:t>
            </a:r>
          </a:p>
        </p:txBody>
      </p:sp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2849168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1582597" y="74751"/>
            <a:ext cx="61558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+mn-lt"/>
              </a:rPr>
              <a:t>7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6386474" y="2776488"/>
            <a:ext cx="4123058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TextBox 6"/>
          <p:cNvSpPr txBox="1"/>
          <p:nvPr/>
        </p:nvSpPr>
        <p:spPr>
          <a:xfrm>
            <a:off x="2044744" y="167501"/>
            <a:ext cx="429945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What is an upper bound for cloud cover measured in </a:t>
            </a:r>
            <a:r>
              <a:rPr lang="en-GB" sz="2400" dirty="0" err="1"/>
              <a:t>Oktas</a:t>
            </a:r>
            <a:r>
              <a:rPr lang="en-GB" sz="2400"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98185" y="5640958"/>
            <a:ext cx="7955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Extra question: How many values are there for cloud cover?</a:t>
            </a:r>
          </a:p>
        </p:txBody>
      </p:sp>
      <p:pic>
        <p:nvPicPr>
          <p:cNvPr id="12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98981" y="177028"/>
            <a:ext cx="3055801" cy="229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48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  <p:bldLst>
      <p:bldP spid="6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AutoShape 6"/>
          <p:cNvSpPr>
            <a:spLocks noChangeArrowheads="1"/>
          </p:cNvSpPr>
          <p:nvPr/>
        </p:nvSpPr>
        <p:spPr bwMode="auto">
          <a:xfrm>
            <a:off x="6486160" y="3580006"/>
            <a:ext cx="3997212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Jacksonville</a:t>
            </a:r>
          </a:p>
        </p:txBody>
      </p: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6486160" y="4901624"/>
            <a:ext cx="3997212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latin typeface="+mn-lt"/>
              </a:rPr>
              <a:t>Cambourne</a:t>
            </a:r>
            <a:endParaRPr lang="en-US" altLang="en-US" sz="2800" dirty="0">
              <a:latin typeface="+mn-lt"/>
            </a:endParaRPr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1639932" y="3577570"/>
            <a:ext cx="4024995" cy="933681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latin typeface="+mn-lt"/>
              </a:rPr>
              <a:t>Leuchars</a:t>
            </a:r>
            <a:endParaRPr lang="en-US" altLang="en-US" sz="2800" dirty="0">
              <a:latin typeface="+mn-lt"/>
            </a:endParaRPr>
          </a:p>
        </p:txBody>
      </p: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639932" y="4837132"/>
            <a:ext cx="4024995" cy="94121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latin typeface="+mn-lt"/>
              </a:rPr>
              <a:t>Hurn</a:t>
            </a:r>
            <a:endParaRPr lang="en-US" altLang="en-US" sz="2800" dirty="0">
              <a:latin typeface="+mn-lt"/>
            </a:endParaRPr>
          </a:p>
        </p:txBody>
      </p:sp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2849168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1582597" y="74751"/>
            <a:ext cx="61558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+mn-lt"/>
              </a:rPr>
              <a:t>8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1639931" y="3468819"/>
            <a:ext cx="4123058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TextBox 6"/>
          <p:cNvSpPr txBox="1"/>
          <p:nvPr/>
        </p:nvSpPr>
        <p:spPr>
          <a:xfrm>
            <a:off x="2044744" y="167501"/>
            <a:ext cx="393369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The most northern station is</a:t>
            </a:r>
          </a:p>
        </p:txBody>
      </p:sp>
      <p:pic>
        <p:nvPicPr>
          <p:cNvPr id="11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98981" y="177028"/>
            <a:ext cx="3055801" cy="229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18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AutoShape 6"/>
          <p:cNvSpPr>
            <a:spLocks noChangeArrowheads="1"/>
          </p:cNvSpPr>
          <p:nvPr/>
        </p:nvSpPr>
        <p:spPr bwMode="auto">
          <a:xfrm>
            <a:off x="6486160" y="3580006"/>
            <a:ext cx="3997212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Jacksonville</a:t>
            </a:r>
          </a:p>
        </p:txBody>
      </p: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6486160" y="4901624"/>
            <a:ext cx="3997212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latin typeface="+mn-lt"/>
              </a:rPr>
              <a:t>Cambourne</a:t>
            </a:r>
            <a:endParaRPr lang="en-US" altLang="en-US" sz="2800" dirty="0">
              <a:latin typeface="+mn-lt"/>
            </a:endParaRPr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1639932" y="3577570"/>
            <a:ext cx="4024995" cy="933681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Perth</a:t>
            </a:r>
          </a:p>
        </p:txBody>
      </p: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639932" y="4837132"/>
            <a:ext cx="4024995" cy="94121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latin typeface="+mn-lt"/>
              </a:rPr>
              <a:t>Leeming</a:t>
            </a:r>
            <a:endParaRPr lang="en-US" altLang="en-US" sz="2800" dirty="0">
              <a:latin typeface="+mn-lt"/>
            </a:endParaRPr>
          </a:p>
        </p:txBody>
      </p:sp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2849168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1582597" y="74751"/>
            <a:ext cx="61558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+mn-lt"/>
              </a:rPr>
              <a:t>9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6486160" y="3468819"/>
            <a:ext cx="4123058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TextBox 6"/>
          <p:cNvSpPr txBox="1"/>
          <p:nvPr/>
        </p:nvSpPr>
        <p:spPr>
          <a:xfrm>
            <a:off x="2044744" y="167501"/>
            <a:ext cx="393369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The weather station closest to the equator is…</a:t>
            </a:r>
          </a:p>
        </p:txBody>
      </p:sp>
      <p:pic>
        <p:nvPicPr>
          <p:cNvPr id="11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98981" y="177028"/>
            <a:ext cx="3055801" cy="229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1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AutoShape 6"/>
          <p:cNvSpPr>
            <a:spLocks noChangeArrowheads="1"/>
          </p:cNvSpPr>
          <p:nvPr/>
        </p:nvSpPr>
        <p:spPr bwMode="auto">
          <a:xfrm>
            <a:off x="6486160" y="3580006"/>
            <a:ext cx="3997212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Quantitative data</a:t>
            </a:r>
          </a:p>
        </p:txBody>
      </p: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6486160" y="4901624"/>
            <a:ext cx="3997212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Qualitative data</a:t>
            </a:r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1639932" y="3577570"/>
            <a:ext cx="4024995" cy="933681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Continuous data</a:t>
            </a:r>
          </a:p>
        </p:txBody>
      </p: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639932" y="4837132"/>
            <a:ext cx="4024995" cy="94121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Bivariate data</a:t>
            </a:r>
          </a:p>
        </p:txBody>
      </p:sp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2849168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1582597" y="74751"/>
            <a:ext cx="61558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+mn-lt"/>
              </a:rPr>
              <a:t>10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6360314" y="4791655"/>
            <a:ext cx="4123058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extBox 6"/>
          <p:cNvSpPr txBox="1"/>
          <p:nvPr/>
        </p:nvSpPr>
        <p:spPr>
          <a:xfrm>
            <a:off x="2198185" y="154410"/>
            <a:ext cx="393369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Cardinal direction is an example of…</a:t>
            </a:r>
          </a:p>
        </p:txBody>
      </p:sp>
      <p:pic>
        <p:nvPicPr>
          <p:cNvPr id="11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98981" y="177028"/>
            <a:ext cx="3055801" cy="229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6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955280" cy="77809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Interesting data in the large data 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60" y="778098"/>
            <a:ext cx="10036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average daily rainfall for 6 days of October 1987 is shown in the table for the locations of </a:t>
            </a:r>
            <a:r>
              <a:rPr lang="en-GB" dirty="0" err="1"/>
              <a:t>Hurn</a:t>
            </a:r>
            <a:r>
              <a:rPr lang="en-GB" dirty="0"/>
              <a:t> and </a:t>
            </a:r>
            <a:r>
              <a:rPr lang="en-GB" dirty="0" err="1"/>
              <a:t>Leuchars</a:t>
            </a:r>
            <a:r>
              <a:rPr lang="en-GB" dirty="0"/>
              <a:t>. What do you notice?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271840"/>
              </p:ext>
            </p:extLst>
          </p:nvPr>
        </p:nvGraphicFramePr>
        <p:xfrm>
          <a:off x="119336" y="1535728"/>
          <a:ext cx="3816425" cy="2838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1767">
                  <a:extLst>
                    <a:ext uri="{9D8B030D-6E8A-4147-A177-3AD203B41FA5}">
                      <a16:colId xmlns:a16="http://schemas.microsoft.com/office/drawing/2014/main" val="1508292584"/>
                    </a:ext>
                  </a:extLst>
                </a:gridCol>
                <a:gridCol w="1411767">
                  <a:extLst>
                    <a:ext uri="{9D8B030D-6E8A-4147-A177-3AD203B41FA5}">
                      <a16:colId xmlns:a16="http://schemas.microsoft.com/office/drawing/2014/main" val="2403496881"/>
                    </a:ext>
                  </a:extLst>
                </a:gridCol>
                <a:gridCol w="992891">
                  <a:extLst>
                    <a:ext uri="{9D8B030D-6E8A-4147-A177-3AD203B41FA5}">
                      <a16:colId xmlns:a16="http://schemas.microsoft.com/office/drawing/2014/main" val="357573721"/>
                    </a:ext>
                  </a:extLst>
                </a:gridCol>
              </a:tblGrid>
              <a:tr h="95250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Date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Hurn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 dirty="0" err="1">
                          <a:effectLst/>
                        </a:rPr>
                        <a:t>Leuchars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07393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14/10/1987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11.2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0.9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080828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15/10/1987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18.5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9.1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2924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16/10/1987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2.8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2.2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17044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17/10/1987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0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5.5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44267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18/10/1987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6.4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9.1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23253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19/10/1987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>
                          <a:effectLst/>
                        </a:rPr>
                        <a:t>1.8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u="none" strike="noStrike" dirty="0">
                          <a:effectLst/>
                        </a:rPr>
                        <a:t>15.2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139103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9860" y="4485477"/>
            <a:ext cx="6480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Does anyone know what happened on these days in 1987?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860" y="4885587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The great storm of 1987!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461" y="5285697"/>
            <a:ext cx="4726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2"/>
              </a:rPr>
              <a:t>https://www.youtube.com/watch?v=NnxjZ-aFkjs</a:t>
            </a:r>
            <a:endParaRPr lang="en-GB" dirty="0"/>
          </a:p>
          <a:p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37461" y="5713380"/>
            <a:ext cx="49069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https://www.youtube.com/watch?v=ciBox3QHYq4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463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164" y="550472"/>
            <a:ext cx="4660979" cy="47080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22164" y="57970"/>
            <a:ext cx="859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Hurn</a:t>
            </a:r>
            <a:r>
              <a:rPr lang="en-GB" sz="2400" b="1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6754" y="636932"/>
            <a:ext cx="6989663" cy="2585323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/>
              <a:t>(a) Describe the type of data represented by daily total rainfall.</a:t>
            </a:r>
          </a:p>
          <a:p>
            <a:endParaRPr lang="en-GB" dirty="0"/>
          </a:p>
          <a:p>
            <a:r>
              <a:rPr lang="en-GB" dirty="0"/>
              <a:t>Alison is investigating daily maximum gust. She wants to select a sample of size 5 from the first 20 days in Hurn in June 1987. She uses the first two digits of the date as a sampling frame and generates five random numbers between 1 and 20.</a:t>
            </a:r>
          </a:p>
          <a:p>
            <a:endParaRPr lang="en-GB" dirty="0"/>
          </a:p>
          <a:p>
            <a:r>
              <a:rPr lang="en-GB" dirty="0"/>
              <a:t>b) State the type of sample selected by Alison.</a:t>
            </a:r>
          </a:p>
          <a:p>
            <a:r>
              <a:rPr lang="en-GB" dirty="0"/>
              <a:t>c) Explain why Alison’s process might not generate a sample of size 5.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6613" y="3465296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Continuous quantitative data.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6754" y="3497193"/>
            <a:ext cx="288032" cy="2965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6754" y="3946883"/>
            <a:ext cx="288032" cy="2965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6754" y="4393015"/>
            <a:ext cx="288032" cy="2965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E29979-AF1D-4251-8D4A-E5FE1A8A33E8}"/>
              </a:ext>
            </a:extLst>
          </p:cNvPr>
          <p:cNvSpPr/>
          <p:nvPr/>
        </p:nvSpPr>
        <p:spPr>
          <a:xfrm>
            <a:off x="516613" y="3933820"/>
            <a:ext cx="26184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Simple random sample.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AFA906-609C-4311-A707-C4EB7C7571A3}"/>
              </a:ext>
            </a:extLst>
          </p:cNvPr>
          <p:cNvSpPr/>
          <p:nvPr/>
        </p:nvSpPr>
        <p:spPr>
          <a:xfrm>
            <a:off x="516613" y="4366390"/>
            <a:ext cx="4917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Some of the data values are not available (n/a).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D0745163-9524-46E2-8B39-470CFA137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6126"/>
            <a:ext cx="2534195" cy="525697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+mn-lt"/>
              </a:rPr>
              <a:t>Example 1</a:t>
            </a:r>
          </a:p>
        </p:txBody>
      </p:sp>
    </p:spTree>
    <p:extLst>
      <p:ext uri="{BB962C8B-B14F-4D97-AF65-F5344CB8AC3E}">
        <p14:creationId xmlns:p14="http://schemas.microsoft.com/office/powerpoint/2010/main" val="303281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 animBg="1"/>
      <p:bldP spid="8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002"/>
          <a:stretch/>
        </p:blipFill>
        <p:spPr>
          <a:xfrm>
            <a:off x="927463" y="2299062"/>
            <a:ext cx="4568537" cy="45684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5831" y="2232481"/>
            <a:ext cx="831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Hurn</a:t>
            </a:r>
            <a:r>
              <a:rPr lang="en-GB" sz="2400" b="1" dirty="0"/>
              <a:t> 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D0745163-9524-46E2-8B39-470CFA137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144"/>
            <a:ext cx="2468880" cy="525697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+mn-lt"/>
              </a:rPr>
              <a:t>Example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CDAB69-66B0-46AD-8235-C3AAE518472C}"/>
              </a:ext>
            </a:extLst>
          </p:cNvPr>
          <p:cNvSpPr txBox="1"/>
          <p:nvPr/>
        </p:nvSpPr>
        <p:spPr>
          <a:xfrm>
            <a:off x="95831" y="498490"/>
            <a:ext cx="8447277" cy="1754326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/>
              <a:t>Calculate:</a:t>
            </a:r>
          </a:p>
          <a:p>
            <a:pPr marL="342900" indent="-342900">
              <a:buAutoNum type="alphaLcParenR"/>
            </a:pPr>
            <a:r>
              <a:rPr lang="en-GB" dirty="0"/>
              <a:t>The mean daily maximum temperature for the first five days of June in Hurn in 1987.</a:t>
            </a:r>
          </a:p>
          <a:p>
            <a:pPr marL="342900" indent="-342900">
              <a:buAutoNum type="alphaLcParenR"/>
            </a:pPr>
            <a:r>
              <a:rPr lang="en-GB" dirty="0"/>
              <a:t>The median daily total rainfall for the week of 14</a:t>
            </a:r>
            <a:r>
              <a:rPr lang="en-GB" baseline="30000" dirty="0"/>
              <a:t>th</a:t>
            </a:r>
            <a:r>
              <a:rPr lang="en-GB" dirty="0"/>
              <a:t> June to 20</a:t>
            </a:r>
            <a:r>
              <a:rPr lang="en-GB" baseline="30000" dirty="0"/>
              <a:t>th</a:t>
            </a:r>
            <a:r>
              <a:rPr lang="en-GB" dirty="0"/>
              <a:t> June inclusive.</a:t>
            </a:r>
          </a:p>
          <a:p>
            <a:pPr marL="342900" indent="-342900">
              <a:buAutoNum type="alphaLcParenR"/>
            </a:pPr>
            <a:r>
              <a:rPr lang="en-GB" dirty="0"/>
              <a:t>The median daily total rainfall for the same week in Perth was 19.00mm. Karl states that more southerly countries experience higher rainfall during June. State with a reason whether your answer to part (b) supports this statement.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F467AC5-AAC3-4E8B-87C9-E5D30E866291}"/>
                  </a:ext>
                </a:extLst>
              </p:cNvPr>
              <p:cNvSpPr txBox="1"/>
              <p:nvPr/>
            </p:nvSpPr>
            <p:spPr>
              <a:xfrm>
                <a:off x="6208689" y="2452796"/>
                <a:ext cx="285600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>
                          <a:latin typeface="Cambria Math" panose="02040503050406030204" pitchFamily="18" charset="0"/>
                        </a:rPr>
                        <m:t>70÷5=14 °</m:t>
                      </m:r>
                      <m:r>
                        <a:rPr lang="en-GB" sz="1600" b="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1600" b="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F467AC5-AAC3-4E8B-87C9-E5D30E866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8689" y="2452796"/>
                <a:ext cx="2856006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573E6A32-21B9-4EEE-B249-3535D35DE757}"/>
              </a:ext>
            </a:extLst>
          </p:cNvPr>
          <p:cNvSpPr/>
          <p:nvPr/>
        </p:nvSpPr>
        <p:spPr>
          <a:xfrm>
            <a:off x="5782513" y="2464810"/>
            <a:ext cx="288032" cy="2965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D35370-EC25-4027-B12B-97BA69DD5500}"/>
              </a:ext>
            </a:extLst>
          </p:cNvPr>
          <p:cNvSpPr/>
          <p:nvPr/>
        </p:nvSpPr>
        <p:spPr>
          <a:xfrm>
            <a:off x="5778693" y="2830591"/>
            <a:ext cx="288032" cy="2965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2FFBF1A-A74E-4D12-80D1-F4C8C6C94CFE}"/>
              </a:ext>
            </a:extLst>
          </p:cNvPr>
          <p:cNvSpPr/>
          <p:nvPr/>
        </p:nvSpPr>
        <p:spPr>
          <a:xfrm>
            <a:off x="5782513" y="3673580"/>
            <a:ext cx="288032" cy="2965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0328D35-8EA5-44A7-B844-A0B407FB6BCD}"/>
                  </a:ext>
                </a:extLst>
              </p:cNvPr>
              <p:cNvSpPr/>
              <p:nvPr/>
            </p:nvSpPr>
            <p:spPr>
              <a:xfrm>
                <a:off x="6208688" y="2791350"/>
                <a:ext cx="2856007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/>
                  <a:t>Values in ascending order: </a:t>
                </a:r>
                <a:br>
                  <a:rPr lang="en-GB" dirty="0"/>
                </a:br>
                <a:r>
                  <a:rPr lang="en-GB" dirty="0"/>
                  <a:t>0, 0, </a:t>
                </a:r>
                <a:r>
                  <a:rPr lang="en-GB" dirty="0" err="1"/>
                  <a:t>tr</a:t>
                </a:r>
                <a:r>
                  <a:rPr lang="en-GB" dirty="0"/>
                  <a:t>, 0.1, 3.7, 5.6, 7.4.</a:t>
                </a:r>
              </a:p>
              <a:p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GB" dirty="0"/>
                  <a:t> Median is 0.1mm.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0328D35-8EA5-44A7-B844-A0B407FB6B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8688" y="2791350"/>
                <a:ext cx="2856007" cy="923330"/>
              </a:xfrm>
              <a:prstGeom prst="rect">
                <a:avLst/>
              </a:prstGeom>
              <a:blipFill>
                <a:blip r:embed="rId4"/>
                <a:stretch>
                  <a:fillRect l="-1706" t="-3974" b="-9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21CF403-BFC3-45AA-91D5-EDF5AAE8A58C}"/>
              </a:ext>
            </a:extLst>
          </p:cNvPr>
          <p:cNvSpPr/>
          <p:nvPr/>
        </p:nvSpPr>
        <p:spPr>
          <a:xfrm>
            <a:off x="6208688" y="3634391"/>
            <a:ext cx="369295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Perth is in Australia, which is south of the UK, and the median rainfall was higher. However, this is a very small sample from a single location in each country so does not provide enough evidence to support Karl’s statement.</a:t>
            </a:r>
          </a:p>
        </p:txBody>
      </p:sp>
    </p:spTree>
    <p:extLst>
      <p:ext uri="{BB962C8B-B14F-4D97-AF65-F5344CB8AC3E}">
        <p14:creationId xmlns:p14="http://schemas.microsoft.com/office/powerpoint/2010/main" val="255510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20" grpId="0" animBg="1"/>
      <p:bldP spid="21" grpId="0" animBg="1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7354389" cy="666206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+mn-lt"/>
              </a:rPr>
              <a:t>A weather forecast in more detail</a:t>
            </a:r>
          </a:p>
        </p:txBody>
      </p:sp>
      <p:sp>
        <p:nvSpPr>
          <p:cNvPr id="3" name="Rectangle 2"/>
          <p:cNvSpPr/>
          <p:nvPr/>
        </p:nvSpPr>
        <p:spPr>
          <a:xfrm>
            <a:off x="98273" y="666207"/>
            <a:ext cx="494058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High pressure (winds circulate clockwise)</a:t>
            </a:r>
          </a:p>
          <a:p>
            <a:r>
              <a:rPr lang="en-GB" dirty="0">
                <a:hlinkClick r:id="rId2"/>
              </a:rPr>
              <a:t>https://www.youtube.com/watch?v=PF2pRVGIbak</a:t>
            </a:r>
            <a:endParaRPr lang="en-GB" dirty="0"/>
          </a:p>
          <a:p>
            <a:endParaRPr lang="en-GB" dirty="0"/>
          </a:p>
          <a:p>
            <a:r>
              <a:rPr lang="en-GB" b="1" dirty="0"/>
              <a:t>Low pressure (winds circulate anticlockwise)</a:t>
            </a:r>
          </a:p>
          <a:p>
            <a:r>
              <a:rPr lang="en-GB" dirty="0">
                <a:hlinkClick r:id="rId3"/>
              </a:rPr>
              <a:t>https://www.youtube.com/watch?v=x8u4cNfU_aA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52835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D0745163-9524-46E2-8B39-470CFA137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081"/>
            <a:ext cx="6008915" cy="525697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+mn-lt"/>
              </a:rPr>
              <a:t>Example 3 (exam question)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870" t="2128" r="2921" b="1909"/>
          <a:stretch/>
        </p:blipFill>
        <p:spPr>
          <a:xfrm>
            <a:off x="104502" y="524616"/>
            <a:ext cx="8112035" cy="53035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537" y="498490"/>
            <a:ext cx="3931132" cy="4619579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11090366" y="2129246"/>
            <a:ext cx="875211" cy="1567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11886505" y="2585046"/>
            <a:ext cx="79072" cy="74465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11473150" y="3643720"/>
            <a:ext cx="413355" cy="5460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10892548" y="4544089"/>
            <a:ext cx="398417" cy="6623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9925200" y="4023360"/>
            <a:ext cx="624450" cy="62433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9439132" y="2585046"/>
            <a:ext cx="349236" cy="13076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9439132" y="2058101"/>
            <a:ext cx="827579" cy="21533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95943" y="5682343"/>
            <a:ext cx="7053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Pressure is normally around 1000 and so all three locations are indicating a high pressure which means a clockwise direction of winds.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Wind direction is the direction at which it blows from.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317966" y="2781918"/>
            <a:ext cx="842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NE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74921" y="2780594"/>
            <a:ext cx="842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798612" y="2779270"/>
            <a:ext cx="842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61586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305" y="221056"/>
            <a:ext cx="216024" cy="216024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kern="0" noProof="0" dirty="0">
                <a:solidFill>
                  <a:prstClr val="white"/>
                </a:solidFill>
                <a:latin typeface="Calibri" panose="020F0502020204030204"/>
              </a:rPr>
              <a:t>1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305" y="3881501"/>
            <a:ext cx="216024" cy="216024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kern="0" noProof="0" dirty="0">
                <a:solidFill>
                  <a:prstClr val="white"/>
                </a:solidFill>
                <a:latin typeface="Calibri" panose="020F0502020204030204"/>
              </a:rPr>
              <a:t>2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87" y="3801164"/>
            <a:ext cx="8748993" cy="67042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5305" y="4471585"/>
            <a:ext cx="216024" cy="216024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>
                <a:solidFill>
                  <a:prstClr val="white"/>
                </a:solidFill>
                <a:latin typeface="Calibri" panose="020F0502020204030204"/>
              </a:rPr>
              <a:t>3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665" y="3801164"/>
            <a:ext cx="4557713" cy="53024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308746" y="107845"/>
            <a:ext cx="78593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Helen is studying one of the </a:t>
            </a:r>
            <a:r>
              <a:rPr lang="en-GB" b="1" dirty="0"/>
              <a:t>qualitative</a:t>
            </a:r>
            <a:r>
              <a:rPr lang="en-GB" dirty="0"/>
              <a:t> variables from the large data set for Heathrow from 2015. She started with the data from 3</a:t>
            </a:r>
            <a:r>
              <a:rPr lang="en-GB" baseline="30000" dirty="0"/>
              <a:t>rd</a:t>
            </a:r>
            <a:r>
              <a:rPr lang="en-GB" dirty="0"/>
              <a:t> May and then took every 10</a:t>
            </a:r>
            <a:r>
              <a:rPr lang="en-GB" baseline="30000" dirty="0"/>
              <a:t>th</a:t>
            </a:r>
            <a:r>
              <a:rPr lang="en-GB" dirty="0"/>
              <a:t> reading. There were only 3 different outcomes with the following frequencies: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342900" indent="-342900">
              <a:buFont typeface="+mj-lt"/>
              <a:buAutoNum type="alphaLcParenR"/>
            </a:pPr>
            <a:r>
              <a:rPr lang="en-GB" dirty="0"/>
              <a:t>State the sampling technique Helen used.</a:t>
            </a:r>
          </a:p>
          <a:p>
            <a:pPr marL="342900" indent="-342900">
              <a:buFont typeface="+mj-lt"/>
              <a:buAutoNum type="alphaLcParenR"/>
            </a:pPr>
            <a:endParaRPr lang="en-GB" dirty="0"/>
          </a:p>
          <a:p>
            <a:pPr marL="342900" indent="-342900">
              <a:buFont typeface="+mj-lt"/>
              <a:buAutoNum type="alphaLcParenR"/>
            </a:pPr>
            <a:r>
              <a:rPr lang="en-GB" dirty="0"/>
              <a:t>From your knowledge of the large data set</a:t>
            </a:r>
          </a:p>
          <a:p>
            <a:pPr marL="857250" lvl="1" indent="-400050">
              <a:buFont typeface="+mj-lt"/>
              <a:buAutoNum type="romanLcPeriod"/>
            </a:pPr>
            <a:r>
              <a:rPr lang="en-GB" dirty="0"/>
              <a:t>Suggest which variable was being studied,</a:t>
            </a:r>
          </a:p>
          <a:p>
            <a:pPr marL="857250" lvl="1" indent="-400050">
              <a:buFont typeface="+mj-lt"/>
              <a:buAutoNum type="romanLcPeriod"/>
            </a:pPr>
            <a:r>
              <a:rPr lang="en-GB" dirty="0"/>
              <a:t>State the name of outcome A.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87" y="983809"/>
            <a:ext cx="3109229" cy="106689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2789" y="2005693"/>
            <a:ext cx="3790950" cy="11049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269" y="4421311"/>
            <a:ext cx="9218159" cy="18760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2491" y="4861386"/>
            <a:ext cx="4857887" cy="136020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1651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1582</TotalTime>
  <Words>1669</Words>
  <Application>Microsoft Office PowerPoint</Application>
  <PresentationFormat>Widescreen</PresentationFormat>
  <Paragraphs>242</Paragraphs>
  <Slides>23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Wingdings</vt:lpstr>
      <vt:lpstr>Office Theme</vt:lpstr>
      <vt:lpstr>The large data set</vt:lpstr>
      <vt:lpstr>The large data set</vt:lpstr>
      <vt:lpstr>The variables in more detail</vt:lpstr>
      <vt:lpstr>The variables in more detail</vt:lpstr>
      <vt:lpstr>Beaufort scale</vt:lpstr>
      <vt:lpstr>The variables in more detail</vt:lpstr>
      <vt:lpstr>Mini whiteboards!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Interesting data in the large data set</vt:lpstr>
      <vt:lpstr>Example 1</vt:lpstr>
      <vt:lpstr>Example 2</vt:lpstr>
      <vt:lpstr>A weather forecast in more detail</vt:lpstr>
      <vt:lpstr>Example 3 (exam question)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Starter</dc:title>
  <dc:creator>Berwick, Chris</dc:creator>
  <cp:lastModifiedBy>J Berwick (AST)</cp:lastModifiedBy>
  <cp:revision>48</cp:revision>
  <cp:lastPrinted>2025-02-07T08:22:15Z</cp:lastPrinted>
  <dcterms:created xsi:type="dcterms:W3CDTF">2020-02-19T23:07:37Z</dcterms:created>
  <dcterms:modified xsi:type="dcterms:W3CDTF">2026-04-11T21:45:05Z</dcterms:modified>
</cp:coreProperties>
</file>