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8" r:id="rId2"/>
    <p:sldId id="259" r:id="rId3"/>
    <p:sldId id="267" r:id="rId4"/>
    <p:sldId id="260" r:id="rId5"/>
    <p:sldId id="261" r:id="rId6"/>
    <p:sldId id="262" r:id="rId7"/>
    <p:sldId id="263" r:id="rId8"/>
    <p:sldId id="264" r:id="rId9"/>
    <p:sldId id="277" r:id="rId10"/>
    <p:sldId id="265" r:id="rId11"/>
    <p:sldId id="273" r:id="rId12"/>
    <p:sldId id="27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F8AAF8-2B0A-4887-BEF8-7F93EE00BC76}" v="2" dt="2025-10-20T07:13:54.7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29" autoAdjust="0"/>
    <p:restoredTop sz="93408" autoAdjust="0"/>
  </p:normalViewPr>
  <p:slideViewPr>
    <p:cSldViewPr>
      <p:cViewPr varScale="1">
        <p:scale>
          <a:sx n="59" d="100"/>
          <a:sy n="59" d="100"/>
        </p:scale>
        <p:origin x="1116" y="52"/>
      </p:cViewPr>
      <p:guideLst>
        <p:guide orient="horz" pos="2160"/>
        <p:guide pos="384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 Berwick (AST)" userId="9d17e596-8e0b-46f0-96e0-e9b513ea3edd" providerId="ADAL" clId="{4545CBDD-4713-4AEB-94B7-F94B08E48D4A}"/>
    <pc:docChg chg="custSel addSld delSld modSld">
      <pc:chgData name="J Berwick (AST)" userId="9d17e596-8e0b-46f0-96e0-e9b513ea3edd" providerId="ADAL" clId="{4545CBDD-4713-4AEB-94B7-F94B08E48D4A}" dt="2025-10-20T07:13:54.739" v="15" actId="20577"/>
      <pc:docMkLst>
        <pc:docMk/>
      </pc:docMkLst>
      <pc:sldChg chg="addSp delSp modSp mod delAnim">
        <pc:chgData name="J Berwick (AST)" userId="9d17e596-8e0b-46f0-96e0-e9b513ea3edd" providerId="ADAL" clId="{4545CBDD-4713-4AEB-94B7-F94B08E48D4A}" dt="2025-09-28T10:31:14.610" v="2" actId="1076"/>
        <pc:sldMkLst>
          <pc:docMk/>
          <pc:sldMk cId="1371721893" sldId="260"/>
        </pc:sldMkLst>
        <pc:picChg chg="add mod">
          <ac:chgData name="J Berwick (AST)" userId="9d17e596-8e0b-46f0-96e0-e9b513ea3edd" providerId="ADAL" clId="{4545CBDD-4713-4AEB-94B7-F94B08E48D4A}" dt="2025-09-28T10:31:14.610" v="2" actId="1076"/>
          <ac:picMkLst>
            <pc:docMk/>
            <pc:sldMk cId="1371721893" sldId="260"/>
            <ac:picMk id="3" creationId="{006065FE-B2B5-6E51-EBF0-BAD1DB7FBF63}"/>
          </ac:picMkLst>
        </pc:picChg>
      </pc:sldChg>
      <pc:sldChg chg="addSp delSp modSp mod delAnim">
        <pc:chgData name="J Berwick (AST)" userId="9d17e596-8e0b-46f0-96e0-e9b513ea3edd" providerId="ADAL" clId="{4545CBDD-4713-4AEB-94B7-F94B08E48D4A}" dt="2025-09-28T10:31:18.995" v="4"/>
        <pc:sldMkLst>
          <pc:docMk/>
          <pc:sldMk cId="2459012687" sldId="261"/>
        </pc:sldMkLst>
        <pc:picChg chg="add mod">
          <ac:chgData name="J Berwick (AST)" userId="9d17e596-8e0b-46f0-96e0-e9b513ea3edd" providerId="ADAL" clId="{4545CBDD-4713-4AEB-94B7-F94B08E48D4A}" dt="2025-09-28T10:31:18.995" v="4"/>
          <ac:picMkLst>
            <pc:docMk/>
            <pc:sldMk cId="2459012687" sldId="261"/>
            <ac:picMk id="3" creationId="{94FB860B-039F-2673-32BC-5B4ABA159033}"/>
          </ac:picMkLst>
        </pc:picChg>
      </pc:sldChg>
      <pc:sldChg chg="addSp delSp modSp mod delAnim">
        <pc:chgData name="J Berwick (AST)" userId="9d17e596-8e0b-46f0-96e0-e9b513ea3edd" providerId="ADAL" clId="{4545CBDD-4713-4AEB-94B7-F94B08E48D4A}" dt="2025-09-28T10:31:22.361" v="6"/>
        <pc:sldMkLst>
          <pc:docMk/>
          <pc:sldMk cId="1763451036" sldId="262"/>
        </pc:sldMkLst>
        <pc:picChg chg="add mod">
          <ac:chgData name="J Berwick (AST)" userId="9d17e596-8e0b-46f0-96e0-e9b513ea3edd" providerId="ADAL" clId="{4545CBDD-4713-4AEB-94B7-F94B08E48D4A}" dt="2025-09-28T10:31:22.361" v="6"/>
          <ac:picMkLst>
            <pc:docMk/>
            <pc:sldMk cId="1763451036" sldId="262"/>
            <ac:picMk id="4" creationId="{E37A1467-1B18-803A-1870-F3CE4F8A81BC}"/>
          </ac:picMkLst>
        </pc:picChg>
      </pc:sldChg>
      <pc:sldChg chg="addSp delSp modSp mod delAnim">
        <pc:chgData name="J Berwick (AST)" userId="9d17e596-8e0b-46f0-96e0-e9b513ea3edd" providerId="ADAL" clId="{4545CBDD-4713-4AEB-94B7-F94B08E48D4A}" dt="2025-09-28T10:31:25.413" v="8"/>
        <pc:sldMkLst>
          <pc:docMk/>
          <pc:sldMk cId="3745017811" sldId="263"/>
        </pc:sldMkLst>
        <pc:picChg chg="add mod">
          <ac:chgData name="J Berwick (AST)" userId="9d17e596-8e0b-46f0-96e0-e9b513ea3edd" providerId="ADAL" clId="{4545CBDD-4713-4AEB-94B7-F94B08E48D4A}" dt="2025-09-28T10:31:25.413" v="8"/>
          <ac:picMkLst>
            <pc:docMk/>
            <pc:sldMk cId="3745017811" sldId="263"/>
            <ac:picMk id="2" creationId="{E404C07E-5501-018B-B933-12DBCDBFF780}"/>
          </ac:picMkLst>
        </pc:picChg>
      </pc:sldChg>
      <pc:sldChg chg="modSp">
        <pc:chgData name="J Berwick (AST)" userId="9d17e596-8e0b-46f0-96e0-e9b513ea3edd" providerId="ADAL" clId="{4545CBDD-4713-4AEB-94B7-F94B08E48D4A}" dt="2025-10-20T07:13:54.739" v="15" actId="20577"/>
        <pc:sldMkLst>
          <pc:docMk/>
          <pc:sldMk cId="760088645" sldId="277"/>
        </pc:sldMkLst>
        <pc:spChg chg="mod">
          <ac:chgData name="J Berwick (AST)" userId="9d17e596-8e0b-46f0-96e0-e9b513ea3edd" providerId="ADAL" clId="{4545CBDD-4713-4AEB-94B7-F94B08E48D4A}" dt="2025-10-20T07:13:54.739" v="15" actId="20577"/>
          <ac:spMkLst>
            <pc:docMk/>
            <pc:sldMk cId="760088645" sldId="277"/>
            <ac:spMk id="81" creationId="{00000000-0000-0000-0000-000000000000}"/>
          </ac:spMkLst>
        </pc:spChg>
      </pc:sldChg>
      <pc:sldChg chg="addSp delSp modSp add modAnim">
        <pc:chgData name="J Berwick (AST)" userId="9d17e596-8e0b-46f0-96e0-e9b513ea3edd" providerId="ADAL" clId="{4545CBDD-4713-4AEB-94B7-F94B08E48D4A}" dt="2025-09-28T10:32:47.974" v="12"/>
        <pc:sldMkLst>
          <pc:docMk/>
          <pc:sldMk cId="2744206" sldId="800"/>
        </pc:sldMkLst>
        <pc:picChg chg="add mod">
          <ac:chgData name="J Berwick (AST)" userId="9d17e596-8e0b-46f0-96e0-e9b513ea3edd" providerId="ADAL" clId="{4545CBDD-4713-4AEB-94B7-F94B08E48D4A}" dt="2025-09-28T10:32:47.974" v="12"/>
          <ac:picMkLst>
            <pc:docMk/>
            <pc:sldMk cId="2744206" sldId="800"/>
            <ac:picMk id="15" creationId="{BD46ECC7-A32E-4260-92CC-3DC9A4B81D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E87F4A-DD11-41AF-8B76-F2E5B6202836}" type="datetimeFigureOut">
              <a:rPr lang="en-GB" smtClean="0"/>
              <a:pPr/>
              <a:t>11/04/2026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2F2399-CD51-4C4C-BC34-03B9F40F9CF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7450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2023</a:t>
            </a:r>
            <a:r>
              <a:rPr lang="en-GB" baseline="0" dirty="0"/>
              <a:t> paper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F2399-CD51-4C4C-BC34-03B9F40F9CF8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0482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11/04/2026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1611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11/04/2026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5171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11/04/2026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2520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11/04/2026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6172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11/04/2026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0052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11/04/2026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8912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11/04/2026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336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11/04/2026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7128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11/04/2026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6496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11/04/2026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3399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11/04/2026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2211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AFE4D-3339-4F90-AB07-DAB31D79E32A}" type="datetimeFigureOut">
              <a:rPr lang="en-GB" smtClean="0"/>
              <a:pPr/>
              <a:t>11/04/2026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6745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11" Type="http://schemas.openxmlformats.org/officeDocument/2006/relationships/image" Target="../media/image85.png"/><Relationship Id="rId5" Type="http://schemas.openxmlformats.org/officeDocument/2006/relationships/image" Target="../media/image17.png"/><Relationship Id="rId10" Type="http://schemas.openxmlformats.org/officeDocument/2006/relationships/image" Target="../media/image84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7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2.png"/><Relationship Id="rId5" Type="http://schemas.openxmlformats.org/officeDocument/2006/relationships/image" Target="../media/image32.png"/><Relationship Id="rId10" Type="http://schemas.openxmlformats.org/officeDocument/2006/relationships/image" Target="../media/image22.png"/><Relationship Id="rId4" Type="http://schemas.openxmlformats.org/officeDocument/2006/relationships/image" Target="../media/image31.png"/><Relationship Id="rId9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18" Type="http://schemas.openxmlformats.org/officeDocument/2006/relationships/image" Target="../media/image340.png"/><Relationship Id="rId21" Type="http://schemas.openxmlformats.org/officeDocument/2006/relationships/image" Target="../media/image370.png"/><Relationship Id="rId7" Type="http://schemas.openxmlformats.org/officeDocument/2006/relationships/image" Target="../media/image101.png"/><Relationship Id="rId12" Type="http://schemas.openxmlformats.org/officeDocument/2006/relationships/image" Target="../media/image41.png"/><Relationship Id="rId17" Type="http://schemas.openxmlformats.org/officeDocument/2006/relationships/image" Target="../media/image330.png"/><Relationship Id="rId16" Type="http://schemas.openxmlformats.org/officeDocument/2006/relationships/image" Target="../media/image320.png"/><Relationship Id="rId20" Type="http://schemas.openxmlformats.org/officeDocument/2006/relationships/image" Target="../media/image36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0.png"/><Relationship Id="rId11" Type="http://schemas.openxmlformats.org/officeDocument/2006/relationships/image" Target="../media/image40.png"/><Relationship Id="rId5" Type="http://schemas.openxmlformats.org/officeDocument/2006/relationships/image" Target="../media/image430.png"/><Relationship Id="rId15" Type="http://schemas.openxmlformats.org/officeDocument/2006/relationships/image" Target="../media/image109.png"/><Relationship Id="rId10" Type="http://schemas.openxmlformats.org/officeDocument/2006/relationships/image" Target="../media/image39.png"/><Relationship Id="rId19" Type="http://schemas.openxmlformats.org/officeDocument/2006/relationships/image" Target="../media/image350.png"/><Relationship Id="rId9" Type="http://schemas.openxmlformats.org/officeDocument/2006/relationships/image" Target="../media/image38.png"/><Relationship Id="rId14" Type="http://schemas.openxmlformats.org/officeDocument/2006/relationships/image" Target="../media/image43.png"/><Relationship Id="rId22" Type="http://schemas.openxmlformats.org/officeDocument/2006/relationships/image" Target="../media/image38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1.png"/><Relationship Id="rId5" Type="http://schemas.openxmlformats.org/officeDocument/2006/relationships/image" Target="../media/image420.png"/><Relationship Id="rId4" Type="http://schemas.openxmlformats.org/officeDocument/2006/relationships/image" Target="../media/image4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19162" y="548858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Think about how we formed a probability tree at GCSE: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1348990" y="2170486"/>
            <a:ext cx="1800200" cy="86409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383510" y="3034582"/>
            <a:ext cx="1800200" cy="115212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3797262" y="1306390"/>
            <a:ext cx="1800200" cy="86409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831782" y="2170486"/>
            <a:ext cx="1800200" cy="57606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3831782" y="3322614"/>
            <a:ext cx="1800200" cy="86409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866302" y="4186710"/>
            <a:ext cx="1800200" cy="57606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293206" y="1954462"/>
                <a:ext cx="3975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3206" y="1954462"/>
                <a:ext cx="397528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293206" y="4107625"/>
                <a:ext cx="3975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/>
                        </a:rPr>
                        <m:t>𝐴</m:t>
                      </m:r>
                      <m:r>
                        <a:rPr lang="en-GB" i="1">
                          <a:latin typeface="Cambria Math"/>
                        </a:rPr>
                        <m:t>′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3206" y="4107625"/>
                <a:ext cx="397528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638880" y="1121724"/>
                <a:ext cx="3975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80" y="1121724"/>
                <a:ext cx="397528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629032" y="2561884"/>
                <a:ext cx="3975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>
                          <a:latin typeface="Cambria Math"/>
                        </a:rPr>
                        <m:t>𝐵</m:t>
                      </m:r>
                      <m:r>
                        <a:rPr lang="en-GB" i="1" dirty="0">
                          <a:latin typeface="Cambria Math"/>
                        </a:rPr>
                        <m:t>′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9032" y="2561884"/>
                <a:ext cx="397528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673400" y="3137948"/>
                <a:ext cx="3975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3400" y="3137948"/>
                <a:ext cx="397528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663552" y="4578108"/>
                <a:ext cx="3975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>
                          <a:latin typeface="Cambria Math"/>
                        </a:rPr>
                        <m:t>𝐵</m:t>
                      </m:r>
                      <m:r>
                        <a:rPr lang="en-GB" i="1" dirty="0">
                          <a:latin typeface="Cambria Math"/>
                        </a:rPr>
                        <m:t>′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3552" y="4578108"/>
                <a:ext cx="397528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914198" y="1985820"/>
                <a:ext cx="7388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 dirty="0">
                              <a:latin typeface="Cambria Math"/>
                            </a:rPr>
                            <m:t>𝐴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4198" y="1985820"/>
                <a:ext cx="738824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157302" y="1122950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P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dirty="0">
                            <a:latin typeface="Cambria Math"/>
                          </a:rPr>
                          <m:t>𝐵</m:t>
                        </m:r>
                        <m:r>
                          <a:rPr lang="en-GB" i="1" dirty="0">
                            <a:latin typeface="Cambria Math"/>
                          </a:rPr>
                          <m:t>|</m:t>
                        </m:r>
                        <m:r>
                          <a:rPr lang="en-GB" i="1" dirty="0">
                            <a:latin typeface="Cambria Math"/>
                          </a:rPr>
                          <m:t>𝐴</m:t>
                        </m:r>
                      </m:e>
                    </m:d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7302" y="1122950"/>
                <a:ext cx="1008112" cy="369332"/>
              </a:xfrm>
              <a:prstGeom prst="rect">
                <a:avLst/>
              </a:prstGeom>
              <a:blipFill>
                <a:blip r:embed="rId9"/>
                <a:stretch>
                  <a:fillRect l="-5455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491679" y="983224"/>
                <a:ext cx="387430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>
                          <a:latin typeface="Cambria Math"/>
                        </a:rPr>
                        <m:t>𝑷</m:t>
                      </m:r>
                      <m:d>
                        <m:dPr>
                          <m:ctrlPr>
                            <a:rPr lang="en-GB" sz="2400" b="1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1" i="1" dirty="0">
                              <a:latin typeface="Cambria Math"/>
                            </a:rPr>
                            <m:t>𝑨</m:t>
                          </m:r>
                          <m:r>
                            <a:rPr lang="en-GB" sz="2400" b="1" i="1" dirty="0">
                              <a:latin typeface="Cambria Math"/>
                            </a:rPr>
                            <m:t>∩</m:t>
                          </m:r>
                          <m:r>
                            <a:rPr lang="en-GB" sz="2400" b="1" i="1" dirty="0">
                              <a:latin typeface="Cambria Math"/>
                            </a:rPr>
                            <m:t>𝑩</m:t>
                          </m:r>
                        </m:e>
                      </m:d>
                      <m:r>
                        <a:rPr lang="en-GB" sz="2400" b="1" i="1" dirty="0">
                          <a:latin typeface="Cambria Math"/>
                        </a:rPr>
                        <m:t>=</m:t>
                      </m:r>
                      <m:r>
                        <a:rPr lang="en-GB" sz="2400" b="1" i="1" dirty="0">
                          <a:latin typeface="Cambria Math"/>
                        </a:rPr>
                        <m:t>𝑷</m:t>
                      </m:r>
                      <m:d>
                        <m:dPr>
                          <m:ctrlPr>
                            <a:rPr lang="en-GB" sz="2400" b="1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1" i="1" dirty="0">
                              <a:latin typeface="Cambria Math"/>
                            </a:rPr>
                            <m:t>𝑨</m:t>
                          </m:r>
                        </m:e>
                      </m:d>
                      <m:r>
                        <a:rPr lang="en-GB" sz="2400" b="1" i="1" dirty="0">
                          <a:latin typeface="Cambria Math"/>
                        </a:rPr>
                        <m:t>×</m:t>
                      </m:r>
                      <m:r>
                        <a:rPr lang="en-GB" sz="2400" b="1" i="1" dirty="0">
                          <a:latin typeface="Cambria Math"/>
                        </a:rPr>
                        <m:t>𝑷</m:t>
                      </m:r>
                      <m:d>
                        <m:dPr>
                          <m:ctrlPr>
                            <a:rPr lang="en-GB" sz="2400" b="1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1" i="1" dirty="0">
                              <a:latin typeface="Cambria Math"/>
                            </a:rPr>
                            <m:t>𝑩</m:t>
                          </m:r>
                        </m:e>
                        <m:e>
                          <m:r>
                            <a:rPr lang="en-GB" sz="2400" b="1" i="1" dirty="0">
                              <a:latin typeface="Cambria Math"/>
                            </a:rPr>
                            <m:t>𝑨</m:t>
                          </m:r>
                        </m:e>
                      </m:d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1679" y="983224"/>
                <a:ext cx="3874303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763530" y="5393923"/>
                <a:ext cx="3609255" cy="11176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sz="32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200" i="1" dirty="0">
                              <a:latin typeface="Cambria Math"/>
                            </a:rPr>
                            <m:t>𝐵</m:t>
                          </m:r>
                        </m:e>
                        <m:e>
                          <m:r>
                            <a:rPr lang="en-GB" sz="3200" i="1" dirty="0"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en-GB" sz="3200" i="1" dirty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32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i="1" dirty="0">
                              <a:latin typeface="Cambria Math"/>
                            </a:rPr>
                            <m:t>𝑃</m:t>
                          </m:r>
                          <m:d>
                            <m:dPr>
                              <m:ctrlPr>
                                <a:rPr lang="en-GB" sz="32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3200" i="1" dirty="0">
                                  <a:latin typeface="Cambria Math"/>
                                </a:rPr>
                                <m:t>𝐴</m:t>
                              </m:r>
                              <m:r>
                                <a:rPr lang="en-GB" sz="3200" i="1" dirty="0">
                                  <a:latin typeface="Cambria Math"/>
                                </a:rPr>
                                <m:t>∩</m:t>
                              </m:r>
                              <m:r>
                                <a:rPr lang="en-GB" sz="3200" i="1" dirty="0">
                                  <a:latin typeface="Cambria Math"/>
                                </a:rPr>
                                <m:t>𝐵</m:t>
                              </m:r>
                            </m:e>
                          </m:d>
                        </m:num>
                        <m:den>
                          <m:r>
                            <a:rPr lang="en-GB" sz="3200" i="1" dirty="0">
                              <a:latin typeface="Cambria Math"/>
                            </a:rPr>
                            <m:t>𝑃</m:t>
                          </m:r>
                          <m:d>
                            <m:dPr>
                              <m:ctrlPr>
                                <a:rPr lang="en-GB" sz="32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3200" i="1" dirty="0">
                                  <a:latin typeface="Cambria Math"/>
                                </a:rPr>
                                <m:t>𝐴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530" y="5393923"/>
                <a:ext cx="3609255" cy="111767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/>
          <p:cNvSpPr txBox="1"/>
          <p:nvPr/>
        </p:nvSpPr>
        <p:spPr>
          <a:xfrm>
            <a:off x="1060958" y="4999557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Alternatively (and more commonly):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981607" y="5183472"/>
            <a:ext cx="2448272" cy="92333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b="1" dirty="0"/>
              <a:t>Memory Tip</a:t>
            </a:r>
            <a:r>
              <a:rPr lang="en-GB" dirty="0"/>
              <a:t>: You’re dividing by the event you’re conditioning 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49559" y="2002370"/>
            <a:ext cx="4032448" cy="64633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Read the ‘|’ symbol as “</a:t>
            </a:r>
            <a:r>
              <a:rPr lang="en-GB" b="1" u="sng" dirty="0"/>
              <a:t>given that</a:t>
            </a:r>
            <a:r>
              <a:rPr lang="en-GB" dirty="0"/>
              <a:t>”. </a:t>
            </a:r>
          </a:p>
          <a:p>
            <a:r>
              <a:rPr lang="en-GB" dirty="0"/>
              <a:t>i.e. “B occurred </a:t>
            </a:r>
            <a:r>
              <a:rPr lang="en-GB" b="1" u="sng" dirty="0"/>
              <a:t>given that</a:t>
            </a:r>
            <a:r>
              <a:rPr lang="en-GB" dirty="0"/>
              <a:t> A occurred”.</a:t>
            </a:r>
          </a:p>
        </p:txBody>
      </p:sp>
      <p:cxnSp>
        <p:nvCxnSpPr>
          <p:cNvPr id="10" name="Straight Arrow Connector 9"/>
          <p:cNvCxnSpPr>
            <a:stCxn id="5" idx="1"/>
          </p:cNvCxnSpPr>
          <p:nvPr/>
        </p:nvCxnSpPr>
        <p:spPr>
          <a:xfrm flipH="1" flipV="1">
            <a:off x="5309431" y="1738439"/>
            <a:ext cx="1240128" cy="5870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E1A7BC30-486D-4ED6-9667-1CAA93531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258"/>
            <a:ext cx="5071895" cy="559524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/>
              <a:t>Conditional probability</a:t>
            </a:r>
          </a:p>
        </p:txBody>
      </p:sp>
    </p:spTree>
    <p:extLst>
      <p:ext uri="{BB962C8B-B14F-4D97-AF65-F5344CB8AC3E}">
        <p14:creationId xmlns:p14="http://schemas.microsoft.com/office/powerpoint/2010/main" val="95894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31" grpId="0" animBg="1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998A8CF4-AD8F-4911-8C1D-8CEB4CE50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5784"/>
            <a:ext cx="1957099" cy="658799"/>
          </a:xfrm>
        </p:spPr>
        <p:txBody>
          <a:bodyPr>
            <a:noAutofit/>
          </a:bodyPr>
          <a:lstStyle/>
          <a:p>
            <a:pPr algn="l"/>
            <a:r>
              <a:rPr lang="en-GB" sz="3600" b="1" dirty="0"/>
              <a:t>Example</a:t>
            </a:r>
          </a:p>
        </p:txBody>
      </p:sp>
      <p:sp>
        <p:nvSpPr>
          <p:cNvPr id="25" name="Title 23">
            <a:extLst>
              <a:ext uri="{FF2B5EF4-FFF2-40B4-BE49-F238E27FC236}">
                <a16:creationId xmlns:a16="http://schemas.microsoft.com/office/drawing/2014/main" id="{204AFADD-7F55-4C93-90EA-D796179DB512}"/>
              </a:ext>
            </a:extLst>
          </p:cNvPr>
          <p:cNvSpPr txBox="1">
            <a:spLocks/>
          </p:cNvSpPr>
          <p:nvPr/>
        </p:nvSpPr>
        <p:spPr>
          <a:xfrm>
            <a:off x="6239585" y="-66539"/>
            <a:ext cx="2147379" cy="658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600" b="1" dirty="0"/>
              <a:t>Your turn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498B3DD-C014-45D4-8197-12B1BF1DBCE6}"/>
              </a:ext>
            </a:extLst>
          </p:cNvPr>
          <p:cNvCxnSpPr/>
          <p:nvPr/>
        </p:nvCxnSpPr>
        <p:spPr>
          <a:xfrm>
            <a:off x="6227045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>
                <a:extLst>
                  <a:ext uri="{FF2B5EF4-FFF2-40B4-BE49-F238E27FC236}">
                    <a16:creationId xmlns:a16="http://schemas.microsoft.com/office/drawing/2014/main" id="{2B860C35-770F-40C0-A71E-66826F9C238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91503252"/>
                  </p:ext>
                </p:extLst>
              </p:nvPr>
            </p:nvGraphicFramePr>
            <p:xfrm>
              <a:off x="722104" y="1808707"/>
              <a:ext cx="3010219" cy="1483360"/>
            </p:xfrm>
            <a:graphic>
              <a:graphicData uri="http://schemas.openxmlformats.org/drawingml/2006/table">
                <a:tbl>
                  <a:tblPr firstRow="1" firstCol="1" bandRow="1">
                    <a:tableStyleId>{073A0DAA-6AF3-43AB-8588-CEC1D06C72B9}</a:tableStyleId>
                  </a:tblPr>
                  <a:tblGrid>
                    <a:gridCol w="968693">
                      <a:extLst>
                        <a:ext uri="{9D8B030D-6E8A-4147-A177-3AD203B41FA5}">
                          <a16:colId xmlns:a16="http://schemas.microsoft.com/office/drawing/2014/main" val="1266607211"/>
                        </a:ext>
                      </a:extLst>
                    </a:gridCol>
                    <a:gridCol w="681736">
                      <a:extLst>
                        <a:ext uri="{9D8B030D-6E8A-4147-A177-3AD203B41FA5}">
                          <a16:colId xmlns:a16="http://schemas.microsoft.com/office/drawing/2014/main" val="107775848"/>
                        </a:ext>
                      </a:extLst>
                    </a:gridCol>
                    <a:gridCol w="663893">
                      <a:extLst>
                        <a:ext uri="{9D8B030D-6E8A-4147-A177-3AD203B41FA5}">
                          <a16:colId xmlns:a16="http://schemas.microsoft.com/office/drawing/2014/main" val="2217464304"/>
                        </a:ext>
                      </a:extLst>
                    </a:gridCol>
                    <a:gridCol w="695897">
                      <a:extLst>
                        <a:ext uri="{9D8B030D-6E8A-4147-A177-3AD203B41FA5}">
                          <a16:colId xmlns:a16="http://schemas.microsoft.com/office/drawing/2014/main" val="352878833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𝑩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𝑩</m:t>
                                </m:r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Total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0107903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38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52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7115074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48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6435825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Total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40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60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0507204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>
                <a:extLst>
                  <a:ext uri="{FF2B5EF4-FFF2-40B4-BE49-F238E27FC236}">
                    <a16:creationId xmlns:a16="http://schemas.microsoft.com/office/drawing/2014/main" id="{2B860C35-770F-40C0-A71E-66826F9C238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91503252"/>
                  </p:ext>
                </p:extLst>
              </p:nvPr>
            </p:nvGraphicFramePr>
            <p:xfrm>
              <a:off x="722104" y="1808707"/>
              <a:ext cx="3010219" cy="1483360"/>
            </p:xfrm>
            <a:graphic>
              <a:graphicData uri="http://schemas.openxmlformats.org/drawingml/2006/table">
                <a:tbl>
                  <a:tblPr firstRow="1" firstCol="1" bandRow="1">
                    <a:tableStyleId>{073A0DAA-6AF3-43AB-8588-CEC1D06C72B9}</a:tableStyleId>
                  </a:tblPr>
                  <a:tblGrid>
                    <a:gridCol w="968693">
                      <a:extLst>
                        <a:ext uri="{9D8B030D-6E8A-4147-A177-3AD203B41FA5}">
                          <a16:colId xmlns:a16="http://schemas.microsoft.com/office/drawing/2014/main" val="1266607211"/>
                        </a:ext>
                      </a:extLst>
                    </a:gridCol>
                    <a:gridCol w="681736">
                      <a:extLst>
                        <a:ext uri="{9D8B030D-6E8A-4147-A177-3AD203B41FA5}">
                          <a16:colId xmlns:a16="http://schemas.microsoft.com/office/drawing/2014/main" val="107775848"/>
                        </a:ext>
                      </a:extLst>
                    </a:gridCol>
                    <a:gridCol w="663893">
                      <a:extLst>
                        <a:ext uri="{9D8B030D-6E8A-4147-A177-3AD203B41FA5}">
                          <a16:colId xmlns:a16="http://schemas.microsoft.com/office/drawing/2014/main" val="2217464304"/>
                        </a:ext>
                      </a:extLst>
                    </a:gridCol>
                    <a:gridCol w="695897">
                      <a:extLst>
                        <a:ext uri="{9D8B030D-6E8A-4147-A177-3AD203B41FA5}">
                          <a16:colId xmlns:a16="http://schemas.microsoft.com/office/drawing/2014/main" val="352878833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42857" t="-8197" r="-203571" b="-3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47273" t="-8197" r="-107273" b="-3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Total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0107903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29" t="-106452" r="-213836" b="-219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38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52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7115074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29" t="-209836" r="-213836" b="-1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48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6435825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Total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40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60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0507204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963D427-F0D9-4C6B-BFF3-EC2458F27002}"/>
                  </a:ext>
                </a:extLst>
              </p:cNvPr>
              <p:cNvSpPr txBox="1"/>
              <p:nvPr/>
            </p:nvSpPr>
            <p:spPr>
              <a:xfrm>
                <a:off x="0" y="592260"/>
                <a:ext cx="495387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The following two-way table shows what foreign language students in Year 9 study.</a:t>
                </a:r>
              </a:p>
              <a:p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dirty="0"/>
                  <a:t> is the event that the student is a boy.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GB" dirty="0"/>
                  <a:t> is the event they chose French as their language.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963D427-F0D9-4C6B-BFF3-EC2458F270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92260"/>
                <a:ext cx="4953875" cy="1200329"/>
              </a:xfrm>
              <a:prstGeom prst="rect">
                <a:avLst/>
              </a:prstGeom>
              <a:blipFill>
                <a:blip r:embed="rId3"/>
                <a:stretch>
                  <a:fillRect l="-984" t="-2538" b="-71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ED561AF7-2439-4E75-9E15-0E721A74C2AC}"/>
              </a:ext>
            </a:extLst>
          </p:cNvPr>
          <p:cNvSpPr/>
          <p:nvPr/>
        </p:nvSpPr>
        <p:spPr>
          <a:xfrm>
            <a:off x="113278" y="3472243"/>
            <a:ext cx="216024" cy="2160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A5111A1-EFEE-4596-A4B2-1701B2320172}"/>
              </a:ext>
            </a:extLst>
          </p:cNvPr>
          <p:cNvSpPr/>
          <p:nvPr/>
        </p:nvSpPr>
        <p:spPr>
          <a:xfrm>
            <a:off x="113278" y="6388567"/>
            <a:ext cx="216024" cy="2160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b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74EB009-2A04-43FF-940D-5442A38E7813}"/>
              </a:ext>
            </a:extLst>
          </p:cNvPr>
          <p:cNvSpPr/>
          <p:nvPr/>
        </p:nvSpPr>
        <p:spPr>
          <a:xfrm>
            <a:off x="2412865" y="2168747"/>
            <a:ext cx="427625" cy="1123320"/>
          </a:xfrm>
          <a:prstGeom prst="rect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165F264-746A-4054-BF88-CBE9F0614018}"/>
                  </a:ext>
                </a:extLst>
              </p:cNvPr>
              <p:cNvSpPr txBox="1"/>
              <p:nvPr/>
            </p:nvSpPr>
            <p:spPr>
              <a:xfrm>
                <a:off x="443005" y="3416621"/>
                <a:ext cx="344378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/>
                  <a:t>Determine the probability of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e>
                        <m:sSup>
                          <m:sSupPr>
                            <m:ctrlPr>
                              <a:rPr lang="en-GB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6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p>
                            <m:r>
                              <a:rPr lang="en-GB" sz="16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</m:oMath>
                </a14:m>
                <a:r>
                  <a:rPr lang="en-GB" sz="1600" dirty="0"/>
                  <a:t>. </a:t>
                </a: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165F264-746A-4054-BF88-CBE9F06140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005" y="3416621"/>
                <a:ext cx="3443786" cy="338554"/>
              </a:xfrm>
              <a:prstGeom prst="rect">
                <a:avLst/>
              </a:prstGeom>
              <a:blipFill>
                <a:blip r:embed="rId4"/>
                <a:stretch>
                  <a:fillRect l="-1062" t="-5357" b="-2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EE9CE28A-C813-4A3A-93AD-0D2E21BE45F4}"/>
                  </a:ext>
                </a:extLst>
              </p:cNvPr>
              <p:cNvSpPr/>
              <p:nvPr/>
            </p:nvSpPr>
            <p:spPr>
              <a:xfrm>
                <a:off x="221290" y="6296524"/>
                <a:ext cx="1872208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e>
                          <m:sSup>
                            <m:sSup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p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GB" sz="20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EE9CE28A-C813-4A3A-93AD-0D2E21BE45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290" y="6296524"/>
                <a:ext cx="1872208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A46386B-BD0E-48F4-953B-D8857B5693D6}"/>
                  </a:ext>
                </a:extLst>
              </p:cNvPr>
              <p:cNvSpPr/>
              <p:nvPr/>
            </p:nvSpPr>
            <p:spPr>
              <a:xfrm>
                <a:off x="437504" y="3733144"/>
                <a:ext cx="3135535" cy="11607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1600" b="1" u="sng" dirty="0"/>
                  <a:t>Method 1: Using the formula: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e>
                          <m:sSup>
                            <m:sSup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GB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∩</m:t>
                              </m:r>
                              <m:sSup>
                                <m:sSup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p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p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den>
                      </m:f>
                      <m:r>
                        <a:rPr lang="en-GB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38</m:t>
                              </m:r>
                            </m:num>
                            <m:den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60</m:t>
                              </m:r>
                            </m:num>
                            <m:den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den>
                          </m:f>
                        </m:den>
                      </m:f>
                      <m:r>
                        <a:rPr lang="en-GB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38</m:t>
                          </m:r>
                        </m:num>
                        <m:den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60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A46386B-BD0E-48F4-953B-D8857B5693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504" y="3733144"/>
                <a:ext cx="3135535" cy="1160767"/>
              </a:xfrm>
              <a:prstGeom prst="rect">
                <a:avLst/>
              </a:prstGeom>
              <a:blipFill>
                <a:blip r:embed="rId6"/>
                <a:stretch>
                  <a:fillRect l="-1167" t="-1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3175F9D-AF2F-47CE-B37B-34666139A600}"/>
                  </a:ext>
                </a:extLst>
              </p:cNvPr>
              <p:cNvSpPr/>
              <p:nvPr/>
            </p:nvSpPr>
            <p:spPr>
              <a:xfrm>
                <a:off x="443940" y="4797152"/>
                <a:ext cx="3633154" cy="15398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1600" b="1" u="sng" dirty="0"/>
                  <a:t>Method 2: Restricted sample space.</a:t>
                </a:r>
              </a:p>
              <a:p>
                <a:r>
                  <a:rPr lang="en-GB" sz="1600" dirty="0"/>
                  <a:t>We’re finding the “probability they study French </a:t>
                </a:r>
                <a:r>
                  <a:rPr lang="en-GB" sz="1600" b="1" dirty="0"/>
                  <a:t>given</a:t>
                </a:r>
                <a:r>
                  <a:rPr lang="en-GB" sz="1600" dirty="0"/>
                  <a:t> they’re not a boy”, i.e. we’re choosing only from the non-boys: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e>
                          <m:sSup>
                            <m:sSup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GB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38</m:t>
                          </m:r>
                        </m:num>
                        <m:den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60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3175F9D-AF2F-47CE-B37B-34666139A6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940" y="4797152"/>
                <a:ext cx="3633154" cy="1539845"/>
              </a:xfrm>
              <a:prstGeom prst="rect">
                <a:avLst/>
              </a:prstGeom>
              <a:blipFill>
                <a:blip r:embed="rId7"/>
                <a:stretch>
                  <a:fillRect l="-1007" t="-1186" r="-2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18B778F-4E00-4A79-873B-6D8B253A860B}"/>
                  </a:ext>
                </a:extLst>
              </p:cNvPr>
              <p:cNvSpPr/>
              <p:nvPr/>
            </p:nvSpPr>
            <p:spPr>
              <a:xfrm>
                <a:off x="1741128" y="6231731"/>
                <a:ext cx="460382" cy="5296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26</m:t>
                        </m:r>
                      </m:num>
                      <m:den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48</m:t>
                        </m:r>
                      </m:den>
                    </m:f>
                  </m:oMath>
                </a14:m>
                <a:r>
                  <a:rPr lang="en-GB" sz="2000" dirty="0"/>
                  <a:t> </a:t>
                </a: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18B778F-4E00-4A79-873B-6D8B253A86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1128" y="6231731"/>
                <a:ext cx="460382" cy="52969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70268F44-4AF2-4CBC-A2A6-50A573029B4F}"/>
                  </a:ext>
                </a:extLst>
              </p:cNvPr>
              <p:cNvSpPr txBox="1"/>
              <p:nvPr/>
            </p:nvSpPr>
            <p:spPr>
              <a:xfrm>
                <a:off x="6282825" y="543701"/>
                <a:ext cx="5749880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The following two-way table shows the languages studied </a:t>
                </a:r>
                <a:r>
                  <a:rPr lang="en-GB"/>
                  <a:t>by 80 </a:t>
                </a:r>
                <a:r>
                  <a:rPr lang="en-GB" dirty="0"/>
                  <a:t>students in a sixth-form.</a:t>
                </a:r>
              </a:p>
              <a:p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dirty="0"/>
                  <a:t> is the event that the student is a boy.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GB" dirty="0"/>
                  <a:t> is the event that the student is a girl.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GB" dirty="0"/>
                  <a:t> is the event that the student studies French.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GB" dirty="0"/>
                  <a:t> is the event that the student studies Spanish.</a:t>
                </a: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70268F44-4AF2-4CBC-A2A6-50A573029B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2825" y="543701"/>
                <a:ext cx="5749880" cy="1477328"/>
              </a:xfrm>
              <a:prstGeom prst="rect">
                <a:avLst/>
              </a:prstGeom>
              <a:blipFill>
                <a:blip r:embed="rId9"/>
                <a:stretch>
                  <a:fillRect l="-954" t="-2058" b="-53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0" name="Table 39">
                <a:extLst>
                  <a:ext uri="{FF2B5EF4-FFF2-40B4-BE49-F238E27FC236}">
                    <a16:creationId xmlns:a16="http://schemas.microsoft.com/office/drawing/2014/main" id="{35CED993-2169-4D70-AE81-FCEDF74258F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373959" y="2179593"/>
              <a:ext cx="3010219" cy="1483360"/>
            </p:xfrm>
            <a:graphic>
              <a:graphicData uri="http://schemas.openxmlformats.org/drawingml/2006/table">
                <a:tbl>
                  <a:tblPr firstRow="1" firstCol="1" bandRow="1">
                    <a:tableStyleId>{073A0DAA-6AF3-43AB-8588-CEC1D06C72B9}</a:tableStyleId>
                  </a:tblPr>
                  <a:tblGrid>
                    <a:gridCol w="968693">
                      <a:extLst>
                        <a:ext uri="{9D8B030D-6E8A-4147-A177-3AD203B41FA5}">
                          <a16:colId xmlns:a16="http://schemas.microsoft.com/office/drawing/2014/main" val="1266607211"/>
                        </a:ext>
                      </a:extLst>
                    </a:gridCol>
                    <a:gridCol w="681736">
                      <a:extLst>
                        <a:ext uri="{9D8B030D-6E8A-4147-A177-3AD203B41FA5}">
                          <a16:colId xmlns:a16="http://schemas.microsoft.com/office/drawing/2014/main" val="107775848"/>
                        </a:ext>
                      </a:extLst>
                    </a:gridCol>
                    <a:gridCol w="663893">
                      <a:extLst>
                        <a:ext uri="{9D8B030D-6E8A-4147-A177-3AD203B41FA5}">
                          <a16:colId xmlns:a16="http://schemas.microsoft.com/office/drawing/2014/main" val="2217464304"/>
                        </a:ext>
                      </a:extLst>
                    </a:gridCol>
                    <a:gridCol w="695897">
                      <a:extLst>
                        <a:ext uri="{9D8B030D-6E8A-4147-A177-3AD203B41FA5}">
                          <a16:colId xmlns:a16="http://schemas.microsoft.com/office/drawing/2014/main" val="352878833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𝑺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Total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0107903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𝑩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42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7115074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𝑮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38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6435825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Total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40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40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80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0507204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0" name="Table 39">
                <a:extLst>
                  <a:ext uri="{FF2B5EF4-FFF2-40B4-BE49-F238E27FC236}">
                    <a16:creationId xmlns:a16="http://schemas.microsoft.com/office/drawing/2014/main" id="{35CED993-2169-4D70-AE81-FCEDF74258F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18601519"/>
                  </p:ext>
                </p:extLst>
              </p:nvPr>
            </p:nvGraphicFramePr>
            <p:xfrm>
              <a:off x="7373959" y="2179593"/>
              <a:ext cx="3010219" cy="1483360"/>
            </p:xfrm>
            <a:graphic>
              <a:graphicData uri="http://schemas.openxmlformats.org/drawingml/2006/table">
                <a:tbl>
                  <a:tblPr firstRow="1" firstCol="1" bandRow="1">
                    <a:tableStyleId>{073A0DAA-6AF3-43AB-8588-CEC1D06C72B9}</a:tableStyleId>
                  </a:tblPr>
                  <a:tblGrid>
                    <a:gridCol w="968693">
                      <a:extLst>
                        <a:ext uri="{9D8B030D-6E8A-4147-A177-3AD203B41FA5}">
                          <a16:colId xmlns:a16="http://schemas.microsoft.com/office/drawing/2014/main" val="1266607211"/>
                        </a:ext>
                      </a:extLst>
                    </a:gridCol>
                    <a:gridCol w="681736">
                      <a:extLst>
                        <a:ext uri="{9D8B030D-6E8A-4147-A177-3AD203B41FA5}">
                          <a16:colId xmlns:a16="http://schemas.microsoft.com/office/drawing/2014/main" val="107775848"/>
                        </a:ext>
                      </a:extLst>
                    </a:gridCol>
                    <a:gridCol w="663893">
                      <a:extLst>
                        <a:ext uri="{9D8B030D-6E8A-4147-A177-3AD203B41FA5}">
                          <a16:colId xmlns:a16="http://schemas.microsoft.com/office/drawing/2014/main" val="2217464304"/>
                        </a:ext>
                      </a:extLst>
                    </a:gridCol>
                    <a:gridCol w="695897">
                      <a:extLst>
                        <a:ext uri="{9D8B030D-6E8A-4147-A177-3AD203B41FA5}">
                          <a16:colId xmlns:a16="http://schemas.microsoft.com/office/drawing/2014/main" val="352878833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0"/>
                          <a:stretch>
                            <a:fillRect l="-142857" t="-8197" r="-203571" b="-3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0"/>
                          <a:stretch>
                            <a:fillRect l="-247273" t="-8197" r="-107273" b="-3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Total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0107903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0"/>
                          <a:stretch>
                            <a:fillRect l="-629" t="-108197" r="-213836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42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7115074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0"/>
                          <a:stretch>
                            <a:fillRect l="-629" t="-208197" r="-213836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38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6435825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Total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40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40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80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0507204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20C4CE4-77C6-4488-A430-F2F24628D2C1}"/>
                  </a:ext>
                </a:extLst>
              </p:cNvPr>
              <p:cNvSpPr txBox="1"/>
              <p:nvPr/>
            </p:nvSpPr>
            <p:spPr>
              <a:xfrm>
                <a:off x="6461860" y="3711279"/>
                <a:ext cx="3400350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Calculate the following:</a:t>
                </a:r>
              </a:p>
              <a:p>
                <a:pPr marL="342900" indent="-342900">
                  <a:buFont typeface="+mj-lt"/>
                  <a:buAutoNum type="alphaLcParenR"/>
                </a:pPr>
                <a:r>
                  <a:rPr lang="en-GB" sz="2000" dirty="0"/>
                  <a:t>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dirty="0"/>
              </a:p>
              <a:p>
                <a:pPr marL="342900" indent="-342900">
                  <a:buFont typeface="+mj-lt"/>
                  <a:buAutoNum type="alphaLcParenR"/>
                </a:pPr>
                <a:r>
                  <a:rPr lang="en-GB" sz="2000" dirty="0"/>
                  <a:t>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endParaRPr lang="en-GB" sz="2000" dirty="0"/>
              </a:p>
              <a:p>
                <a:pPr marL="342900" indent="-342900">
                  <a:buFont typeface="+mj-lt"/>
                  <a:buAutoNum type="alphaLcParenR"/>
                </a:pPr>
                <a:r>
                  <a:rPr lang="en-GB" sz="2000" dirty="0"/>
                  <a:t>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</m:oMath>
                </a14:m>
                <a:endParaRPr lang="en-GB" sz="2000" i="1" dirty="0">
                  <a:latin typeface="Cambria Math" panose="02040503050406030204" pitchFamily="18" charset="0"/>
                </a:endParaRPr>
              </a:p>
              <a:p>
                <a:pPr marL="342900" indent="-342900">
                  <a:buFont typeface="+mj-lt"/>
                  <a:buAutoNum type="alphaLcParenR"/>
                </a:pPr>
                <a:r>
                  <a:rPr lang="en-GB" sz="2000" dirty="0"/>
                  <a:t>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20C4CE4-77C6-4488-A430-F2F24628D2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1860" y="3711279"/>
                <a:ext cx="3400350" cy="1631216"/>
              </a:xfrm>
              <a:prstGeom prst="rect">
                <a:avLst/>
              </a:prstGeom>
              <a:blipFill>
                <a:blip r:embed="rId11"/>
                <a:stretch>
                  <a:fillRect l="-1971" t="-2247" b="-59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A0ECFB5E-E16B-46F5-89F9-458A0F28F161}"/>
              </a:ext>
            </a:extLst>
          </p:cNvPr>
          <p:cNvSpPr txBox="1"/>
          <p:nvPr/>
        </p:nvSpPr>
        <p:spPr>
          <a:xfrm>
            <a:off x="8102629" y="4028407"/>
            <a:ext cx="11617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LcParenR"/>
            </a:pPr>
            <a:r>
              <a:rPr lang="en-GB" sz="2000" b="1" dirty="0">
                <a:solidFill>
                  <a:srgbClr val="FF0000"/>
                </a:solidFill>
              </a:rPr>
              <a:t>21/40</a:t>
            </a:r>
          </a:p>
          <a:p>
            <a:pPr marL="342900" indent="-342900">
              <a:buFont typeface="+mj-lt"/>
              <a:buAutoNum type="alphaLcParenR"/>
            </a:pPr>
            <a:r>
              <a:rPr lang="en-GB" sz="2000" b="1" dirty="0">
                <a:solidFill>
                  <a:srgbClr val="FF0000"/>
                </a:solidFill>
              </a:rPr>
              <a:t>4/7</a:t>
            </a:r>
          </a:p>
          <a:p>
            <a:pPr marL="342900" indent="-342900">
              <a:buFont typeface="+mj-lt"/>
              <a:buAutoNum type="alphaLcParenR"/>
            </a:pPr>
            <a:r>
              <a:rPr lang="en-GB" sz="2000" b="1" dirty="0">
                <a:solidFill>
                  <a:srgbClr val="FF0000"/>
                </a:solidFill>
              </a:rPr>
              <a:t>9/20</a:t>
            </a:r>
          </a:p>
          <a:p>
            <a:pPr marL="342900" indent="-342900">
              <a:buFont typeface="+mj-lt"/>
              <a:buAutoNum type="alphaLcParenR"/>
            </a:pPr>
            <a:r>
              <a:rPr lang="en-GB" sz="2000" b="1" dirty="0">
                <a:solidFill>
                  <a:srgbClr val="FF0000"/>
                </a:solidFill>
              </a:rPr>
              <a:t>11/19</a:t>
            </a:r>
          </a:p>
        </p:txBody>
      </p:sp>
    </p:spTree>
    <p:extLst>
      <p:ext uri="{BB962C8B-B14F-4D97-AF65-F5344CB8AC3E}">
        <p14:creationId xmlns:p14="http://schemas.microsoft.com/office/powerpoint/2010/main" val="1707059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 animBg="1"/>
      <p:bldP spid="21" grpId="0" animBg="1"/>
      <p:bldP spid="34" grpId="0" animBg="1"/>
      <p:bldP spid="38" grpId="0"/>
      <p:bldP spid="3" grpId="0"/>
      <p:bldP spid="4" grpId="0"/>
      <p:bldP spid="5" grpId="0"/>
      <p:bldP spid="6" grpId="0"/>
      <p:bldP spid="39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5760" y="2564904"/>
            <a:ext cx="4406280" cy="634082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Mini whiteboards</a:t>
            </a:r>
          </a:p>
        </p:txBody>
      </p:sp>
    </p:spTree>
    <p:extLst>
      <p:ext uri="{BB962C8B-B14F-4D97-AF65-F5344CB8AC3E}">
        <p14:creationId xmlns:p14="http://schemas.microsoft.com/office/powerpoint/2010/main" val="3900854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257463" y="1250249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-17088" y="25131"/>
            <a:ext cx="40481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dirty="0">
                <a:latin typeface="+mn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3039" y="167592"/>
            <a:ext cx="6175331" cy="39703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A random sample of 500 visitors to 4 zones of a museum were asked their age in years. The results are summarised in the table below.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Find the probability that a visitor chosen at random was over 60 given that they visited the orange zone.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9DA1DDD-4F3B-4DB3-A479-5F4BE2C4BE2E}"/>
                  </a:ext>
                </a:extLst>
              </p:cNvPr>
              <p:cNvSpPr txBox="1"/>
              <p:nvPr/>
            </p:nvSpPr>
            <p:spPr>
              <a:xfrm>
                <a:off x="519714" y="4245266"/>
                <a:ext cx="737748" cy="1017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𝟑𝟏</m:t>
                          </m:r>
                        </m:num>
                        <m:den>
                          <m:r>
                            <a:rPr lang="en-GB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𝟗𝟖</m:t>
                          </m:r>
                        </m:den>
                      </m:f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9DA1DDD-4F3B-4DB3-A479-5F4BE2C4BE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714" y="4245266"/>
                <a:ext cx="737748" cy="101752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450" y="1034713"/>
            <a:ext cx="5970506" cy="2236076"/>
          </a:xfrm>
          <a:prstGeom prst="rect">
            <a:avLst/>
          </a:prstGeom>
        </p:spPr>
      </p:pic>
      <p:pic>
        <p:nvPicPr>
          <p:cNvPr id="3" name="Countdown_timer.wmv">
            <a:hlinkClick r:id="" action="ppaction://media"/>
            <a:extLst>
              <a:ext uri="{FF2B5EF4-FFF2-40B4-BE49-F238E27FC236}">
                <a16:creationId xmlns:a16="http://schemas.microsoft.com/office/drawing/2014/main" id="{006065FE-B2B5-6E51-EBF0-BAD1DB7FBF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27906" y="192365"/>
            <a:ext cx="3221134" cy="241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721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55808" y="1269340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94320" y="44222"/>
            <a:ext cx="40481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dirty="0">
                <a:latin typeface="+mn-lt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1384" y="186683"/>
            <a:ext cx="6175331" cy="39703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A random sample of 500 visitors to 4 zones of a museum were asked their age in years. The results are summarised in the table below.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Find the probability that a visitor chosen at random visited the green zone given that they were under 19.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9DA1DDD-4F3B-4DB3-A479-5F4BE2C4BE2E}"/>
                  </a:ext>
                </a:extLst>
              </p:cNvPr>
              <p:cNvSpPr txBox="1"/>
              <p:nvPr/>
            </p:nvSpPr>
            <p:spPr>
              <a:xfrm>
                <a:off x="618059" y="4264357"/>
                <a:ext cx="737748" cy="1017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𝟐𝟑</m:t>
                          </m:r>
                        </m:num>
                        <m:den>
                          <m:r>
                            <a:rPr lang="en-GB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𝟗𝟓</m:t>
                          </m:r>
                        </m:den>
                      </m:f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9DA1DDD-4F3B-4DB3-A479-5F4BE2C4BE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059" y="4264357"/>
                <a:ext cx="737748" cy="101752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795" y="1053804"/>
            <a:ext cx="5970506" cy="2236076"/>
          </a:xfrm>
          <a:prstGeom prst="rect">
            <a:avLst/>
          </a:prstGeom>
        </p:spPr>
      </p:pic>
      <p:pic>
        <p:nvPicPr>
          <p:cNvPr id="3" name="Countdown_timer.wmv">
            <a:hlinkClick r:id="" action="ppaction://media"/>
            <a:extLst>
              <a:ext uri="{FF2B5EF4-FFF2-40B4-BE49-F238E27FC236}">
                <a16:creationId xmlns:a16="http://schemas.microsoft.com/office/drawing/2014/main" id="{94FB860B-039F-2673-32BC-5B4ABA1590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27906" y="192365"/>
            <a:ext cx="3221134" cy="241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012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090" name="AutoShape 6"/>
              <p:cNvSpPr>
                <a:spLocks noChangeArrowheads="1"/>
              </p:cNvSpPr>
              <p:nvPr/>
            </p:nvSpPr>
            <p:spPr bwMode="auto">
              <a:xfrm>
                <a:off x="5208823" y="3804061"/>
                <a:ext cx="3997212" cy="931244"/>
              </a:xfrm>
              <a:prstGeom prst="roundRect">
                <a:avLst>
                  <a:gd name="adj" fmla="val 16667"/>
                </a:avLst>
              </a:prstGeom>
              <a:solidFill>
                <a:srgbClr val="FFC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alt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800" i="1">
                              <a:latin typeface="Cambria Math" panose="02040503050406030204" pitchFamily="18" charset="0"/>
                            </a:rPr>
                            <m:t>52</m:t>
                          </m:r>
                        </m:num>
                        <m:den>
                          <m:r>
                            <a:rPr lang="en-GB" altLang="en-US" sz="2800" i="1">
                              <a:latin typeface="Cambria Math" panose="02040503050406030204" pitchFamily="18" charset="0"/>
                            </a:rPr>
                            <m:t>200</m:t>
                          </m:r>
                        </m:den>
                      </m:f>
                    </m:oMath>
                  </m:oMathPara>
                </a14:m>
                <a:endParaRPr lang="en-US" altLang="en-US" sz="2800" dirty="0">
                  <a:latin typeface="+mn-lt"/>
                </a:endParaRPr>
              </a:p>
            </p:txBody>
          </p:sp>
        </mc:Choice>
        <mc:Fallback xmlns="">
          <p:sp>
            <p:nvSpPr>
              <p:cNvPr id="3090" name="AutoShap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08823" y="3804061"/>
                <a:ext cx="3997212" cy="931244"/>
              </a:xfrm>
              <a:prstGeom prst="roundRect">
                <a:avLst>
                  <a:gd name="adj" fmla="val 16667"/>
                </a:avLst>
              </a:prstGeom>
              <a:blipFill>
                <a:blip r:embed="rId4"/>
                <a:stretch>
                  <a:fillRect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AutoShape 11"/>
              <p:cNvSpPr>
                <a:spLocks noChangeArrowheads="1"/>
              </p:cNvSpPr>
              <p:nvPr/>
            </p:nvSpPr>
            <p:spPr bwMode="auto">
              <a:xfrm>
                <a:off x="5208823" y="4994959"/>
                <a:ext cx="3997212" cy="931245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alt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800" i="1">
                              <a:latin typeface="Cambria Math" panose="02040503050406030204" pitchFamily="18" charset="0"/>
                            </a:rPr>
                            <m:t>52</m:t>
                          </m:r>
                        </m:num>
                        <m:den>
                          <m:r>
                            <a:rPr lang="en-GB" altLang="en-US" sz="2800" i="1">
                              <a:latin typeface="Cambria Math" panose="02040503050406030204" pitchFamily="18" charset="0"/>
                            </a:rPr>
                            <m:t>64</m:t>
                          </m:r>
                        </m:den>
                      </m:f>
                    </m:oMath>
                  </m:oMathPara>
                </a14:m>
                <a:endParaRPr lang="en-US" altLang="en-US" sz="2800" dirty="0">
                  <a:latin typeface="+mn-lt"/>
                </a:endParaRPr>
              </a:p>
            </p:txBody>
          </p:sp>
        </mc:Choice>
        <mc:Fallback xmlns="">
          <p:sp>
            <p:nvSpPr>
              <p:cNvPr id="3" name="AutoShap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08823" y="4994959"/>
                <a:ext cx="3997212" cy="931245"/>
              </a:xfrm>
              <a:prstGeom prst="roundRect">
                <a:avLst>
                  <a:gd name="adj" fmla="val 16667"/>
                </a:avLst>
              </a:prstGeom>
              <a:blipFill>
                <a:blip r:embed="rId5"/>
                <a:stretch>
                  <a:fillRect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86" name="AutoShape 14"/>
              <p:cNvSpPr>
                <a:spLocks noChangeArrowheads="1"/>
              </p:cNvSpPr>
              <p:nvPr/>
            </p:nvSpPr>
            <p:spPr bwMode="auto">
              <a:xfrm>
                <a:off x="362595" y="3801625"/>
                <a:ext cx="3907429" cy="933681"/>
              </a:xfrm>
              <a:prstGeom prst="roundRect">
                <a:avLst>
                  <a:gd name="adj" fmla="val 16667"/>
                </a:avLst>
              </a:prstGeom>
              <a:solidFill>
                <a:srgbClr val="00B05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alt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800" i="1">
                              <a:latin typeface="Cambria Math" panose="02040503050406030204" pitchFamily="18" charset="0"/>
                            </a:rPr>
                            <m:t>52</m:t>
                          </m:r>
                        </m:num>
                        <m:den>
                          <m:r>
                            <a:rPr lang="en-GB" altLang="en-US" sz="2800" i="1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en-US" altLang="en-US" sz="2800" dirty="0">
                  <a:latin typeface="+mn-lt"/>
                </a:endParaRPr>
              </a:p>
            </p:txBody>
          </p:sp>
        </mc:Choice>
        <mc:Fallback xmlns="">
          <p:sp>
            <p:nvSpPr>
              <p:cNvPr id="3086" name="AutoShap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2595" y="3801625"/>
                <a:ext cx="3907429" cy="933681"/>
              </a:xfrm>
              <a:prstGeom prst="roundRect">
                <a:avLst>
                  <a:gd name="adj" fmla="val 16667"/>
                </a:avLst>
              </a:prstGeom>
              <a:blipFill>
                <a:blip r:embed="rId6"/>
                <a:stretch>
                  <a:fillRect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84" name="AutoShape 17"/>
              <p:cNvSpPr>
                <a:spLocks noChangeArrowheads="1"/>
              </p:cNvSpPr>
              <p:nvPr/>
            </p:nvSpPr>
            <p:spPr bwMode="auto">
              <a:xfrm>
                <a:off x="362595" y="4984987"/>
                <a:ext cx="3907429" cy="941217"/>
              </a:xfrm>
              <a:prstGeom prst="roundRect">
                <a:avLst>
                  <a:gd name="adj" fmla="val 1666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alt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800" i="1">
                              <a:latin typeface="Cambria Math" panose="02040503050406030204" pitchFamily="18" charset="0"/>
                            </a:rPr>
                            <m:t>52</m:t>
                          </m:r>
                        </m:num>
                        <m:den>
                          <m:r>
                            <a:rPr lang="en-GB" altLang="en-US" sz="2800" i="1">
                              <a:latin typeface="Cambria Math" panose="02040503050406030204" pitchFamily="18" charset="0"/>
                            </a:rPr>
                            <m:t>116</m:t>
                          </m:r>
                        </m:den>
                      </m:f>
                    </m:oMath>
                  </m:oMathPara>
                </a14:m>
                <a:endParaRPr lang="en-US" altLang="en-US" sz="2800" dirty="0">
                  <a:latin typeface="+mn-lt"/>
                </a:endParaRPr>
              </a:p>
            </p:txBody>
          </p:sp>
        </mc:Choice>
        <mc:Fallback xmlns="">
          <p:sp>
            <p:nvSpPr>
              <p:cNvPr id="3084" name="AutoShap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2595" y="4984987"/>
                <a:ext cx="3907429" cy="941217"/>
              </a:xfrm>
              <a:prstGeom prst="roundRect">
                <a:avLst>
                  <a:gd name="adj" fmla="val 16667"/>
                </a:avLst>
              </a:prstGeom>
              <a:blipFill>
                <a:blip r:embed="rId7"/>
                <a:stretch>
                  <a:fillRect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297280" y="29413"/>
            <a:ext cx="40481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dirty="0">
                <a:latin typeface="+mn-lt"/>
              </a:rPr>
              <a:t>3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246663" y="4880004"/>
            <a:ext cx="4123058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/>
          </a:p>
        </p:txBody>
      </p:sp>
      <p:sp>
        <p:nvSpPr>
          <p:cNvPr id="7" name="TextBox 6"/>
          <p:cNvSpPr txBox="1"/>
          <p:nvPr/>
        </p:nvSpPr>
        <p:spPr>
          <a:xfrm>
            <a:off x="767408" y="171874"/>
            <a:ext cx="6230721" cy="330859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GB" altLang="en-US" sz="1900" dirty="0"/>
              <a:t>A survey of 200 people was conducted and broken down into male and female.</a:t>
            </a:r>
          </a:p>
          <a:p>
            <a:pPr>
              <a:spcBef>
                <a:spcPct val="0"/>
              </a:spcBef>
            </a:pPr>
            <a:endParaRPr lang="en-GB" altLang="en-US" sz="1900" dirty="0"/>
          </a:p>
          <a:p>
            <a:pPr>
              <a:spcBef>
                <a:spcPct val="0"/>
              </a:spcBef>
            </a:pPr>
            <a:endParaRPr lang="en-GB" altLang="en-US" sz="1900" dirty="0"/>
          </a:p>
          <a:p>
            <a:pPr>
              <a:spcBef>
                <a:spcPct val="0"/>
              </a:spcBef>
            </a:pPr>
            <a:endParaRPr lang="en-GB" altLang="en-US" sz="1900" dirty="0"/>
          </a:p>
          <a:p>
            <a:pPr>
              <a:spcBef>
                <a:spcPct val="0"/>
              </a:spcBef>
            </a:pPr>
            <a:endParaRPr lang="en-GB" altLang="en-US" sz="1900" dirty="0"/>
          </a:p>
          <a:p>
            <a:pPr>
              <a:spcBef>
                <a:spcPct val="0"/>
              </a:spcBef>
            </a:pPr>
            <a:endParaRPr lang="en-GB" altLang="en-US" sz="1900" dirty="0"/>
          </a:p>
          <a:p>
            <a:pPr>
              <a:spcBef>
                <a:spcPct val="0"/>
              </a:spcBef>
            </a:pPr>
            <a:endParaRPr lang="en-GB" altLang="en-US" sz="1900" dirty="0"/>
          </a:p>
          <a:p>
            <a:pPr>
              <a:spcBef>
                <a:spcPct val="0"/>
              </a:spcBef>
            </a:pPr>
            <a:endParaRPr lang="en-GB" altLang="en-US" sz="1900" dirty="0"/>
          </a:p>
          <a:p>
            <a:pPr>
              <a:spcBef>
                <a:spcPct val="0"/>
              </a:spcBef>
            </a:pPr>
            <a:r>
              <a:rPr lang="en-GB" altLang="en-US" sz="1900" dirty="0"/>
              <a:t>A person is chosen at random. Given that the person chose “Beach”, calculate the probability that they were male.</a:t>
            </a:r>
            <a:endParaRPr lang="en-US" altLang="en-US" sz="19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3534" y="861387"/>
            <a:ext cx="4181885" cy="1885709"/>
          </a:xfrm>
          <a:prstGeom prst="rect">
            <a:avLst/>
          </a:prstGeom>
        </p:spPr>
      </p:pic>
      <p:pic>
        <p:nvPicPr>
          <p:cNvPr id="4" name="Countdown_timer.wmv">
            <a:hlinkClick r:id="" action="ppaction://media"/>
            <a:extLst>
              <a:ext uri="{FF2B5EF4-FFF2-40B4-BE49-F238E27FC236}">
                <a16:creationId xmlns:a16="http://schemas.microsoft.com/office/drawing/2014/main" id="{E37A1467-1B18-803A-1870-F3CE4F8A81B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27906" y="192365"/>
            <a:ext cx="3221134" cy="241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451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090" name="AutoShape 6"/>
              <p:cNvSpPr>
                <a:spLocks noChangeArrowheads="1"/>
              </p:cNvSpPr>
              <p:nvPr/>
            </p:nvSpPr>
            <p:spPr bwMode="auto">
              <a:xfrm>
                <a:off x="5231904" y="3798987"/>
                <a:ext cx="3997212" cy="931244"/>
              </a:xfrm>
              <a:prstGeom prst="roundRect">
                <a:avLst>
                  <a:gd name="adj" fmla="val 16667"/>
                </a:avLst>
              </a:prstGeom>
              <a:solidFill>
                <a:srgbClr val="FFC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alt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800" i="1">
                              <a:latin typeface="Cambria Math" panose="02040503050406030204" pitchFamily="18" charset="0"/>
                            </a:rPr>
                            <m:t>17</m:t>
                          </m:r>
                        </m:num>
                        <m:den>
                          <m:r>
                            <a:rPr lang="en-GB" altLang="en-US" sz="2800" i="1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altLang="en-US" sz="2800" dirty="0">
                  <a:latin typeface="+mn-lt"/>
                </a:endParaRPr>
              </a:p>
            </p:txBody>
          </p:sp>
        </mc:Choice>
        <mc:Fallback xmlns="">
          <p:sp>
            <p:nvSpPr>
              <p:cNvPr id="3090" name="AutoShap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31904" y="3798987"/>
                <a:ext cx="3997212" cy="931244"/>
              </a:xfrm>
              <a:prstGeom prst="roundRect">
                <a:avLst>
                  <a:gd name="adj" fmla="val 16667"/>
                </a:avLst>
              </a:prstGeom>
              <a:blipFill>
                <a:blip r:embed="rId4"/>
                <a:stretch>
                  <a:fillRect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AutoShape 11"/>
              <p:cNvSpPr>
                <a:spLocks noChangeArrowheads="1"/>
              </p:cNvSpPr>
              <p:nvPr/>
            </p:nvSpPr>
            <p:spPr bwMode="auto">
              <a:xfrm>
                <a:off x="5231904" y="4989885"/>
                <a:ext cx="3997212" cy="931245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2800" i="1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altLang="en-US" sz="2800" dirty="0">
                  <a:latin typeface="+mn-lt"/>
                </a:endParaRPr>
              </a:p>
            </p:txBody>
          </p:sp>
        </mc:Choice>
        <mc:Fallback xmlns="">
          <p:sp>
            <p:nvSpPr>
              <p:cNvPr id="3" name="AutoShap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31904" y="4989885"/>
                <a:ext cx="3997212" cy="931245"/>
              </a:xfrm>
              <a:prstGeom prst="roundRect">
                <a:avLst>
                  <a:gd name="adj" fmla="val 16667"/>
                </a:avLst>
              </a:prstGeom>
              <a:blipFill>
                <a:blip r:embed="rId5"/>
                <a:stretch>
                  <a:fillRect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86" name="AutoShape 14"/>
              <p:cNvSpPr>
                <a:spLocks noChangeArrowheads="1"/>
              </p:cNvSpPr>
              <p:nvPr/>
            </p:nvSpPr>
            <p:spPr bwMode="auto">
              <a:xfrm>
                <a:off x="385676" y="3796551"/>
                <a:ext cx="3907429" cy="933681"/>
              </a:xfrm>
              <a:prstGeom prst="roundRect">
                <a:avLst>
                  <a:gd name="adj" fmla="val 16667"/>
                </a:avLst>
              </a:prstGeom>
              <a:solidFill>
                <a:srgbClr val="00B05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alt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800" i="1"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altLang="en-US" sz="2800" i="1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altLang="en-US" sz="2800" dirty="0">
                  <a:latin typeface="+mn-lt"/>
                </a:endParaRPr>
              </a:p>
            </p:txBody>
          </p:sp>
        </mc:Choice>
        <mc:Fallback xmlns="">
          <p:sp>
            <p:nvSpPr>
              <p:cNvPr id="3086" name="AutoShap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5676" y="3796551"/>
                <a:ext cx="3907429" cy="933681"/>
              </a:xfrm>
              <a:prstGeom prst="roundRect">
                <a:avLst>
                  <a:gd name="adj" fmla="val 16667"/>
                </a:avLst>
              </a:prstGeom>
              <a:blipFill>
                <a:blip r:embed="rId6"/>
                <a:stretch>
                  <a:fillRect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84" name="AutoShape 17"/>
              <p:cNvSpPr>
                <a:spLocks noChangeArrowheads="1"/>
              </p:cNvSpPr>
              <p:nvPr/>
            </p:nvSpPr>
            <p:spPr bwMode="auto">
              <a:xfrm>
                <a:off x="385676" y="4979913"/>
                <a:ext cx="3907429" cy="941217"/>
              </a:xfrm>
              <a:prstGeom prst="roundRect">
                <a:avLst>
                  <a:gd name="adj" fmla="val 1666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alt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en-US" sz="2800" i="1"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altLang="en-US" sz="2800" i="1">
                              <a:latin typeface="Cambria Math" panose="02040503050406030204" pitchFamily="18" charset="0"/>
                            </a:rPr>
                            <m:t>28</m:t>
                          </m:r>
                        </m:den>
                      </m:f>
                    </m:oMath>
                  </m:oMathPara>
                </a14:m>
                <a:endParaRPr lang="en-US" altLang="en-US" sz="2800" dirty="0">
                  <a:latin typeface="+mn-lt"/>
                </a:endParaRPr>
              </a:p>
            </p:txBody>
          </p:sp>
        </mc:Choice>
        <mc:Fallback xmlns="">
          <p:sp>
            <p:nvSpPr>
              <p:cNvPr id="3084" name="AutoShap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5676" y="4979913"/>
                <a:ext cx="3907429" cy="941217"/>
              </a:xfrm>
              <a:prstGeom prst="roundRect">
                <a:avLst>
                  <a:gd name="adj" fmla="val 16667"/>
                </a:avLst>
              </a:prstGeom>
              <a:blipFill>
                <a:blip r:embed="rId7"/>
                <a:stretch>
                  <a:fillRect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294235" y="24339"/>
            <a:ext cx="40481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dirty="0">
                <a:latin typeface="+mn-lt"/>
              </a:rPr>
              <a:t>4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269744" y="3703891"/>
            <a:ext cx="4123058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10342" y="166801"/>
                <a:ext cx="6230721" cy="1846659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0"/>
                  </a:spcBef>
                </a:pPr>
                <a:endParaRPr lang="en-GB" altLang="en-US" sz="1900" dirty="0"/>
              </a:p>
              <a:p>
                <a:pPr>
                  <a:spcBef>
                    <a:spcPct val="0"/>
                  </a:spcBef>
                </a:pPr>
                <a:endParaRPr lang="en-GB" altLang="en-US" sz="1900" dirty="0"/>
              </a:p>
              <a:p>
                <a:pPr>
                  <a:spcBef>
                    <a:spcPct val="0"/>
                  </a:spcBef>
                </a:pPr>
                <a:endParaRPr lang="en-GB" altLang="en-US" sz="1900" dirty="0"/>
              </a:p>
              <a:p>
                <a:pPr>
                  <a:spcBef>
                    <a:spcPct val="0"/>
                  </a:spcBef>
                </a:pPr>
                <a:endParaRPr lang="en-GB" altLang="en-US" sz="1900" dirty="0"/>
              </a:p>
              <a:p>
                <a:pPr>
                  <a:spcBef>
                    <a:spcPct val="0"/>
                  </a:spcBef>
                </a:pPr>
                <a:endParaRPr lang="en-GB" altLang="en-US" sz="1900" dirty="0"/>
              </a:p>
              <a:p>
                <a:pPr>
                  <a:spcBef>
                    <a:spcPct val="0"/>
                  </a:spcBef>
                </a:pPr>
                <a:r>
                  <a:rPr lang="en-GB" altLang="en-US" sz="1900" dirty="0"/>
                  <a:t>What is </a:t>
                </a:r>
                <a14:m>
                  <m:oMath xmlns:m="http://schemas.openxmlformats.org/officeDocument/2006/math">
                    <m:r>
                      <a:rPr lang="en-GB" altLang="en-US" sz="19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altLang="en-US" sz="19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altLang="en-US" sz="19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altLang="en-US" sz="1900" i="1">
                        <a:latin typeface="Cambria Math" panose="02040503050406030204" pitchFamily="18" charset="0"/>
                      </a:rPr>
                      <m:t>|</m:t>
                    </m:r>
                    <m:sSup>
                      <m:sSupPr>
                        <m:ctrlPr>
                          <a:rPr lang="en-GB" altLang="en-US" sz="19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19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GB" altLang="en-US" sz="19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GB" altLang="en-US" sz="19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en-US" sz="1900" dirty="0"/>
                  <a:t>?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342" y="166801"/>
                <a:ext cx="6230721" cy="1846659"/>
              </a:xfrm>
              <a:prstGeom prst="rect">
                <a:avLst/>
              </a:prstGeom>
              <a:blipFill>
                <a:blip r:embed="rId9"/>
                <a:stretch>
                  <a:fillRect l="-978" b="-49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0488" y="234727"/>
            <a:ext cx="4773582" cy="1268078"/>
          </a:xfrm>
          <a:prstGeom prst="rect">
            <a:avLst/>
          </a:prstGeom>
        </p:spPr>
      </p:pic>
      <p:pic>
        <p:nvPicPr>
          <p:cNvPr id="2" name="Countdown_timer.wmv">
            <a:hlinkClick r:id="" action="ppaction://media"/>
            <a:extLst>
              <a:ext uri="{FF2B5EF4-FFF2-40B4-BE49-F238E27FC236}">
                <a16:creationId xmlns:a16="http://schemas.microsoft.com/office/drawing/2014/main" id="{E404C07E-5501-018B-B933-12DBCDBFF78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27906" y="192365"/>
            <a:ext cx="3221134" cy="241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017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998A8CF4-AD8F-4911-8C1D-8CEB4CE50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145" y="8713"/>
            <a:ext cx="3547117" cy="658799"/>
          </a:xfrm>
        </p:spPr>
        <p:txBody>
          <a:bodyPr>
            <a:noAutofit/>
          </a:bodyPr>
          <a:lstStyle/>
          <a:p>
            <a:pPr algn="l"/>
            <a:r>
              <a:rPr lang="en-GB" sz="3600" b="1" dirty="0"/>
              <a:t>Example</a:t>
            </a:r>
          </a:p>
        </p:txBody>
      </p:sp>
      <p:sp>
        <p:nvSpPr>
          <p:cNvPr id="25" name="Title 23">
            <a:extLst>
              <a:ext uri="{FF2B5EF4-FFF2-40B4-BE49-F238E27FC236}">
                <a16:creationId xmlns:a16="http://schemas.microsoft.com/office/drawing/2014/main" id="{204AFADD-7F55-4C93-90EA-D796179DB512}"/>
              </a:ext>
            </a:extLst>
          </p:cNvPr>
          <p:cNvSpPr txBox="1">
            <a:spLocks/>
          </p:cNvSpPr>
          <p:nvPr/>
        </p:nvSpPr>
        <p:spPr>
          <a:xfrm>
            <a:off x="7042072" y="6092"/>
            <a:ext cx="1964816" cy="658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600" b="1" dirty="0"/>
              <a:t>Your turn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498B3DD-C014-45D4-8197-12B1BF1DBCE6}"/>
              </a:ext>
            </a:extLst>
          </p:cNvPr>
          <p:cNvCxnSpPr/>
          <p:nvPr/>
        </p:nvCxnSpPr>
        <p:spPr>
          <a:xfrm>
            <a:off x="6023992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E299959B-B0F6-4AC9-A376-70514E2D0EB0}"/>
              </a:ext>
            </a:extLst>
          </p:cNvPr>
          <p:cNvSpPr txBox="1"/>
          <p:nvPr/>
        </p:nvSpPr>
        <p:spPr>
          <a:xfrm>
            <a:off x="229983" y="585656"/>
            <a:ext cx="36305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Using the Venn Diagram, determine: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487BA01-DA77-487B-BBB5-FDBAFFEC1FCA}"/>
              </a:ext>
            </a:extLst>
          </p:cNvPr>
          <p:cNvGrpSpPr/>
          <p:nvPr/>
        </p:nvGrpSpPr>
        <p:grpSpPr>
          <a:xfrm>
            <a:off x="102984" y="879760"/>
            <a:ext cx="3533083" cy="1903900"/>
            <a:chOff x="-398875" y="2497283"/>
            <a:chExt cx="7059108" cy="4028061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50D850C9-0F4D-4C0B-91A2-0E9327198407}"/>
                </a:ext>
              </a:extLst>
            </p:cNvPr>
            <p:cNvGrpSpPr/>
            <p:nvPr/>
          </p:nvGrpSpPr>
          <p:grpSpPr>
            <a:xfrm>
              <a:off x="-398875" y="2497283"/>
              <a:ext cx="6857369" cy="3601050"/>
              <a:chOff x="-464606" y="2492246"/>
              <a:chExt cx="8285989" cy="360105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5CABD8F5-DCFA-4FDC-84DB-43882AC32C9C}"/>
                  </a:ext>
                </a:extLst>
              </p:cNvPr>
              <p:cNvGrpSpPr/>
              <p:nvPr/>
            </p:nvGrpSpPr>
            <p:grpSpPr>
              <a:xfrm>
                <a:off x="1475656" y="3356992"/>
                <a:ext cx="5436781" cy="2736304"/>
                <a:chOff x="647387" y="2824576"/>
                <a:chExt cx="7237335" cy="3628760"/>
              </a:xfrm>
            </p:grpSpPr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F1813B45-7697-4725-8AE1-74172DCB6B49}"/>
                    </a:ext>
                  </a:extLst>
                </p:cNvPr>
                <p:cNvSpPr/>
                <p:nvPr/>
              </p:nvSpPr>
              <p:spPr>
                <a:xfrm>
                  <a:off x="647387" y="2852936"/>
                  <a:ext cx="4392842" cy="3600400"/>
                </a:xfrm>
                <a:prstGeom prst="ellipse">
                  <a:avLst/>
                </a:prstGeom>
                <a:noFill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25430F15-FFB7-4442-9E10-4CFF3E1F5283}"/>
                    </a:ext>
                  </a:extLst>
                </p:cNvPr>
                <p:cNvSpPr/>
                <p:nvPr/>
              </p:nvSpPr>
              <p:spPr>
                <a:xfrm>
                  <a:off x="3491880" y="2824576"/>
                  <a:ext cx="4392842" cy="3600400"/>
                </a:xfrm>
                <a:prstGeom prst="ellipse">
                  <a:avLst/>
                </a:prstGeom>
                <a:noFill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2A06FB78-7367-4F77-9220-FDBA8868BFC3}"/>
                      </a:ext>
                    </a:extLst>
                  </p:cNvPr>
                  <p:cNvSpPr txBox="1"/>
                  <p:nvPr/>
                </p:nvSpPr>
                <p:spPr>
                  <a:xfrm>
                    <a:off x="985081" y="2965323"/>
                    <a:ext cx="1117254" cy="110697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2800" i="1">
                              <a:latin typeface="Cambria Math"/>
                            </a:rPr>
                            <m:t>𝐴</m:t>
                          </m:r>
                        </m:oMath>
                      </m:oMathPara>
                    </a14:m>
                    <a:endParaRPr lang="en-GB" sz="2800" dirty="0"/>
                  </a:p>
                </p:txBody>
              </p:sp>
            </mc:Choice>
            <mc:Fallback xmlns="">
              <p:sp>
                <p:nvSpPr>
                  <p:cNvPr id="19" name="TextBox 1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85081" y="2965323"/>
                    <a:ext cx="1117254" cy="1106971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2C5BB572-E59D-4D05-8DF1-D6B81DD5ADEE}"/>
                  </a:ext>
                </a:extLst>
              </p:cNvPr>
              <p:cNvSpPr/>
              <p:nvPr/>
            </p:nvSpPr>
            <p:spPr>
              <a:xfrm>
                <a:off x="3923928" y="4388199"/>
                <a:ext cx="396044" cy="36004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7F51DE11-1F5C-4FD0-8091-3DC47E653113}"/>
                  </a:ext>
                </a:extLst>
              </p:cNvPr>
              <p:cNvSpPr/>
              <p:nvPr/>
            </p:nvSpPr>
            <p:spPr>
              <a:xfrm>
                <a:off x="2447764" y="4869160"/>
                <a:ext cx="396044" cy="36004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6</a:t>
                </a: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D22C593-F842-4D58-8E40-DB4A365BAADA}"/>
                  </a:ext>
                </a:extLst>
              </p:cNvPr>
              <p:cNvSpPr/>
              <p:nvPr/>
            </p:nvSpPr>
            <p:spPr>
              <a:xfrm>
                <a:off x="5473574" y="5095549"/>
                <a:ext cx="396044" cy="36004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4</a:t>
                </a: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D2B0E944-D8D2-4031-98B1-1CAD154F1178}"/>
                  </a:ext>
                </a:extLst>
              </p:cNvPr>
              <p:cNvSpPr/>
              <p:nvPr/>
            </p:nvSpPr>
            <p:spPr>
              <a:xfrm>
                <a:off x="7196553" y="4347886"/>
                <a:ext cx="624830" cy="66098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3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2611F426-5D6F-468A-A261-F403AFF667E8}"/>
                      </a:ext>
                    </a:extLst>
                  </p:cNvPr>
                  <p:cNvSpPr txBox="1"/>
                  <p:nvPr/>
                </p:nvSpPr>
                <p:spPr>
                  <a:xfrm>
                    <a:off x="6404341" y="3025313"/>
                    <a:ext cx="1002350" cy="110697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2800" i="1">
                              <a:latin typeface="Cambria Math"/>
                            </a:rPr>
                            <m:t>𝐵</m:t>
                          </m:r>
                        </m:oMath>
                      </m:oMathPara>
                    </a14:m>
                    <a:endParaRPr lang="en-GB" sz="2800" dirty="0"/>
                  </a:p>
                </p:txBody>
              </p:sp>
            </mc:Choice>
            <mc:Fallback xmlns="">
              <p:sp>
                <p:nvSpPr>
                  <p:cNvPr id="26" name="TextBox 2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04341" y="3025313"/>
                    <a:ext cx="1002350" cy="1106971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3F22B364-E77F-4DDE-BBEF-116A1EBC41DC}"/>
                      </a:ext>
                    </a:extLst>
                  </p:cNvPr>
                  <p:cNvSpPr txBox="1"/>
                  <p:nvPr/>
                </p:nvSpPr>
                <p:spPr>
                  <a:xfrm>
                    <a:off x="-464606" y="2492246"/>
                    <a:ext cx="522058" cy="110697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oMath>
                      </m:oMathPara>
                    </a14:m>
                    <a:endParaRPr lang="en-GB" sz="2800" dirty="0"/>
                  </a:p>
                </p:txBody>
              </p:sp>
            </mc:Choice>
            <mc:Fallback xmlns=""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3F22B364-E77F-4DDE-BBEF-116A1EBC41D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464606" y="2492246"/>
                    <a:ext cx="522058" cy="1106971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r="-28571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32BD25E-7024-4A4C-8510-839E3BF0490C}"/>
                </a:ext>
              </a:extLst>
            </p:cNvPr>
            <p:cNvSpPr/>
            <p:nvPr/>
          </p:nvSpPr>
          <p:spPr>
            <a:xfrm>
              <a:off x="268301" y="2852936"/>
              <a:ext cx="6391932" cy="3672408"/>
            </a:xfrm>
            <a:prstGeom prst="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A6C73E4F-3038-4213-B689-5C50F8E0D2BA}"/>
                  </a:ext>
                </a:extLst>
              </p:cNvPr>
              <p:cNvSpPr txBox="1"/>
              <p:nvPr/>
            </p:nvSpPr>
            <p:spPr>
              <a:xfrm>
                <a:off x="313421" y="2935237"/>
                <a:ext cx="9958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r>
                  <a:rPr lang="en-GB" dirty="0"/>
                  <a:t> </a:t>
                </a: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A6C73E4F-3038-4213-B689-5C50F8E0D2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421" y="2935237"/>
                <a:ext cx="995886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0E59902B-C2E4-4DDE-8BE4-E8CF87D568C1}"/>
                  </a:ext>
                </a:extLst>
              </p:cNvPr>
              <p:cNvSpPr txBox="1"/>
              <p:nvPr/>
            </p:nvSpPr>
            <p:spPr>
              <a:xfrm>
                <a:off x="319224" y="5115541"/>
                <a:ext cx="99008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0E59902B-C2E4-4DDE-8BE4-E8CF87D568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224" y="5115541"/>
                <a:ext cx="990083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Rectangle 48">
            <a:extLst>
              <a:ext uri="{FF2B5EF4-FFF2-40B4-BE49-F238E27FC236}">
                <a16:creationId xmlns:a16="http://schemas.microsoft.com/office/drawing/2014/main" id="{736242A6-DBA1-40A3-AE6C-9DAC6FA6C187}"/>
              </a:ext>
            </a:extLst>
          </p:cNvPr>
          <p:cNvSpPr/>
          <p:nvPr/>
        </p:nvSpPr>
        <p:spPr>
          <a:xfrm>
            <a:off x="82538" y="2979303"/>
            <a:ext cx="216024" cy="2160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4E7077B-E571-4255-A75D-E55AB017BED0}"/>
              </a:ext>
            </a:extLst>
          </p:cNvPr>
          <p:cNvSpPr/>
          <p:nvPr/>
        </p:nvSpPr>
        <p:spPr>
          <a:xfrm>
            <a:off x="92918" y="5181297"/>
            <a:ext cx="216024" cy="2160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b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DCECF77-6160-4755-9396-8E65269F1162}"/>
              </a:ext>
            </a:extLst>
          </p:cNvPr>
          <p:cNvSpPr/>
          <p:nvPr/>
        </p:nvSpPr>
        <p:spPr>
          <a:xfrm>
            <a:off x="92918" y="5940910"/>
            <a:ext cx="216024" cy="2160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4C796128-C756-46E8-9D13-B1A0617AE4E9}"/>
              </a:ext>
            </a:extLst>
          </p:cNvPr>
          <p:cNvSpPr/>
          <p:nvPr/>
        </p:nvSpPr>
        <p:spPr>
          <a:xfrm>
            <a:off x="1808073" y="1298599"/>
            <a:ext cx="1364754" cy="1283231"/>
          </a:xfrm>
          <a:prstGeom prst="ellipse">
            <a:avLst/>
          </a:prstGeom>
          <a:solidFill>
            <a:srgbClr val="FFFF00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8CFFBB0-0F84-4653-AC9D-24DA127CB021}"/>
                  </a:ext>
                </a:extLst>
              </p:cNvPr>
              <p:cNvSpPr/>
              <p:nvPr/>
            </p:nvSpPr>
            <p:spPr>
              <a:xfrm>
                <a:off x="329752" y="5864256"/>
                <a:ext cx="1352802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∪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8CFFBB0-0F84-4653-AC9D-24DA127CB0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752" y="5864256"/>
                <a:ext cx="1352802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211CFFC-8246-4C17-B198-338701B6A46B}"/>
                  </a:ext>
                </a:extLst>
              </p:cNvPr>
              <p:cNvSpPr/>
              <p:nvPr/>
            </p:nvSpPr>
            <p:spPr>
              <a:xfrm>
                <a:off x="276618" y="3253543"/>
                <a:ext cx="3086710" cy="8579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1600" b="1" u="sng" dirty="0"/>
                  <a:t>Method 1: Using the formula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e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GB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∩</m:t>
                              </m:r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</m:num>
                        <m:den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</m:den>
                      </m:f>
                      <m:r>
                        <a:rPr lang="en-GB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2/15</m:t>
                          </m:r>
                        </m:num>
                        <m:den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6/15</m:t>
                          </m:r>
                        </m:den>
                      </m:f>
                      <m:r>
                        <a:rPr lang="en-GB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211CFFC-8246-4C17-B198-338701B6A4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618" y="3253543"/>
                <a:ext cx="3086710" cy="857927"/>
              </a:xfrm>
              <a:prstGeom prst="rect">
                <a:avLst/>
              </a:prstGeom>
              <a:blipFill>
                <a:blip r:embed="rId11"/>
                <a:stretch>
                  <a:fillRect l="-986" t="-2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CDE44FA4-188E-41CF-9624-EC339E958A9C}"/>
                  </a:ext>
                </a:extLst>
              </p:cNvPr>
              <p:cNvSpPr/>
              <p:nvPr/>
            </p:nvSpPr>
            <p:spPr>
              <a:xfrm>
                <a:off x="323520" y="4126227"/>
                <a:ext cx="3211576" cy="8011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1600" b="1" u="sng" dirty="0"/>
                  <a:t>Method 2: Restricted sample space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e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GB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GB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CDE44FA4-188E-41CF-9624-EC339E958A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0" y="4126227"/>
                <a:ext cx="3211576" cy="801181"/>
              </a:xfrm>
              <a:prstGeom prst="rect">
                <a:avLst/>
              </a:prstGeom>
              <a:blipFill>
                <a:blip r:embed="rId12"/>
                <a:stretch>
                  <a:fillRect l="-949" t="-22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8CCFFE1-A803-4278-9786-0BF2EBD9C9F8}"/>
                  </a:ext>
                </a:extLst>
              </p:cNvPr>
              <p:cNvSpPr/>
              <p:nvPr/>
            </p:nvSpPr>
            <p:spPr>
              <a:xfrm>
                <a:off x="1166227" y="4975130"/>
                <a:ext cx="1032654" cy="6127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8CCFFE1-A803-4278-9786-0BF2EBD9C9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6227" y="4975130"/>
                <a:ext cx="1032654" cy="6127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89F0574-56F8-4400-8E43-78BDA0F690E3}"/>
                  </a:ext>
                </a:extLst>
              </p:cNvPr>
              <p:cNvSpPr/>
              <p:nvPr/>
            </p:nvSpPr>
            <p:spPr>
              <a:xfrm>
                <a:off x="1590086" y="5756034"/>
                <a:ext cx="1167820" cy="52758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  <m:r>
                      <a:rPr lang="en-GB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000" dirty="0"/>
                  <a:t> </a:t>
                </a: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89F0574-56F8-4400-8E43-78BDA0F690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086" y="5756034"/>
                <a:ext cx="1167820" cy="527580"/>
              </a:xfrm>
              <a:prstGeom prst="rect">
                <a:avLst/>
              </a:prstGeom>
              <a:blipFill>
                <a:blip r:embed="rId14"/>
                <a:stretch>
                  <a:fillRect b="-22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TextBox 54">
            <a:extLst>
              <a:ext uri="{FF2B5EF4-FFF2-40B4-BE49-F238E27FC236}">
                <a16:creationId xmlns:a16="http://schemas.microsoft.com/office/drawing/2014/main" id="{994656AC-77BC-4463-9CD3-E0A983D1B0F6}"/>
              </a:ext>
            </a:extLst>
          </p:cNvPr>
          <p:cNvSpPr txBox="1"/>
          <p:nvPr/>
        </p:nvSpPr>
        <p:spPr>
          <a:xfrm>
            <a:off x="6959208" y="605895"/>
            <a:ext cx="36305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Using the Venn Diagram, determine: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60DB998-8111-4EFD-9D67-B9FF02BA9B93}"/>
              </a:ext>
            </a:extLst>
          </p:cNvPr>
          <p:cNvGrpSpPr/>
          <p:nvPr/>
        </p:nvGrpSpPr>
        <p:grpSpPr>
          <a:xfrm>
            <a:off x="6840982" y="978710"/>
            <a:ext cx="3596054" cy="1903900"/>
            <a:chOff x="-398875" y="2497283"/>
            <a:chExt cx="7184923" cy="4028061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41EA1EAC-206A-47DC-8BDF-869CBC5FFD80}"/>
                </a:ext>
              </a:extLst>
            </p:cNvPr>
            <p:cNvGrpSpPr/>
            <p:nvPr/>
          </p:nvGrpSpPr>
          <p:grpSpPr>
            <a:xfrm>
              <a:off x="-398875" y="2497283"/>
              <a:ext cx="7184923" cy="3852112"/>
              <a:chOff x="-464606" y="2492246"/>
              <a:chExt cx="8681784" cy="3852112"/>
            </a:xfrm>
          </p:grpSpPr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B62C5926-7B99-43CC-A481-8A9F92E9A4CE}"/>
                  </a:ext>
                </a:extLst>
              </p:cNvPr>
              <p:cNvGrpSpPr/>
              <p:nvPr/>
            </p:nvGrpSpPr>
            <p:grpSpPr>
              <a:xfrm>
                <a:off x="1475656" y="3356992"/>
                <a:ext cx="5436781" cy="2736304"/>
                <a:chOff x="647387" y="2824576"/>
                <a:chExt cx="7237335" cy="3628760"/>
              </a:xfrm>
            </p:grpSpPr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B015FEB6-4957-4BBB-9BA4-0767A734014D}"/>
                    </a:ext>
                  </a:extLst>
                </p:cNvPr>
                <p:cNvSpPr/>
                <p:nvPr/>
              </p:nvSpPr>
              <p:spPr>
                <a:xfrm>
                  <a:off x="647387" y="2852936"/>
                  <a:ext cx="4392842" cy="3600400"/>
                </a:xfrm>
                <a:prstGeom prst="ellipse">
                  <a:avLst/>
                </a:prstGeom>
                <a:noFill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8" name="Oval 67">
                  <a:extLst>
                    <a:ext uri="{FF2B5EF4-FFF2-40B4-BE49-F238E27FC236}">
                      <a16:creationId xmlns:a16="http://schemas.microsoft.com/office/drawing/2014/main" id="{11C8888A-9C30-4177-B659-382071950F2D}"/>
                    </a:ext>
                  </a:extLst>
                </p:cNvPr>
                <p:cNvSpPr/>
                <p:nvPr/>
              </p:nvSpPr>
              <p:spPr>
                <a:xfrm>
                  <a:off x="3491880" y="2824576"/>
                  <a:ext cx="4392842" cy="3600400"/>
                </a:xfrm>
                <a:prstGeom prst="ellipse">
                  <a:avLst/>
                </a:prstGeom>
                <a:noFill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357FF098-7550-4394-8F4F-4C1BC21CD2E4}"/>
                      </a:ext>
                    </a:extLst>
                  </p:cNvPr>
                  <p:cNvSpPr txBox="1"/>
                  <p:nvPr/>
                </p:nvSpPr>
                <p:spPr>
                  <a:xfrm>
                    <a:off x="985081" y="2965323"/>
                    <a:ext cx="1117254" cy="110697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2800" i="1">
                              <a:latin typeface="Cambria Math"/>
                            </a:rPr>
                            <m:t>𝐴</m:t>
                          </m:r>
                        </m:oMath>
                      </m:oMathPara>
                    </a14:m>
                    <a:endParaRPr lang="en-GB" sz="2800" dirty="0"/>
                  </a:p>
                </p:txBody>
              </p:sp>
            </mc:Choice>
            <mc:Fallback xmlns="">
              <p:sp>
                <p:nvSpPr>
                  <p:cNvPr id="19" name="TextBox 1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85081" y="2965323"/>
                    <a:ext cx="1117254" cy="1106971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47C19820-46DD-43D8-BF9C-9FA63C9A08F2}"/>
                  </a:ext>
                </a:extLst>
              </p:cNvPr>
              <p:cNvSpPr/>
              <p:nvPr/>
            </p:nvSpPr>
            <p:spPr>
              <a:xfrm>
                <a:off x="3347854" y="4538973"/>
                <a:ext cx="1549646" cy="25895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0.15</a:t>
                </a: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CFB5CBF0-386E-4FC1-B781-C1D202D6C4DA}"/>
                  </a:ext>
                </a:extLst>
              </p:cNvPr>
              <p:cNvSpPr/>
              <p:nvPr/>
            </p:nvSpPr>
            <p:spPr>
              <a:xfrm>
                <a:off x="1805984" y="4393193"/>
                <a:ext cx="1476166" cy="58642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0.25</a:t>
                </a: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638EE807-B424-495D-9AFD-E1C0CBFD9592}"/>
                  </a:ext>
                </a:extLst>
              </p:cNvPr>
              <p:cNvSpPr/>
              <p:nvPr/>
            </p:nvSpPr>
            <p:spPr>
              <a:xfrm>
                <a:off x="4951341" y="4900906"/>
                <a:ext cx="1438863" cy="8550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0.45</a:t>
                </a: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5FF1DA59-697D-4619-8380-15002025A25F}"/>
                  </a:ext>
                </a:extLst>
              </p:cNvPr>
              <p:cNvSpPr/>
              <p:nvPr/>
            </p:nvSpPr>
            <p:spPr>
              <a:xfrm>
                <a:off x="6214490" y="5441236"/>
                <a:ext cx="2002688" cy="90312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0.15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5" name="TextBox 64">
                    <a:extLst>
                      <a:ext uri="{FF2B5EF4-FFF2-40B4-BE49-F238E27FC236}">
                        <a16:creationId xmlns:a16="http://schemas.microsoft.com/office/drawing/2014/main" id="{867E04A1-F87E-4400-97EA-CE5197BD4A66}"/>
                      </a:ext>
                    </a:extLst>
                  </p:cNvPr>
                  <p:cNvSpPr txBox="1"/>
                  <p:nvPr/>
                </p:nvSpPr>
                <p:spPr>
                  <a:xfrm>
                    <a:off x="6404341" y="3025313"/>
                    <a:ext cx="1002350" cy="110697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2800" i="1">
                              <a:latin typeface="Cambria Math"/>
                            </a:rPr>
                            <m:t>𝐵</m:t>
                          </m:r>
                        </m:oMath>
                      </m:oMathPara>
                    </a14:m>
                    <a:endParaRPr lang="en-GB" sz="2800" dirty="0"/>
                  </a:p>
                </p:txBody>
              </p:sp>
            </mc:Choice>
            <mc:Fallback xmlns="">
              <p:sp>
                <p:nvSpPr>
                  <p:cNvPr id="26" name="TextBox 2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04341" y="3025313"/>
                    <a:ext cx="1002350" cy="1106971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438C3781-7DCE-4CB0-8FC1-EF0A53B5550A}"/>
                      </a:ext>
                    </a:extLst>
                  </p:cNvPr>
                  <p:cNvSpPr txBox="1"/>
                  <p:nvPr/>
                </p:nvSpPr>
                <p:spPr>
                  <a:xfrm>
                    <a:off x="-464606" y="2492246"/>
                    <a:ext cx="522058" cy="110697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oMath>
                      </m:oMathPara>
                    </a14:m>
                    <a:endParaRPr lang="en-GB" sz="2800" dirty="0"/>
                  </a:p>
                </p:txBody>
              </p:sp>
            </mc:Choice>
            <mc:Fallback xmlns=""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438C3781-7DCE-4CB0-8FC1-EF0A53B5550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464606" y="2492246"/>
                    <a:ext cx="522058" cy="1106971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r="-28571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3228BDE9-E50E-4D0E-87B2-2C4CBC14D34B}"/>
                </a:ext>
              </a:extLst>
            </p:cNvPr>
            <p:cNvSpPr/>
            <p:nvPr/>
          </p:nvSpPr>
          <p:spPr>
            <a:xfrm>
              <a:off x="268301" y="2852936"/>
              <a:ext cx="6391932" cy="3672408"/>
            </a:xfrm>
            <a:prstGeom prst="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70AF187B-0BF7-4350-B3FD-04C541B82EFA}"/>
                  </a:ext>
                </a:extLst>
              </p:cNvPr>
              <p:cNvSpPr txBox="1"/>
              <p:nvPr/>
            </p:nvSpPr>
            <p:spPr>
              <a:xfrm>
                <a:off x="7051420" y="3034187"/>
                <a:ext cx="9958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r>
                  <a:rPr lang="en-GB" dirty="0"/>
                  <a:t> </a:t>
                </a: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70AF187B-0BF7-4350-B3FD-04C541B82E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1420" y="3034187"/>
                <a:ext cx="995886" cy="3693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24784FB4-BF97-4DA6-B40A-23BBA1F90BB6}"/>
                  </a:ext>
                </a:extLst>
              </p:cNvPr>
              <p:cNvSpPr txBox="1"/>
              <p:nvPr/>
            </p:nvSpPr>
            <p:spPr>
              <a:xfrm>
                <a:off x="7057223" y="5214491"/>
                <a:ext cx="99008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24784FB4-BF97-4DA6-B40A-23BBA1F90B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7223" y="5214491"/>
                <a:ext cx="990083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Rectangle 70">
            <a:extLst>
              <a:ext uri="{FF2B5EF4-FFF2-40B4-BE49-F238E27FC236}">
                <a16:creationId xmlns:a16="http://schemas.microsoft.com/office/drawing/2014/main" id="{043DDE72-7A0E-42D1-92FC-5BADB89EB41E}"/>
              </a:ext>
            </a:extLst>
          </p:cNvPr>
          <p:cNvSpPr/>
          <p:nvPr/>
        </p:nvSpPr>
        <p:spPr>
          <a:xfrm>
            <a:off x="6820537" y="3078253"/>
            <a:ext cx="216024" cy="2160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0DBC63B9-B45E-45AB-B1B6-DA58FA1EC9C4}"/>
              </a:ext>
            </a:extLst>
          </p:cNvPr>
          <p:cNvSpPr/>
          <p:nvPr/>
        </p:nvSpPr>
        <p:spPr>
          <a:xfrm>
            <a:off x="6830917" y="5280247"/>
            <a:ext cx="216024" cy="2160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b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06F2FAC-6BBB-4C11-9FFE-75AEC36A7808}"/>
              </a:ext>
            </a:extLst>
          </p:cNvPr>
          <p:cNvSpPr/>
          <p:nvPr/>
        </p:nvSpPr>
        <p:spPr>
          <a:xfrm>
            <a:off x="6830917" y="6039860"/>
            <a:ext cx="216024" cy="2160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</a:t>
            </a: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ADE4A309-CABF-4E1E-BD42-99ABF9B7EE5A}"/>
              </a:ext>
            </a:extLst>
          </p:cNvPr>
          <p:cNvSpPr/>
          <p:nvPr/>
        </p:nvSpPr>
        <p:spPr>
          <a:xfrm>
            <a:off x="8528983" y="1384786"/>
            <a:ext cx="1364754" cy="1283231"/>
          </a:xfrm>
          <a:prstGeom prst="ellipse">
            <a:avLst/>
          </a:prstGeom>
          <a:solidFill>
            <a:srgbClr val="FFFF00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43D06FC2-CE41-4CF6-AD4C-51EC5528B869}"/>
                  </a:ext>
                </a:extLst>
              </p:cNvPr>
              <p:cNvSpPr/>
              <p:nvPr/>
            </p:nvSpPr>
            <p:spPr>
              <a:xfrm>
                <a:off x="7067751" y="5963206"/>
                <a:ext cx="1352802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∪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43D06FC2-CE41-4CF6-AD4C-51EC5528B8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7751" y="5963206"/>
                <a:ext cx="1352802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E471ABC9-5D07-4E9C-B319-451C55B877B4}"/>
                  </a:ext>
                </a:extLst>
              </p:cNvPr>
              <p:cNvSpPr/>
              <p:nvPr/>
            </p:nvSpPr>
            <p:spPr>
              <a:xfrm>
                <a:off x="7014617" y="3352493"/>
                <a:ext cx="3086710" cy="8579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1600" b="1" u="sng" dirty="0"/>
                  <a:t>Method 1: Using the formula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e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GB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∩</m:t>
                              </m:r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</m:num>
                        <m:den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</m:den>
                      </m:f>
                      <m:r>
                        <a:rPr lang="en-GB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0.15</m:t>
                          </m:r>
                        </m:num>
                        <m:den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0.6</m:t>
                          </m:r>
                        </m:den>
                      </m:f>
                      <m:r>
                        <a:rPr lang="en-GB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E471ABC9-5D07-4E9C-B319-451C55B877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4617" y="3352493"/>
                <a:ext cx="3086710" cy="857927"/>
              </a:xfrm>
              <a:prstGeom prst="rect">
                <a:avLst/>
              </a:prstGeom>
              <a:blipFill>
                <a:blip r:embed="rId19"/>
                <a:stretch>
                  <a:fillRect l="-1186" t="-21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6071CF50-73C4-458F-9332-158488F01189}"/>
                  </a:ext>
                </a:extLst>
              </p:cNvPr>
              <p:cNvSpPr/>
              <p:nvPr/>
            </p:nvSpPr>
            <p:spPr>
              <a:xfrm>
                <a:off x="7061519" y="4225177"/>
                <a:ext cx="3211576" cy="8224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1600" b="1" u="sng" dirty="0"/>
                  <a:t>Method 2: Restricted sample space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e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GB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0.15</m:t>
                          </m:r>
                        </m:num>
                        <m:den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0.6</m:t>
                          </m:r>
                        </m:den>
                      </m:f>
                      <m:r>
                        <a:rPr lang="en-GB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6071CF50-73C4-458F-9332-158488F0118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1519" y="4225177"/>
                <a:ext cx="3211576" cy="822405"/>
              </a:xfrm>
              <a:prstGeom prst="rect">
                <a:avLst/>
              </a:prstGeom>
              <a:blipFill>
                <a:blip r:embed="rId20"/>
                <a:stretch>
                  <a:fillRect l="-949" t="-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8ADF8433-3B06-48D8-8707-88D6DD2A02B3}"/>
                  </a:ext>
                </a:extLst>
              </p:cNvPr>
              <p:cNvSpPr/>
              <p:nvPr/>
            </p:nvSpPr>
            <p:spPr>
              <a:xfrm>
                <a:off x="7975658" y="5229880"/>
                <a:ext cx="103586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=0.625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8ADF8433-3B06-48D8-8707-88D6DD2A02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5658" y="5229880"/>
                <a:ext cx="1035861" cy="36933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9AA54D56-5D09-4234-821F-77A34DA36910}"/>
                  </a:ext>
                </a:extLst>
              </p:cNvPr>
              <p:cNvSpPr/>
              <p:nvPr/>
            </p:nvSpPr>
            <p:spPr>
              <a:xfrm>
                <a:off x="8328086" y="5854984"/>
                <a:ext cx="669671" cy="5540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17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9AA54D56-5D09-4234-821F-77A34DA3691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8086" y="5854984"/>
                <a:ext cx="669671" cy="55406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2766722" y="4454313"/>
            <a:ext cx="3191227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Berwick’s advice:</a:t>
            </a:r>
          </a:p>
          <a:p>
            <a:r>
              <a:rPr lang="en-GB" dirty="0">
                <a:solidFill>
                  <a:schemeClr val="bg1"/>
                </a:solidFill>
              </a:rPr>
              <a:t>You should use method 2 when you have a picture of a Venn diagram for most questions.</a:t>
            </a:r>
          </a:p>
        </p:txBody>
      </p:sp>
    </p:spTree>
    <p:extLst>
      <p:ext uri="{BB962C8B-B14F-4D97-AF65-F5344CB8AC3E}">
        <p14:creationId xmlns:p14="http://schemas.microsoft.com/office/powerpoint/2010/main" val="4045221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43" grpId="0"/>
      <p:bldP spid="48" grpId="0"/>
      <p:bldP spid="49" grpId="0" animBg="1"/>
      <p:bldP spid="50" grpId="0" animBg="1"/>
      <p:bldP spid="51" grpId="0" animBg="1"/>
      <p:bldP spid="54" grpId="0" animBg="1"/>
      <p:bldP spid="2" grpId="0"/>
      <p:bldP spid="9" grpId="0"/>
      <p:bldP spid="10" grpId="0"/>
      <p:bldP spid="11" grpId="0"/>
      <p:bldP spid="12" grpId="0"/>
      <p:bldP spid="55" grpId="0"/>
      <p:bldP spid="69" grpId="0"/>
      <p:bldP spid="70" grpId="0"/>
      <p:bldP spid="71" grpId="0" animBg="1"/>
      <p:bldP spid="72" grpId="0" animBg="1"/>
      <p:bldP spid="73" grpId="0" animBg="1"/>
      <p:bldP spid="74" grpId="0" animBg="1"/>
      <p:bldP spid="75" grpId="0"/>
      <p:bldP spid="76" grpId="0"/>
      <p:bldP spid="77" grpId="0"/>
      <p:bldP spid="78" grpId="0"/>
      <p:bldP spid="79" grpId="0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998A8CF4-AD8F-4911-8C1D-8CEB4CE50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5975" y="20932"/>
            <a:ext cx="1863504" cy="658799"/>
          </a:xfrm>
        </p:spPr>
        <p:txBody>
          <a:bodyPr>
            <a:noAutofit/>
          </a:bodyPr>
          <a:lstStyle/>
          <a:p>
            <a:pPr algn="l"/>
            <a:r>
              <a:rPr lang="en-GB" sz="3600" b="1" dirty="0"/>
              <a:t>Example</a:t>
            </a:r>
          </a:p>
        </p:txBody>
      </p:sp>
      <p:pic>
        <p:nvPicPr>
          <p:cNvPr id="80" name="Picture 79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048" y="620688"/>
            <a:ext cx="5472608" cy="3024336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1" name="Rectangle 80"/>
              <p:cNvSpPr/>
              <p:nvPr/>
            </p:nvSpPr>
            <p:spPr>
              <a:xfrm>
                <a:off x="103023" y="641384"/>
                <a:ext cx="5992791" cy="3479286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The Venn diagram in Figure 1 shows three events </a:t>
                </a:r>
                <a:r>
                  <a:rPr kumimoji="0" lang="en-GB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kumimoji="0" lang="en-GB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and </a:t>
                </a:r>
                <a:r>
                  <a:rPr kumimoji="0" lang="en-GB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and the probabilities associated with each region of </a:t>
                </a:r>
                <a:r>
                  <a:rPr kumimoji="0" lang="en-GB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The constants </a:t>
                </a:r>
                <a:r>
                  <a:rPr kumimoji="0" lang="en-GB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kumimoji="0" lang="en-GB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and </a:t>
                </a:r>
                <a:r>
                  <a:rPr kumimoji="0" lang="en-GB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each represent probabilities associated with the three separate regions outside </a:t>
                </a:r>
                <a:r>
                  <a:rPr kumimoji="0" lang="en-GB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just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>
                    <a:tab pos="270510" algn="l"/>
                  </a:tabLst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The events </a:t>
                </a:r>
                <a:r>
                  <a:rPr kumimoji="0" lang="en-GB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 </a:t>
                </a: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and </a:t>
                </a:r>
                <a:r>
                  <a:rPr kumimoji="0" lang="en-GB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 </a:t>
                </a: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are independent.</a:t>
                </a: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marR="0" lvl="0" indent="-342900" algn="just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lphaLcParenBoth"/>
                  <a:tabLst>
                    <a:tab pos="270510" algn="l"/>
                  </a:tabLst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Find the value of </a:t>
                </a:r>
                <a:r>
                  <a:rPr kumimoji="0" lang="en-GB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			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(3)</a:t>
                </a:r>
              </a:p>
              <a:p>
                <a:pPr marL="0" marR="0" lvl="0" indent="0" algn="just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>
                    <a:tab pos="270510" algn="l"/>
                  </a:tabLst>
                  <a:defRPr/>
                </a:pPr>
                <a:endPara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just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>
                    <a:tab pos="270510" algn="l"/>
                  </a:tabLst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Calibri" panose="020F0502020204030204" pitchFamily="34" charset="0"/>
                    <a:cs typeface="Times New Roman" panose="02020603050405020304" pitchFamily="18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𝑃</m:t>
                    </m:r>
                    <m:d>
                      <m:dPr>
                        <m:ctrlP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𝐵</m:t>
                        </m:r>
                      </m:e>
                      <m:e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𝐶</m:t>
                        </m:r>
                      </m:e>
                    </m:d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11</m:t>
                        </m:r>
                      </m:den>
                    </m:f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Calibri" panose="020F0502020204030204" pitchFamily="34" charset="0"/>
                    <a:cs typeface="Times New Roman" panose="02020603050405020304" pitchFamily="18" charset="0"/>
                  </a:rPr>
                  <a:t>  ,</a:t>
                </a:r>
              </a:p>
              <a:p>
                <a:pPr marL="0" marR="0" lvl="0" indent="0" algn="just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>
                    <a:tab pos="270510" algn="l"/>
                  </a:tabLst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Calibri" panose="020F0502020204030204" pitchFamily="34" charset="0"/>
                    <a:cs typeface="Times New Roman" panose="02020603050405020304" pitchFamily="18" charset="0"/>
                  </a:rPr>
                  <a:t>(b) find the value of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𝑞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Calibri" panose="020F0502020204030204" pitchFamily="34" charset="0"/>
                    <a:cs typeface="Times New Roman" panose="02020603050405020304" pitchFamily="18" charset="0"/>
                  </a:rPr>
                  <a:t> and the value of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𝑟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Calibri" panose="020F0502020204030204" pitchFamily="34" charset="0"/>
                    <a:cs typeface="Times New Roman" panose="02020603050405020304" pitchFamily="18" charset="0"/>
                  </a:rPr>
                  <a:t>	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Calibri" panose="020F0502020204030204" pitchFamily="34" charset="0"/>
                    <a:cs typeface="Times New Roman" panose="02020603050405020304" pitchFamily="18" charset="0"/>
                  </a:rPr>
                  <a:t>(4)</a:t>
                </a:r>
              </a:p>
              <a:p>
                <a:pPr marL="0" marR="0" lvl="0" indent="0" algn="just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>
                    <a:tab pos="270510" algn="l"/>
                  </a:tabLst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Calibri" panose="020F0502020204030204" pitchFamily="34" charset="0"/>
                    <a:cs typeface="Times New Roman" panose="02020603050405020304" pitchFamily="18" charset="0"/>
                  </a:rPr>
                  <a:t>(c) Find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𝑃</m:t>
                    </m:r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𝐴</m:t>
                    </m:r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∪</m:t>
                    </m:r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𝐶</m:t>
                    </m:r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|</m:t>
                    </m:r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𝐵</m:t>
                    </m:r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Calibri" panose="020F0502020204030204" pitchFamily="34" charset="0"/>
                    <a:cs typeface="Times New Roman" panose="02020603050405020304" pitchFamily="18" charset="0"/>
                  </a:rPr>
                  <a:t>			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Calibri" panose="020F0502020204030204" pitchFamily="34" charset="0"/>
                    <a:cs typeface="Times New Roman" panose="02020603050405020304" pitchFamily="18" charset="0"/>
                  </a:rPr>
                  <a:t>(2)</a:t>
                </a:r>
              </a:p>
            </p:txBody>
          </p:sp>
        </mc:Choice>
        <mc:Fallback xmlns="">
          <p:sp>
            <p:nvSpPr>
              <p:cNvPr id="81" name="Rectangle 8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23" y="641384"/>
                <a:ext cx="5992791" cy="34792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355237" y="4263438"/>
                <a:ext cx="3603449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R="0" lvl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b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</a:rPr>
                  <a:t>Since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GB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A</m:t>
                    </m:r>
                  </m:oMath>
                </a14:m>
                <a:r>
                  <a:rPr kumimoji="0" lang="en-GB" b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</a:rPr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GB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B</m:t>
                    </m:r>
                  </m:oMath>
                </a14:m>
                <a:r>
                  <a:rPr kumimoji="0" lang="en-GB" b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</a:rPr>
                  <a:t> are independent…</a:t>
                </a:r>
              </a:p>
              <a:p>
                <a:pPr marR="0" lvl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0.1=</m:t>
                    </m:r>
                    <m:d>
                      <m:dPr>
                        <m:ctrlPr>
                          <a:rPr kumimoji="0" lang="en-GB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0" lang="en-GB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kumimoji="0" lang="en-GB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+0.1</m:t>
                        </m:r>
                      </m:e>
                    </m:d>
                    <m:r>
                      <a:rPr kumimoji="0" lang="en-GB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×0.4</m:t>
                    </m:r>
                  </m:oMath>
                </a14:m>
                <a:r>
                  <a: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</a:rPr>
                  <a:t> </a:t>
                </a:r>
                <a:endParaRPr lang="en-GB" dirty="0">
                  <a:solidFill>
                    <a:srgbClr val="FF0000"/>
                  </a:solidFill>
                  <a:latin typeface="Calibri"/>
                </a:endParaRPr>
              </a:p>
              <a:p>
                <a:pPr marR="0" lvl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𝑝</m:t>
                    </m:r>
                    <m:r>
                      <a:rPr kumimoji="0" lang="en-GB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+0.1=0.25</m:t>
                    </m:r>
                  </m:oMath>
                </a14:m>
                <a:r>
                  <a: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</a:rPr>
                  <a:t> </a:t>
                </a:r>
                <a:endParaRPr lang="en-GB" dirty="0">
                  <a:solidFill>
                    <a:srgbClr val="FF0000"/>
                  </a:solidFill>
                  <a:latin typeface="Calibri"/>
                </a:endParaRPr>
              </a:p>
              <a:p>
                <a:pPr marR="0" lvl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𝑝</m:t>
                    </m:r>
                    <m:r>
                      <a:rPr kumimoji="0" lang="en-GB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=0.15</m:t>
                    </m:r>
                  </m:oMath>
                </a14:m>
                <a:r>
                  <a: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</a:rPr>
                  <a:t> </a:t>
                </a:r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237" y="4263438"/>
                <a:ext cx="3603449" cy="1200329"/>
              </a:xfrm>
              <a:prstGeom prst="rect">
                <a:avLst/>
              </a:prstGeom>
              <a:blipFill>
                <a:blip r:embed="rId4"/>
                <a:stretch>
                  <a:fillRect l="-1354" t="-2538" b="-15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3" name="Rectangle 82">
            <a:extLst>
              <a:ext uri="{FF2B5EF4-FFF2-40B4-BE49-F238E27FC236}">
                <a16:creationId xmlns:a16="http://schemas.microsoft.com/office/drawing/2014/main" id="{736242A6-DBA1-40A3-AE6C-9DAC6FA6C187}"/>
              </a:ext>
            </a:extLst>
          </p:cNvPr>
          <p:cNvSpPr/>
          <p:nvPr/>
        </p:nvSpPr>
        <p:spPr>
          <a:xfrm>
            <a:off x="139213" y="4322874"/>
            <a:ext cx="216024" cy="2160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24E7077B-E571-4255-A75D-E55AB017BED0}"/>
              </a:ext>
            </a:extLst>
          </p:cNvPr>
          <p:cNvSpPr/>
          <p:nvPr/>
        </p:nvSpPr>
        <p:spPr>
          <a:xfrm>
            <a:off x="3663197" y="4307458"/>
            <a:ext cx="216024" cy="2160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b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3DCECF77-6160-4755-9396-8E65269F1162}"/>
              </a:ext>
            </a:extLst>
          </p:cNvPr>
          <p:cNvSpPr/>
          <p:nvPr/>
        </p:nvSpPr>
        <p:spPr>
          <a:xfrm>
            <a:off x="8335580" y="4299074"/>
            <a:ext cx="216024" cy="2160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C83254C0-CD03-4FEB-9C72-3CF5635DA2D9}"/>
                  </a:ext>
                </a:extLst>
              </p:cNvPr>
              <p:cNvSpPr/>
              <p:nvPr/>
            </p:nvSpPr>
            <p:spPr>
              <a:xfrm>
                <a:off x="3907305" y="4247065"/>
                <a:ext cx="4377019" cy="17729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R="0" lvl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lang="en-GB" dirty="0">
                    <a:solidFill>
                      <a:srgbClr val="FF0000"/>
                    </a:solidFill>
                    <a:latin typeface="Calibri"/>
                  </a:rPr>
                  <a:t>Restrict the sample space to just the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</a:rPr>
                  <a:t> circle</a:t>
                </a:r>
                <a:endParaRPr lang="en-GB" dirty="0">
                  <a:solidFill>
                    <a:srgbClr val="FF0000"/>
                  </a:solidFill>
                  <a:latin typeface="Calibri"/>
                </a:endParaRPr>
              </a:p>
              <a:p>
                <a:pPr marR="0" lvl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GB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kumimoji="0" lang="en-GB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11</m:t>
                          </m:r>
                        </m:den>
                      </m:f>
                      <m:r>
                        <a:rPr kumimoji="0" lang="en-GB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0" lang="en-GB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GB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0.2</m:t>
                          </m:r>
                        </m:num>
                        <m:den>
                          <m:r>
                            <a:rPr kumimoji="0" lang="en-GB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0.2+</m:t>
                          </m:r>
                          <m:r>
                            <a:rPr kumimoji="0" lang="en-GB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</m:oMath>
                  </m:oMathPara>
                </a14:m>
                <a:endParaRPr kumimoji="0" lang="en-GB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R="0" lvl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kumimoji="0" lang="en-GB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=0.24</m:t>
                      </m:r>
                    </m:oMath>
                  </m:oMathPara>
                </a14:m>
                <a:endParaRPr kumimoji="0" lang="en-GB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R="0" lvl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kumimoji="0" lang="en-GB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=1−0.15−0.1−0.1−0.2−0.24</m:t>
                      </m:r>
                    </m:oMath>
                  </m:oMathPara>
                </a14:m>
                <a:endParaRPr kumimoji="0" lang="en-GB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R="0" lvl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=0.21</m:t>
                      </m:r>
                    </m:oMath>
                  </m:oMathPara>
                </a14:m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mc:Choice>
        <mc:Fallback xmlns=""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C83254C0-CD03-4FEB-9C72-3CF5635DA2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7305" y="4247065"/>
                <a:ext cx="4377019" cy="1772986"/>
              </a:xfrm>
              <a:prstGeom prst="rect">
                <a:avLst/>
              </a:prstGeom>
              <a:blipFill>
                <a:blip r:embed="rId5"/>
                <a:stretch>
                  <a:fillRect l="-1253" t="-20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73A26659-2D5C-4F6D-892D-D379C2BA58BE}"/>
                  </a:ext>
                </a:extLst>
              </p:cNvPr>
              <p:cNvSpPr/>
              <p:nvPr/>
            </p:nvSpPr>
            <p:spPr>
              <a:xfrm>
                <a:off x="8617759" y="4243827"/>
                <a:ext cx="3382897" cy="8897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R="0" lvl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b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Restrict the sample space to just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GB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B</m:t>
                    </m:r>
                  </m:oMath>
                </a14:m>
                <a:endParaRPr kumimoji="0" lang="en-GB" b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  <a:p>
                <a:pPr marR="0" lvl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0.1+0.2</m:t>
                          </m:r>
                        </m:num>
                        <m:den>
                          <m:r>
                            <a:rPr kumimoji="0" lang="en-GB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0.4</m:t>
                          </m:r>
                        </m:den>
                      </m:f>
                      <m:r>
                        <a:rPr kumimoji="0" lang="en-GB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=0.75</m:t>
                      </m:r>
                    </m:oMath>
                  </m:oMathPara>
                </a14:m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73A26659-2D5C-4F6D-892D-D379C2BA58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7759" y="4243827"/>
                <a:ext cx="3382897" cy="889731"/>
              </a:xfrm>
              <a:prstGeom prst="rect">
                <a:avLst/>
              </a:prstGeom>
              <a:blipFill>
                <a:blip r:embed="rId6"/>
                <a:stretch>
                  <a:fillRect l="-1622" t="-34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0088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4" grpId="0" animBg="1"/>
      <p:bldP spid="8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C5A4DE34-F06E-4799-BFA0-73AED9CF3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426" y="2497"/>
            <a:ext cx="2217994" cy="634082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/>
              <a:t>Your turn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37" y="600998"/>
            <a:ext cx="7069275" cy="617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0906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62" y="548680"/>
            <a:ext cx="9721080" cy="446565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9336" y="0"/>
            <a:ext cx="3312368" cy="548680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/>
              <a:t>Mark scheme</a:t>
            </a:r>
          </a:p>
        </p:txBody>
      </p:sp>
    </p:spTree>
    <p:extLst>
      <p:ext uri="{BB962C8B-B14F-4D97-AF65-F5344CB8AC3E}">
        <p14:creationId xmlns:p14="http://schemas.microsoft.com/office/powerpoint/2010/main" val="37977449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555BDB2-5D2C-4CC7-B210-F3218F94F8D7}"/>
              </a:ext>
            </a:extLst>
          </p:cNvPr>
          <p:cNvSpPr/>
          <p:nvPr/>
        </p:nvSpPr>
        <p:spPr>
          <a:xfrm>
            <a:off x="91682" y="64962"/>
            <a:ext cx="250476" cy="288277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rgbClr val="FFC000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55BDB2-5D2C-4CC7-B210-F3218F94F8D7}"/>
              </a:ext>
            </a:extLst>
          </p:cNvPr>
          <p:cNvSpPr/>
          <p:nvPr/>
        </p:nvSpPr>
        <p:spPr>
          <a:xfrm>
            <a:off x="91682" y="2272985"/>
            <a:ext cx="250476" cy="288277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rgbClr val="FFC000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55BDB2-5D2C-4CC7-B210-F3218F94F8D7}"/>
              </a:ext>
            </a:extLst>
          </p:cNvPr>
          <p:cNvSpPr/>
          <p:nvPr/>
        </p:nvSpPr>
        <p:spPr>
          <a:xfrm>
            <a:off x="91682" y="4869160"/>
            <a:ext cx="250476" cy="288277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rgbClr val="FFC000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368" y="26397"/>
            <a:ext cx="8277689" cy="192287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76" y="1565163"/>
            <a:ext cx="4442845" cy="624894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368" y="4771186"/>
            <a:ext cx="9162390" cy="168053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900" y="5432369"/>
            <a:ext cx="1920406" cy="358171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368" y="2213887"/>
            <a:ext cx="8638781" cy="256663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158" y="3934057"/>
            <a:ext cx="4846740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21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30620</TotalTime>
  <Words>762</Words>
  <Application>Microsoft Office PowerPoint</Application>
  <PresentationFormat>Widescreen</PresentationFormat>
  <Paragraphs>197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Cambria Math</vt:lpstr>
      <vt:lpstr>Times New Roman</vt:lpstr>
      <vt:lpstr>Office Theme</vt:lpstr>
      <vt:lpstr>Conditional probability</vt:lpstr>
      <vt:lpstr>Example</vt:lpstr>
      <vt:lpstr>Mini whiteboards</vt:lpstr>
      <vt:lpstr>PowerPoint Presentation</vt:lpstr>
      <vt:lpstr>PowerPoint Presentation</vt:lpstr>
      <vt:lpstr>PowerPoint Presentation</vt:lpstr>
      <vt:lpstr>PowerPoint Presentation</vt:lpstr>
      <vt:lpstr>Example</vt:lpstr>
      <vt:lpstr>Example</vt:lpstr>
      <vt:lpstr>Your turn</vt:lpstr>
      <vt:lpstr>Mark scheme</vt:lpstr>
      <vt:lpstr>PowerPoint Presentation</vt:lpstr>
    </vt:vector>
  </TitlesOfParts>
  <Company>RM plc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Frost J</dc:creator>
  <cp:lastModifiedBy>J Berwick (AST)</cp:lastModifiedBy>
  <cp:revision>1178</cp:revision>
  <dcterms:created xsi:type="dcterms:W3CDTF">2013-02-28T07:36:55Z</dcterms:created>
  <dcterms:modified xsi:type="dcterms:W3CDTF">2026-04-11T21:51:56Z</dcterms:modified>
</cp:coreProperties>
</file>