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8" r:id="rId2"/>
    <p:sldId id="276" r:id="rId3"/>
    <p:sldId id="267" r:id="rId4"/>
    <p:sldId id="261" r:id="rId5"/>
    <p:sldId id="264" r:id="rId6"/>
  </p:sldIdLst>
  <p:sldSz cx="12192000" cy="6858000"/>
  <p:notesSz cx="6810375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F92929-E37F-48EC-89F7-22CC6AD458EF}" v="1" dt="2026-03-13T08:12:08.6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 (AST)" userId="9d17e596-8e0b-46f0-96e0-e9b513ea3edd" providerId="ADAL" clId="{4545CBDD-4713-4AEB-94B7-F94B08E48D4A}"/>
    <pc:docChg chg="custSel addSld modSld">
      <pc:chgData name="J Berwick (AST)" userId="9d17e596-8e0b-46f0-96e0-e9b513ea3edd" providerId="ADAL" clId="{4545CBDD-4713-4AEB-94B7-F94B08E48D4A}" dt="2026-03-13T08:12:27.554" v="4" actId="478"/>
      <pc:docMkLst>
        <pc:docMk/>
      </pc:docMkLst>
      <pc:sldChg chg="delSp add mod delAnim modShow">
        <pc:chgData name="J Berwick (AST)" userId="9d17e596-8e0b-46f0-96e0-e9b513ea3edd" providerId="ADAL" clId="{4545CBDD-4713-4AEB-94B7-F94B08E48D4A}" dt="2026-03-13T08:12:23.336" v="3" actId="478"/>
        <pc:sldMkLst>
          <pc:docMk/>
          <pc:sldMk cId="1916307875" sldId="799"/>
        </pc:sldMkLst>
        <pc:spChg chg="del">
          <ac:chgData name="J Berwick (AST)" userId="9d17e596-8e0b-46f0-96e0-e9b513ea3edd" providerId="ADAL" clId="{4545CBDD-4713-4AEB-94B7-F94B08E48D4A}" dt="2026-03-13T08:12:23.336" v="3" actId="478"/>
          <ac:spMkLst>
            <pc:docMk/>
            <pc:sldMk cId="1916307875" sldId="799"/>
            <ac:spMk id="6" creationId="{61A716A1-F3AE-98D7-2CE3-45132ACB917F}"/>
          </ac:spMkLst>
        </pc:spChg>
        <pc:spChg chg="del">
          <ac:chgData name="J Berwick (AST)" userId="9d17e596-8e0b-46f0-96e0-e9b513ea3edd" providerId="ADAL" clId="{4545CBDD-4713-4AEB-94B7-F94B08E48D4A}" dt="2026-03-13T08:12:23.336" v="3" actId="478"/>
          <ac:spMkLst>
            <pc:docMk/>
            <pc:sldMk cId="1916307875" sldId="799"/>
            <ac:spMk id="7" creationId="{1F5240C1-810E-1E49-12A7-A0224ADDA2E5}"/>
          </ac:spMkLst>
        </pc:spChg>
        <pc:spChg chg="del">
          <ac:chgData name="J Berwick (AST)" userId="9d17e596-8e0b-46f0-96e0-e9b513ea3edd" providerId="ADAL" clId="{4545CBDD-4713-4AEB-94B7-F94B08E48D4A}" dt="2026-03-13T08:12:16.394" v="2" actId="478"/>
          <ac:spMkLst>
            <pc:docMk/>
            <pc:sldMk cId="1916307875" sldId="799"/>
            <ac:spMk id="8" creationId="{48F3ADD4-AE76-37D9-C30E-BB7079F9AF12}"/>
          </ac:spMkLst>
        </pc:spChg>
        <pc:spChg chg="del">
          <ac:chgData name="J Berwick (AST)" userId="9d17e596-8e0b-46f0-96e0-e9b513ea3edd" providerId="ADAL" clId="{4545CBDD-4713-4AEB-94B7-F94B08E48D4A}" dt="2026-03-13T08:12:16.394" v="2" actId="478"/>
          <ac:spMkLst>
            <pc:docMk/>
            <pc:sldMk cId="1916307875" sldId="799"/>
            <ac:spMk id="9" creationId="{5C6AAC3C-04A4-4B24-5C7A-92C5B21FA517}"/>
          </ac:spMkLst>
        </pc:spChg>
        <pc:spChg chg="del">
          <ac:chgData name="J Berwick (AST)" userId="9d17e596-8e0b-46f0-96e0-e9b513ea3edd" providerId="ADAL" clId="{4545CBDD-4713-4AEB-94B7-F94B08E48D4A}" dt="2026-03-13T08:12:16.394" v="2" actId="478"/>
          <ac:spMkLst>
            <pc:docMk/>
            <pc:sldMk cId="1916307875" sldId="799"/>
            <ac:spMk id="10" creationId="{53EF960E-415D-A364-2A1C-F8CADE759B96}"/>
          </ac:spMkLst>
        </pc:spChg>
        <pc:spChg chg="del">
          <ac:chgData name="J Berwick (AST)" userId="9d17e596-8e0b-46f0-96e0-e9b513ea3edd" providerId="ADAL" clId="{4545CBDD-4713-4AEB-94B7-F94B08E48D4A}" dt="2026-03-13T08:12:16.394" v="2" actId="478"/>
          <ac:spMkLst>
            <pc:docMk/>
            <pc:sldMk cId="1916307875" sldId="799"/>
            <ac:spMk id="11" creationId="{1FE72A14-1205-E6DE-DFF4-5BB84BAFE81F}"/>
          </ac:spMkLst>
        </pc:spChg>
        <pc:spChg chg="del">
          <ac:chgData name="J Berwick (AST)" userId="9d17e596-8e0b-46f0-96e0-e9b513ea3edd" providerId="ADAL" clId="{4545CBDD-4713-4AEB-94B7-F94B08E48D4A}" dt="2026-03-13T08:12:16.394" v="2" actId="478"/>
          <ac:spMkLst>
            <pc:docMk/>
            <pc:sldMk cId="1916307875" sldId="799"/>
            <ac:spMk id="12" creationId="{6EFD5E95-92E3-BDE3-9535-656ECBEA7E01}"/>
          </ac:spMkLst>
        </pc:spChg>
        <pc:spChg chg="del">
          <ac:chgData name="J Berwick (AST)" userId="9d17e596-8e0b-46f0-96e0-e9b513ea3edd" providerId="ADAL" clId="{4545CBDD-4713-4AEB-94B7-F94B08E48D4A}" dt="2026-03-13T08:12:16.394" v="2" actId="478"/>
          <ac:spMkLst>
            <pc:docMk/>
            <pc:sldMk cId="1916307875" sldId="799"/>
            <ac:spMk id="13" creationId="{2EB51DFA-7A28-2A45-7ECB-09F390AC51D0}"/>
          </ac:spMkLst>
        </pc:spChg>
        <pc:spChg chg="del">
          <ac:chgData name="J Berwick (AST)" userId="9d17e596-8e0b-46f0-96e0-e9b513ea3edd" providerId="ADAL" clId="{4545CBDD-4713-4AEB-94B7-F94B08E48D4A}" dt="2026-03-13T08:12:23.336" v="3" actId="478"/>
          <ac:spMkLst>
            <pc:docMk/>
            <pc:sldMk cId="1916307875" sldId="799"/>
            <ac:spMk id="14" creationId="{094B78B8-75E6-88E5-8A7D-4D46600BD944}"/>
          </ac:spMkLst>
        </pc:spChg>
        <pc:spChg chg="del">
          <ac:chgData name="J Berwick (AST)" userId="9d17e596-8e0b-46f0-96e0-e9b513ea3edd" providerId="ADAL" clId="{4545CBDD-4713-4AEB-94B7-F94B08E48D4A}" dt="2026-03-13T08:12:23.336" v="3" actId="478"/>
          <ac:spMkLst>
            <pc:docMk/>
            <pc:sldMk cId="1916307875" sldId="799"/>
            <ac:spMk id="15" creationId="{9387019C-5587-9FC0-084C-D77C3112A1E3}"/>
          </ac:spMkLst>
        </pc:spChg>
        <pc:spChg chg="del">
          <ac:chgData name="J Berwick (AST)" userId="9d17e596-8e0b-46f0-96e0-e9b513ea3edd" providerId="ADAL" clId="{4545CBDD-4713-4AEB-94B7-F94B08E48D4A}" dt="2026-03-13T08:12:16.394" v="2" actId="478"/>
          <ac:spMkLst>
            <pc:docMk/>
            <pc:sldMk cId="1916307875" sldId="799"/>
            <ac:spMk id="16" creationId="{A4D7F804-071A-E3D9-969C-2C209D105002}"/>
          </ac:spMkLst>
        </pc:spChg>
        <pc:spChg chg="del">
          <ac:chgData name="J Berwick (AST)" userId="9d17e596-8e0b-46f0-96e0-e9b513ea3edd" providerId="ADAL" clId="{4545CBDD-4713-4AEB-94B7-F94B08E48D4A}" dt="2026-03-13T08:12:16.394" v="2" actId="478"/>
          <ac:spMkLst>
            <pc:docMk/>
            <pc:sldMk cId="1916307875" sldId="799"/>
            <ac:spMk id="17" creationId="{2286FA3D-0C08-5F5F-EFDC-B470209C40B2}"/>
          </ac:spMkLst>
        </pc:spChg>
        <pc:spChg chg="del">
          <ac:chgData name="J Berwick (AST)" userId="9d17e596-8e0b-46f0-96e0-e9b513ea3edd" providerId="ADAL" clId="{4545CBDD-4713-4AEB-94B7-F94B08E48D4A}" dt="2026-03-13T08:12:23.336" v="3" actId="478"/>
          <ac:spMkLst>
            <pc:docMk/>
            <pc:sldMk cId="1916307875" sldId="799"/>
            <ac:spMk id="19" creationId="{9F796775-85DD-52D9-73CA-99669EDE3045}"/>
          </ac:spMkLst>
        </pc:spChg>
        <pc:cxnChg chg="del">
          <ac:chgData name="J Berwick (AST)" userId="9d17e596-8e0b-46f0-96e0-e9b513ea3edd" providerId="ADAL" clId="{4545CBDD-4713-4AEB-94B7-F94B08E48D4A}" dt="2026-03-13T08:12:16.394" v="2" actId="478"/>
          <ac:cxnSpMkLst>
            <pc:docMk/>
            <pc:sldMk cId="1916307875" sldId="799"/>
            <ac:cxnSpMk id="20" creationId="{F6085659-8BE6-47BB-CC71-E9961C621230}"/>
          </ac:cxnSpMkLst>
        </pc:cxnChg>
        <pc:cxnChg chg="del">
          <ac:chgData name="J Berwick (AST)" userId="9d17e596-8e0b-46f0-96e0-e9b513ea3edd" providerId="ADAL" clId="{4545CBDD-4713-4AEB-94B7-F94B08E48D4A}" dt="2026-03-13T08:12:16.394" v="2" actId="478"/>
          <ac:cxnSpMkLst>
            <pc:docMk/>
            <pc:sldMk cId="1916307875" sldId="799"/>
            <ac:cxnSpMk id="21" creationId="{26EBCD33-4598-164E-78D6-A8D04607F23A}"/>
          </ac:cxnSpMkLst>
        </pc:cxnChg>
      </pc:sldChg>
      <pc:sldChg chg="delSp add mod delAnim modShow">
        <pc:chgData name="J Berwick (AST)" userId="9d17e596-8e0b-46f0-96e0-e9b513ea3edd" providerId="ADAL" clId="{4545CBDD-4713-4AEB-94B7-F94B08E48D4A}" dt="2026-03-13T08:12:27.554" v="4" actId="478"/>
        <pc:sldMkLst>
          <pc:docMk/>
          <pc:sldMk cId="3461362534" sldId="800"/>
        </pc:sldMkLst>
        <pc:spChg chg="del">
          <ac:chgData name="J Berwick (AST)" userId="9d17e596-8e0b-46f0-96e0-e9b513ea3edd" providerId="ADAL" clId="{4545CBDD-4713-4AEB-94B7-F94B08E48D4A}" dt="2026-03-13T08:12:27.554" v="4" actId="478"/>
          <ac:spMkLst>
            <pc:docMk/>
            <pc:sldMk cId="3461362534" sldId="800"/>
            <ac:spMk id="3" creationId="{4CF5DD45-7EFC-72C8-16EB-A9381C4E8EF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3"/>
          </a:xfrm>
          <a:prstGeom prst="rect">
            <a:avLst/>
          </a:prstGeom>
        </p:spPr>
        <p:txBody>
          <a:bodyPr vert="horz" lIns="91669" tIns="45834" rIns="91669" bIns="4583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8853"/>
          </a:xfrm>
          <a:prstGeom prst="rect">
            <a:avLst/>
          </a:prstGeom>
        </p:spPr>
        <p:txBody>
          <a:bodyPr vert="horz" lIns="91669" tIns="45834" rIns="91669" bIns="45834" rtlCol="0"/>
          <a:lstStyle>
            <a:lvl1pPr algn="r">
              <a:defRPr sz="1200"/>
            </a:lvl1pPr>
          </a:lstStyle>
          <a:p>
            <a:fld id="{C2BB5722-B9F5-463E-91DE-F24D466E5A6A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741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9" tIns="45834" rIns="91669" bIns="4583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4"/>
            <a:ext cx="5448300" cy="3914865"/>
          </a:xfrm>
          <a:prstGeom prst="rect">
            <a:avLst/>
          </a:prstGeom>
        </p:spPr>
        <p:txBody>
          <a:bodyPr vert="horz" lIns="91669" tIns="45834" rIns="91669" bIns="458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1669" tIns="45834" rIns="91669" bIns="4583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1669" tIns="45834" rIns="91669" bIns="45834" rtlCol="0" anchor="b"/>
          <a:lstStyle>
            <a:lvl1pPr algn="r">
              <a:defRPr sz="1200"/>
            </a:lvl1pPr>
          </a:lstStyle>
          <a:p>
            <a:fld id="{F81C86B4-3FD3-4B8D-812E-2B9C1AA80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2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94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72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34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23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6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39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00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44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96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115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44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6" y="-18273"/>
            <a:ext cx="2838177" cy="697980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Histograms</a:t>
            </a:r>
            <a:endParaRPr lang="en-GB" b="1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461"/>
          <a:stretch/>
        </p:blipFill>
        <p:spPr>
          <a:xfrm>
            <a:off x="147638" y="2607107"/>
            <a:ext cx="6592796" cy="42508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6678" y="592350"/>
                <a:ext cx="11356385" cy="2102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 Histogram is often used to represent </a:t>
                </a:r>
                <a:r>
                  <a:rPr lang="en-US" sz="2400" b="1" dirty="0"/>
                  <a:t>GROUPED CONTINUOUS DATA</a:t>
                </a:r>
                <a:r>
                  <a:rPr lang="en-US" sz="2400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In a Histogram, the area of each bar </a:t>
                </a:r>
                <a:r>
                  <a:rPr lang="en-US" sz="2400" b="1" dirty="0"/>
                  <a:t>is equal </a:t>
                </a:r>
                <a:r>
                  <a:rPr lang="en-US" sz="2400" dirty="0"/>
                  <a:t>to the frequency for each class.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Frequency density is what goes on the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axis.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Frequency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Density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Frequency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Class</m:t>
                        </m:r>
                        <m:r>
                          <a:rPr lang="en-GB" sz="24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width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Frequency Density is the amount of frequency you have for each one of the class width.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8" y="592350"/>
                <a:ext cx="11356385" cy="2102114"/>
              </a:xfrm>
              <a:prstGeom prst="rect">
                <a:avLst/>
              </a:prstGeom>
              <a:blipFill>
                <a:blip r:embed="rId3"/>
                <a:stretch>
                  <a:fillRect l="-698" t="-2319" r="-268" b="-55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849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1858" b="14648"/>
          <a:stretch/>
        </p:blipFill>
        <p:spPr>
          <a:xfrm>
            <a:off x="35377" y="1077219"/>
            <a:ext cx="5724797" cy="46878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377" y="0"/>
            <a:ext cx="56028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Example 1</a:t>
            </a:r>
          </a:p>
          <a:p>
            <a:r>
              <a:rPr lang="en-GB" sz="1600" dirty="0"/>
              <a:t>The partially completed table and partially completed histogram give information about the ages of passengers on an airline.</a:t>
            </a:r>
          </a:p>
          <a:p>
            <a:r>
              <a:rPr lang="en-GB" sz="1600" dirty="0"/>
              <a:t>There were no passengers aged 90 or over.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377" y="5765075"/>
            <a:ext cx="6417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lphaLcParenR"/>
            </a:pPr>
            <a:r>
              <a:rPr lang="en-US" sz="1600" dirty="0"/>
              <a:t>Give a reason to support the use of a Histogram to represent this data.</a:t>
            </a:r>
          </a:p>
          <a:p>
            <a:pPr marL="342900" indent="-342900">
              <a:buAutoNum type="alphaLcParenR"/>
            </a:pPr>
            <a:r>
              <a:rPr lang="en-US" sz="1600" dirty="0"/>
              <a:t>Complete the histogram for this data and the table.</a:t>
            </a:r>
          </a:p>
          <a:p>
            <a:pPr marL="342900" indent="-342900">
              <a:buAutoNum type="alphaLcParenR"/>
            </a:pPr>
            <a:r>
              <a:rPr lang="en-US" sz="1600" dirty="0"/>
              <a:t>Estimate how many passengers are between 30 and 70 years old.</a:t>
            </a:r>
            <a:endParaRPr lang="en-GB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CC9632-57D0-4987-B0D2-DD44F824943D}"/>
              </a:ext>
            </a:extLst>
          </p:cNvPr>
          <p:cNvSpPr txBox="1"/>
          <p:nvPr/>
        </p:nvSpPr>
        <p:spPr>
          <a:xfrm>
            <a:off x="6661513" y="215443"/>
            <a:ext cx="4293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GB" dirty="0">
                <a:solidFill>
                  <a:srgbClr val="FF0000"/>
                </a:solidFill>
              </a:rPr>
              <a:t>Age is continuous and the data is in groups so a Histogram is appropriate.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CC9632-57D0-4987-B0D2-DD44F824943D}"/>
                  </a:ext>
                </a:extLst>
              </p:cNvPr>
              <p:cNvSpPr txBox="1"/>
              <p:nvPr/>
            </p:nvSpPr>
            <p:spPr>
              <a:xfrm>
                <a:off x="6661512" y="1077218"/>
                <a:ext cx="4755425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 startAt="2"/>
                </a:pPr>
                <a:r>
                  <a:rPr lang="en-GB" dirty="0">
                    <a:solidFill>
                      <a:srgbClr val="FF0000"/>
                    </a:solidFill>
                  </a:rPr>
                  <a:t>We have to calculate the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axis scale first.</a:t>
                </a:r>
              </a:p>
              <a:p>
                <a:endParaRPr lang="en-GB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45÷15=3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is the FD for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5≤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&lt;20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.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Bar 1: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5÷5=1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Bar 2: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90÷20=4.5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CC9632-57D0-4987-B0D2-DD44F8249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512" y="1077218"/>
                <a:ext cx="4755425" cy="1477328"/>
              </a:xfrm>
              <a:prstGeom prst="rect">
                <a:avLst/>
              </a:prstGeom>
              <a:blipFill>
                <a:blip r:embed="rId3"/>
                <a:stretch>
                  <a:fillRect l="-1154" t="-2479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74766" y="4589417"/>
            <a:ext cx="278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4766" y="4075070"/>
            <a:ext cx="278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4766" y="3560723"/>
            <a:ext cx="278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057" y="3059407"/>
            <a:ext cx="278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4766" y="2545060"/>
            <a:ext cx="278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4766" y="2000548"/>
            <a:ext cx="278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39886" y="1419497"/>
            <a:ext cx="61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6112" y="1419497"/>
            <a:ext cx="48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53440" y="4820657"/>
            <a:ext cx="269966" cy="50898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889762" y="2987041"/>
            <a:ext cx="1062444" cy="234260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CC9632-57D0-4987-B0D2-DD44F824943D}"/>
                  </a:ext>
                </a:extLst>
              </p:cNvPr>
              <p:cNvSpPr txBox="1"/>
              <p:nvPr/>
            </p:nvSpPr>
            <p:spPr>
              <a:xfrm>
                <a:off x="6661511" y="2724961"/>
                <a:ext cx="47554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 startAt="3"/>
                </a:pPr>
                <a:r>
                  <a:rPr lang="en-GB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10×4.5=45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25×5.2=130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5×4=20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So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45+130+20=195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people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CC9632-57D0-4987-B0D2-DD44F8249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511" y="2724961"/>
                <a:ext cx="4755425" cy="1200329"/>
              </a:xfrm>
              <a:prstGeom prst="rect">
                <a:avLst/>
              </a:prstGeom>
              <a:blipFill>
                <a:blip r:embed="rId4"/>
                <a:stretch>
                  <a:fillRect l="-1154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6C07DA-CE98-433A-A89F-F4507C06AC2F}"/>
              </a:ext>
            </a:extLst>
          </p:cNvPr>
          <p:cNvCxnSpPr/>
          <p:nvPr/>
        </p:nvCxnSpPr>
        <p:spPr>
          <a:xfrm>
            <a:off x="2420982" y="2194560"/>
            <a:ext cx="0" cy="313508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3E0DB5D-A95D-4CF6-B4F3-421A4A4329B9}"/>
              </a:ext>
            </a:extLst>
          </p:cNvPr>
          <p:cNvCxnSpPr/>
          <p:nvPr/>
        </p:nvCxnSpPr>
        <p:spPr>
          <a:xfrm>
            <a:off x="4519749" y="2194560"/>
            <a:ext cx="1525" cy="3167353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53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"/>
            <a:ext cx="4754880" cy="705394"/>
          </a:xfrm>
        </p:spPr>
        <p:txBody>
          <a:bodyPr/>
          <a:lstStyle/>
          <a:p>
            <a:r>
              <a:rPr lang="en-GB" b="1" dirty="0"/>
              <a:t>More on histograms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5315" y="705395"/>
                <a:ext cx="10959737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Sometimes exam questions tell you about the measured width and height of a bar on a histogram and your job will be to calculate the width and height of another bar. 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The area of a bar is equal to frequency, but if we physically measure the width and height of a bar, then the measured area will be </a:t>
                </a:r>
                <a:r>
                  <a:rPr lang="en-GB" sz="2400" b="1" dirty="0"/>
                  <a:t>proportional</a:t>
                </a:r>
                <a:r>
                  <a:rPr lang="en-GB" sz="2400" dirty="0"/>
                  <a:t> to frequency.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I.e.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0">
                          <a:latin typeface="Cambria Math" panose="02040503050406030204" pitchFamily="18" charset="0"/>
                        </a:rPr>
                        <m:t>𝐌𝐞𝐚𝐬𝐮𝐫𝐞𝐝</m:t>
                      </m:r>
                      <m:r>
                        <a:rPr lang="en-GB" sz="2400" b="1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0">
                          <a:latin typeface="Cambria Math" panose="02040503050406030204" pitchFamily="18" charset="0"/>
                        </a:rPr>
                        <m:t>𝐀𝐫𝐞𝐚</m:t>
                      </m:r>
                      <m:r>
                        <a:rPr lang="en-US" sz="2400" b="1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sz="2400" b="1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𝐅𝐫𝐞𝐪𝐮𝐞𝐧𝐜𝐲</m:t>
                      </m:r>
                    </m:oMath>
                  </m:oMathPara>
                </a14:m>
                <a:endParaRPr lang="en-GB" sz="2400" b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0">
                          <a:latin typeface="Cambria Math" panose="02040503050406030204" pitchFamily="18" charset="0"/>
                        </a:rPr>
                        <m:t>𝐌𝐞𝐚𝐬𝐮𝐫𝐞𝐝</m:t>
                      </m:r>
                      <m:r>
                        <a:rPr lang="en-GB" sz="2400" b="1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0">
                          <a:latin typeface="Cambria Math" panose="02040503050406030204" pitchFamily="18" charset="0"/>
                        </a:rPr>
                        <m:t>𝐀𝐫𝐞𝐚</m:t>
                      </m:r>
                      <m:r>
                        <a:rPr lang="en-US" sz="2400" b="1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>
                          <a:latin typeface="Cambria Math" panose="02040503050406030204" pitchFamily="18" charset="0"/>
                        </a:rPr>
                        <m:t>𝐤</m:t>
                      </m:r>
                      <m:r>
                        <a:rPr lang="en-US" sz="2400" b="1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1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𝐅𝐫𝐞𝐪𝐮𝐞𝐧𝐜𝐲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5" y="705395"/>
                <a:ext cx="10959737" cy="3416320"/>
              </a:xfrm>
              <a:prstGeom prst="rect">
                <a:avLst/>
              </a:prstGeom>
              <a:blipFill>
                <a:blip r:embed="rId2"/>
                <a:stretch>
                  <a:fillRect l="-890" t="-1429" r="-1057" b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022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90" y="0"/>
            <a:ext cx="2359585" cy="658799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+mn-lt"/>
              </a:rPr>
              <a:t>Example 2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498B3DD-C014-45D4-8197-12B1BF1DBCE6}"/>
              </a:ext>
            </a:extLst>
          </p:cNvPr>
          <p:cNvCxnSpPr/>
          <p:nvPr/>
        </p:nvCxnSpPr>
        <p:spPr>
          <a:xfrm>
            <a:off x="6050112" y="-1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Title 23">
            <a:extLst>
              <a:ext uri="{FF2B5EF4-FFF2-40B4-BE49-F238E27FC236}">
                <a16:creationId xmlns:a16="http://schemas.microsoft.com/office/drawing/2014/main" id="{B4E5C7FB-B22F-470C-BD90-1C79829B0BB0}"/>
              </a:ext>
            </a:extLst>
          </p:cNvPr>
          <p:cNvSpPr txBox="1">
            <a:spLocks/>
          </p:cNvSpPr>
          <p:nvPr/>
        </p:nvSpPr>
        <p:spPr>
          <a:xfrm>
            <a:off x="6195898" y="0"/>
            <a:ext cx="1990159" cy="658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latin typeface="+mn-lt"/>
              </a:rPr>
              <a:t>Your turn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E13B573-3AE5-4754-AD27-728BA20AD7B1}"/>
              </a:ext>
            </a:extLst>
          </p:cNvPr>
          <p:cNvSpPr txBox="1"/>
          <p:nvPr/>
        </p:nvSpPr>
        <p:spPr>
          <a:xfrm>
            <a:off x="6161032" y="658798"/>
            <a:ext cx="6030968" cy="4031873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/>
              <a:t>In a shopping survey a random sample of 104 teenagers were asked how many hours, to the nearest hour, they spent shopping in the last month. The results are summarised in the table below.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A histogram was drawn and the group (8-10) hours was represented by a rectangle that was 1.5cm wide and 3cm high. Calculate the width and height of the rectangle representing the group 16-25.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5ADD70-C178-44D0-86CC-BC06B54C70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75" t="13945" r="12502" b="28685"/>
          <a:stretch/>
        </p:blipFill>
        <p:spPr>
          <a:xfrm>
            <a:off x="6216657" y="1435162"/>
            <a:ext cx="5663832" cy="24314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C74631-AEEA-439F-BEB3-EB06BEE0C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032" y="5041289"/>
            <a:ext cx="4346095" cy="11203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FA67206-E8C3-4B00-93E1-9E1324FC5548}"/>
                  </a:ext>
                </a:extLst>
              </p:cNvPr>
              <p:cNvSpPr txBox="1"/>
              <p:nvPr/>
            </p:nvSpPr>
            <p:spPr>
              <a:xfrm>
                <a:off x="143691" y="658799"/>
                <a:ext cx="5760636" cy="2308324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variable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was measured to the nearest whole number. Forty observations are given in the table below.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 histogram was drawn and the bar representing the 10-15 class has a width of 2cm and a height of 5cm. Calculate the width and height of the bar representing the 16-18 class.</a:t>
                </a: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FA67206-E8C3-4B00-93E1-9E1324FC5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91" y="658799"/>
                <a:ext cx="5760636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F559680-06B5-4036-8A25-774984F4FB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946" t="20012" r="10958" b="55019"/>
          <a:stretch/>
        </p:blipFill>
        <p:spPr>
          <a:xfrm>
            <a:off x="191317" y="1282277"/>
            <a:ext cx="4524374" cy="7620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3690" y="3122023"/>
                <a:ext cx="5906421" cy="348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10−15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is a trick. 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The class width is 6.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If the class width on the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axis has a measured width of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sty m:val="p"/>
                      </m:rPr>
                      <a:rPr lang="en-GB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, then a class width of 1 has a measured width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.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The width of the 16-18 class (class width of 3) is thus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.</a:t>
                </a:r>
              </a:p>
              <a:p>
                <a:r>
                  <a:rPr lang="en-GB" i="0" dirty="0">
                    <a:solidFill>
                      <a:srgbClr val="FF0000"/>
                    </a:solidFill>
                  </a:rPr>
                  <a:t>We now get our constant of proportionality for the histogram</a:t>
                </a:r>
              </a:p>
              <a:p>
                <a14:m>
                  <m:oMath xmlns:m="http://schemas.openxmlformats.org/officeDocument/2006/math">
                    <m:r>
                      <a:rPr lang="en-GB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𝐌𝐞𝐚𝐬𝐮𝐫𝐞𝐝</m:t>
                    </m:r>
                    <m:r>
                      <a:rPr lang="en-GB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𝐀𝐫𝐞𝐚</m:t>
                    </m:r>
                    <m:r>
                      <a:rPr lang="en-US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𝐤</m:t>
                    </m:r>
                    <m:r>
                      <a:rPr lang="en-US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𝐅𝐫𝐞𝐪𝐮𝐞𝐧𝐜𝐲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2×5=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×15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</a:rPr>
                  <a:t>Now use our width and frequency of the 16-18 bar:</a:t>
                </a:r>
              </a:p>
              <a:p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1×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×9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 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90" y="3122023"/>
                <a:ext cx="5906421" cy="3487108"/>
              </a:xfrm>
              <a:prstGeom prst="rect">
                <a:avLst/>
              </a:prstGeom>
              <a:blipFill>
                <a:blip r:embed="rId6"/>
                <a:stretch>
                  <a:fillRect l="-930" t="-874" r="-7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40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E298-A78F-4B1C-BA9D-A8ABDD3C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416629" cy="61961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823A35-F545-4AC8-9B37-BF1E34C356A1}"/>
              </a:ext>
            </a:extLst>
          </p:cNvPr>
          <p:cNvSpPr txBox="1"/>
          <p:nvPr/>
        </p:nvSpPr>
        <p:spPr>
          <a:xfrm>
            <a:off x="91682" y="619612"/>
            <a:ext cx="7471712" cy="83099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/>
              <a:t>Do the questions off of the sheet that I have given you. Some of the questions in the textbook have changed.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48" y="1596934"/>
            <a:ext cx="398145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48" y="2456634"/>
            <a:ext cx="5295900" cy="742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30753" r="5297"/>
          <a:stretch/>
        </p:blipFill>
        <p:spPr>
          <a:xfrm>
            <a:off x="395422" y="4324582"/>
            <a:ext cx="4077244" cy="8838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422" y="3425737"/>
            <a:ext cx="3301365" cy="67269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91682" y="1683061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91682" y="2567228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91682" y="3477071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91682" y="4386914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5468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2647</TotalTime>
  <Words>541</Words>
  <Application>Microsoft Office PowerPoint</Application>
  <PresentationFormat>Widescreen</PresentationFormat>
  <Paragraphs>73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Histograms</vt:lpstr>
      <vt:lpstr>PowerPoint Presentation</vt:lpstr>
      <vt:lpstr>More on histograms</vt:lpstr>
      <vt:lpstr>Example 2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Berwick, Chris</dc:creator>
  <cp:lastModifiedBy>J Berwick (AST)</cp:lastModifiedBy>
  <cp:revision>90</cp:revision>
  <cp:lastPrinted>2025-02-27T15:38:33Z</cp:lastPrinted>
  <dcterms:created xsi:type="dcterms:W3CDTF">2020-02-18T11:11:17Z</dcterms:created>
  <dcterms:modified xsi:type="dcterms:W3CDTF">2026-04-11T21:57:23Z</dcterms:modified>
</cp:coreProperties>
</file>