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62" r:id="rId4"/>
    <p:sldId id="264" r:id="rId5"/>
    <p:sldId id="265" r:id="rId6"/>
    <p:sldId id="266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3616A8-F036-43FC-AC60-D357A123608D}" v="2" dt="2025-09-28T10:33:05.9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29" autoAdjust="0"/>
    <p:restoredTop sz="92413" autoAdjust="0"/>
  </p:normalViewPr>
  <p:slideViewPr>
    <p:cSldViewPr>
      <p:cViewPr varScale="1">
        <p:scale>
          <a:sx n="58" d="100"/>
          <a:sy n="58" d="100"/>
        </p:scale>
        <p:origin x="1140" y="52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Berwick (AST)" userId="9d17e596-8e0b-46f0-96e0-e9b513ea3edd" providerId="ADAL" clId="{4545CBDD-4713-4AEB-94B7-F94B08E48D4A}"/>
    <pc:docChg chg="custSel addSld delSld modSld">
      <pc:chgData name="J Berwick (AST)" userId="9d17e596-8e0b-46f0-96e0-e9b513ea3edd" providerId="ADAL" clId="{4545CBDD-4713-4AEB-94B7-F94B08E48D4A}" dt="2025-09-28T10:35:21.262" v="6" actId="47"/>
      <pc:docMkLst>
        <pc:docMk/>
      </pc:docMkLst>
      <pc:sldChg chg="delSp del mod delAnim">
        <pc:chgData name="J Berwick (AST)" userId="9d17e596-8e0b-46f0-96e0-e9b513ea3edd" providerId="ADAL" clId="{4545CBDD-4713-4AEB-94B7-F94B08E48D4A}" dt="2025-09-28T10:33:08.172" v="4" actId="47"/>
        <pc:sldMkLst>
          <pc:docMk/>
          <pc:sldMk cId="935572983" sldId="261"/>
        </pc:sldMkLst>
        <pc:picChg chg="del">
          <ac:chgData name="J Berwick (AST)" userId="9d17e596-8e0b-46f0-96e0-e9b513ea3edd" providerId="ADAL" clId="{4545CBDD-4713-4AEB-94B7-F94B08E48D4A}" dt="2025-09-28T10:33:03.551" v="1" actId="21"/>
          <ac:picMkLst>
            <pc:docMk/>
            <pc:sldMk cId="935572983" sldId="261"/>
            <ac:picMk id="2" creationId="{00000000-0000-0000-0000-000000000000}"/>
          </ac:picMkLst>
        </pc:picChg>
        <pc:picChg chg="del">
          <ac:chgData name="J Berwick (AST)" userId="9d17e596-8e0b-46f0-96e0-e9b513ea3edd" providerId="ADAL" clId="{4545CBDD-4713-4AEB-94B7-F94B08E48D4A}" dt="2025-09-28T10:33:03.551" v="1" actId="21"/>
          <ac:picMkLst>
            <pc:docMk/>
            <pc:sldMk cId="935572983" sldId="261"/>
            <ac:picMk id="3" creationId="{00000000-0000-0000-0000-000000000000}"/>
          </ac:picMkLst>
        </pc:picChg>
      </pc:sldChg>
      <pc:sldChg chg="del">
        <pc:chgData name="J Berwick (AST)" userId="9d17e596-8e0b-46f0-96e0-e9b513ea3edd" providerId="ADAL" clId="{4545CBDD-4713-4AEB-94B7-F94B08E48D4A}" dt="2025-09-28T10:35:20.815" v="5" actId="47"/>
        <pc:sldMkLst>
          <pc:docMk/>
          <pc:sldMk cId="2070131886" sldId="268"/>
        </pc:sldMkLst>
      </pc:sldChg>
      <pc:sldChg chg="del">
        <pc:chgData name="J Berwick (AST)" userId="9d17e596-8e0b-46f0-96e0-e9b513ea3edd" providerId="ADAL" clId="{4545CBDD-4713-4AEB-94B7-F94B08E48D4A}" dt="2025-09-28T10:35:21.262" v="6" actId="47"/>
        <pc:sldMkLst>
          <pc:docMk/>
          <pc:sldMk cId="1876962580" sldId="269"/>
        </pc:sldMkLst>
      </pc:sldChg>
      <pc:sldChg chg="addSp delSp modSp add mod modAnim">
        <pc:chgData name="J Berwick (AST)" userId="9d17e596-8e0b-46f0-96e0-e9b513ea3edd" providerId="ADAL" clId="{4545CBDD-4713-4AEB-94B7-F94B08E48D4A}" dt="2025-09-28T10:33:05.943" v="3"/>
        <pc:sldMkLst>
          <pc:docMk/>
          <pc:sldMk cId="2744206" sldId="800"/>
        </pc:sldMkLst>
        <pc:picChg chg="add mod">
          <ac:chgData name="J Berwick (AST)" userId="9d17e596-8e0b-46f0-96e0-e9b513ea3edd" providerId="ADAL" clId="{4545CBDD-4713-4AEB-94B7-F94B08E48D4A}" dt="2025-09-28T10:33:05.943" v="3"/>
          <ac:picMkLst>
            <pc:docMk/>
            <pc:sldMk cId="2744206" sldId="800"/>
            <ac:picMk id="2" creationId="{00000000-0000-0000-0000-000000000000}"/>
          </ac:picMkLst>
        </pc:picChg>
        <pc:picChg chg="add mod">
          <ac:chgData name="J Berwick (AST)" userId="9d17e596-8e0b-46f0-96e0-e9b513ea3edd" providerId="ADAL" clId="{4545CBDD-4713-4AEB-94B7-F94B08E48D4A}" dt="2025-09-28T10:33:05.943" v="3"/>
          <ac:picMkLst>
            <pc:docMk/>
            <pc:sldMk cId="2744206" sldId="800"/>
            <ac:picMk id="3" creationId="{00000000-0000-0000-0000-000000000000}"/>
          </ac:picMkLst>
        </pc:picChg>
        <pc:picChg chg="del">
          <ac:chgData name="J Berwick (AST)" userId="9d17e596-8e0b-46f0-96e0-e9b513ea3edd" providerId="ADAL" clId="{4545CBDD-4713-4AEB-94B7-F94B08E48D4A}" dt="2025-09-28T10:33:05.424" v="2" actId="478"/>
          <ac:picMkLst>
            <pc:docMk/>
            <pc:sldMk cId="2744206" sldId="800"/>
            <ac:picMk id="15" creationId="{BD46ECC7-A32E-4260-92CC-3DC9A4B81D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87F4A-DD11-41AF-8B76-F2E5B6202836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F2399-CD51-4C4C-BC34-03B9F40F9CF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74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5528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2734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1377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161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171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25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172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0052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9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33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712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6496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339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21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74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052" y="764704"/>
                <a:ext cx="6480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If events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/>
                      </a:rPr>
                      <m:t>𝑨</m:t>
                    </m:r>
                  </m:oMath>
                </a14:m>
                <a:r>
                  <a:rPr lang="en-GB" b="1" dirty="0"/>
                  <a:t> and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/>
                      </a:rPr>
                      <m:t>𝑩</m:t>
                    </m:r>
                  </m:oMath>
                </a14:m>
                <a:r>
                  <a:rPr lang="en-GB" b="1" dirty="0"/>
                  <a:t> are </a:t>
                </a:r>
                <a:r>
                  <a:rPr lang="en-GB" b="1" u="sng" dirty="0"/>
                  <a:t>independent</a:t>
                </a:r>
                <a:r>
                  <a:rPr lang="en-GB" dirty="0"/>
                  <a:t>: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2" y="764704"/>
                <a:ext cx="6480720" cy="369332"/>
              </a:xfrm>
              <a:prstGeom prst="rect">
                <a:avLst/>
              </a:prstGeom>
              <a:blipFill>
                <a:blip r:embed="rId2"/>
                <a:stretch>
                  <a:fillRect l="-847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334" y="1155563"/>
                <a:ext cx="46085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P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/>
                          </a:rPr>
                          <m:t>𝐴</m:t>
                        </m:r>
                        <m:r>
                          <a:rPr lang="en-GB" sz="2400" i="1">
                            <a:latin typeface="Cambria Math"/>
                          </a:rPr>
                          <m:t>∩</m:t>
                        </m:r>
                        <m:r>
                          <a:rPr lang="en-GB" sz="24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GB" sz="2400" i="1">
                        <a:latin typeface="Cambria Math"/>
                      </a:rPr>
                      <m:t>=</m:t>
                    </m:r>
                    <m:r>
                      <a:rPr lang="en-GB" sz="24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en-GB" sz="2400" i="1">
                        <a:latin typeface="Cambria Math"/>
                      </a:rPr>
                      <m:t>×</m:t>
                    </m:r>
                    <m:r>
                      <a:rPr lang="en-GB" sz="24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/>
                          </a:rPr>
                          <m:t>𝐵</m:t>
                        </m:r>
                      </m:e>
                    </m:d>
                  </m:oMath>
                </a14:m>
                <a:endParaRPr lang="en-GB" sz="2400" dirty="0"/>
              </a:p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/>
                          </a:rPr>
                          <m:t>𝐴</m:t>
                        </m:r>
                      </m:e>
                      <m:e>
                        <m:r>
                          <a:rPr lang="en-GB" sz="24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GB" sz="2400" i="1">
                        <a:latin typeface="Cambria Math"/>
                      </a:rPr>
                      <m:t>=</m:t>
                    </m:r>
                    <m:r>
                      <a:rPr lang="en-GB" sz="24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/>
                          </a:rPr>
                          <m:t>𝐴</m:t>
                        </m:r>
                      </m:e>
                    </m:d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4" y="1155563"/>
                <a:ext cx="4608512" cy="830997"/>
              </a:xfrm>
              <a:prstGeom prst="rect">
                <a:avLst/>
              </a:prstGeom>
              <a:blipFill>
                <a:blip r:embed="rId3"/>
                <a:stretch>
                  <a:fillRect l="-1984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1052" y="2339018"/>
                <a:ext cx="6480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If events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/>
                      </a:rPr>
                      <m:t>𝑨</m:t>
                    </m:r>
                  </m:oMath>
                </a14:m>
                <a:r>
                  <a:rPr lang="en-GB" b="1" dirty="0"/>
                  <a:t> and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/>
                      </a:rPr>
                      <m:t>𝑩</m:t>
                    </m:r>
                  </m:oMath>
                </a14:m>
                <a:r>
                  <a:rPr lang="en-GB" b="1" dirty="0"/>
                  <a:t> are </a:t>
                </a:r>
                <a:r>
                  <a:rPr lang="en-GB" b="1" u="sng" dirty="0"/>
                  <a:t>mutually exclusive</a:t>
                </a:r>
                <a:r>
                  <a:rPr lang="en-GB" b="1" dirty="0"/>
                  <a:t>: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2" y="2339018"/>
                <a:ext cx="6480720" cy="369332"/>
              </a:xfrm>
              <a:prstGeom prst="rect">
                <a:avLst/>
              </a:prstGeom>
              <a:blipFill>
                <a:blip r:embed="rId4"/>
                <a:stretch>
                  <a:fillRect l="-847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7334" y="2708351"/>
                <a:ext cx="46085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/>
                          </a:rPr>
                          <m:t>𝐴</m:t>
                        </m:r>
                        <m:r>
                          <a:rPr lang="en-GB" sz="2400" i="1">
                            <a:latin typeface="Cambria Math"/>
                          </a:rPr>
                          <m:t>∩</m:t>
                        </m:r>
                        <m:r>
                          <a:rPr lang="en-GB" sz="24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GB" sz="2400" i="1">
                        <a:latin typeface="Cambria Math"/>
                      </a:rPr>
                      <m:t>=0</m:t>
                    </m:r>
                  </m:oMath>
                </a14:m>
                <a:r>
                  <a:rPr lang="en-GB" sz="24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/>
                          </a:rPr>
                          <m:t>𝐴</m:t>
                        </m:r>
                        <m:r>
                          <a:rPr lang="en-GB" sz="2400" i="1">
                            <a:latin typeface="Cambria Math"/>
                          </a:rPr>
                          <m:t>∪</m:t>
                        </m:r>
                        <m:r>
                          <a:rPr lang="en-GB" sz="24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GB" sz="2400" i="1">
                        <a:latin typeface="Cambria Math"/>
                      </a:rPr>
                      <m:t>=</m:t>
                    </m:r>
                    <m:r>
                      <a:rPr lang="en-GB" sz="24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en-GB" sz="2400" i="1">
                        <a:latin typeface="Cambria Math"/>
                      </a:rPr>
                      <m:t>+</m:t>
                    </m:r>
                    <m:r>
                      <a:rPr lang="en-GB" sz="24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/>
                          </a:rPr>
                          <m:t>𝐵</m:t>
                        </m:r>
                      </m:e>
                    </m:d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4" y="2708351"/>
                <a:ext cx="4608512" cy="830997"/>
              </a:xfrm>
              <a:prstGeom prst="rect">
                <a:avLst/>
              </a:prstGeom>
              <a:blipFill>
                <a:blip r:embed="rId5"/>
                <a:stretch>
                  <a:fillRect l="-2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2548" y="3789040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In general: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334" y="4179898"/>
                <a:ext cx="6048672" cy="1421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P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/>
                          </a:rPr>
                          <m:t>𝐴</m:t>
                        </m:r>
                      </m:e>
                      <m:e>
                        <m:r>
                          <a:rPr lang="en-GB" sz="24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GB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𝐴</m:t>
                            </m:r>
                            <m:r>
                              <a:rPr lang="en-GB" sz="2400" i="1">
                                <a:latin typeface="Cambria Math"/>
                              </a:rPr>
                              <m:t>∩</m:t>
                            </m:r>
                            <m:r>
                              <a:rPr lang="en-GB" sz="2400" i="1">
                                <a:latin typeface="Cambria Math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𝐵</m:t>
                            </m:r>
                          </m:e>
                        </m:d>
                      </m:den>
                    </m:f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P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/>
                          </a:rPr>
                          <m:t>𝐴</m:t>
                        </m:r>
                        <m:r>
                          <a:rPr lang="en-GB" sz="2400" i="1">
                            <a:latin typeface="Cambria Math"/>
                          </a:rPr>
                          <m:t>∪</m:t>
                        </m:r>
                        <m:r>
                          <a:rPr lang="en-GB" sz="24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GB" sz="2400" i="1">
                        <a:latin typeface="Cambria Math"/>
                      </a:rPr>
                      <m:t>=</m:t>
                    </m:r>
                    <m:r>
                      <a:rPr lang="en-GB" sz="24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en-GB" sz="2400" i="1">
                        <a:latin typeface="Cambria Math"/>
                      </a:rPr>
                      <m:t>+</m:t>
                    </m:r>
                    <m:r>
                      <a:rPr lang="en-GB" sz="24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GB" sz="2400" i="1">
                        <a:latin typeface="Cambria Math"/>
                      </a:rPr>
                      <m:t>−</m:t>
                    </m:r>
                    <m:r>
                      <a:rPr lang="en-GB" sz="24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/>
                          </a:rPr>
                          <m:t>𝐴</m:t>
                        </m:r>
                        <m:r>
                          <a:rPr lang="en-GB" sz="2400" i="1">
                            <a:latin typeface="Cambria Math"/>
                          </a:rPr>
                          <m:t>∩</m:t>
                        </m:r>
                        <m:r>
                          <a:rPr lang="en-GB" sz="2400" i="1">
                            <a:latin typeface="Cambria Math"/>
                          </a:rPr>
                          <m:t>𝐵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4" y="4179898"/>
                <a:ext cx="6048672" cy="1421992"/>
              </a:xfrm>
              <a:prstGeom prst="rect">
                <a:avLst/>
              </a:prstGeom>
              <a:blipFill>
                <a:blip r:embed="rId6"/>
                <a:stretch>
                  <a:fillRect l="-1511" b="-9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itle 18">
            <a:extLst>
              <a:ext uri="{FF2B5EF4-FFF2-40B4-BE49-F238E27FC236}">
                <a16:creationId xmlns:a16="http://schemas.microsoft.com/office/drawing/2014/main" id="{CC78695C-668D-4CC5-8BA3-CC240A2C6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2" y="11905"/>
            <a:ext cx="4211960" cy="657194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Laws of probability</a:t>
            </a:r>
          </a:p>
        </p:txBody>
      </p:sp>
    </p:spTree>
    <p:extLst>
      <p:ext uri="{BB962C8B-B14F-4D97-AF65-F5344CB8AC3E}">
        <p14:creationId xmlns:p14="http://schemas.microsoft.com/office/powerpoint/2010/main" val="385618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998A8CF4-AD8F-4911-8C1D-8CEB4CE50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548"/>
            <a:ext cx="2207568" cy="658799"/>
          </a:xfrm>
        </p:spPr>
        <p:txBody>
          <a:bodyPr>
            <a:noAutofit/>
          </a:bodyPr>
          <a:lstStyle/>
          <a:p>
            <a:pPr algn="l"/>
            <a:r>
              <a:rPr lang="en-GB" sz="3600" b="1" dirty="0"/>
              <a:t>Example 1</a:t>
            </a:r>
          </a:p>
        </p:txBody>
      </p:sp>
      <p:sp>
        <p:nvSpPr>
          <p:cNvPr id="25" name="Title 23">
            <a:extLst>
              <a:ext uri="{FF2B5EF4-FFF2-40B4-BE49-F238E27FC236}">
                <a16:creationId xmlns:a16="http://schemas.microsoft.com/office/drawing/2014/main" id="{204AFADD-7F55-4C93-90EA-D796179DB512}"/>
              </a:ext>
            </a:extLst>
          </p:cNvPr>
          <p:cNvSpPr txBox="1">
            <a:spLocks/>
          </p:cNvSpPr>
          <p:nvPr/>
        </p:nvSpPr>
        <p:spPr>
          <a:xfrm>
            <a:off x="5311457" y="38614"/>
            <a:ext cx="2296711" cy="5657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b="1" dirty="0"/>
              <a:t>Your turn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498B3DD-C014-45D4-8197-12B1BF1DBCE6}"/>
              </a:ext>
            </a:extLst>
          </p:cNvPr>
          <p:cNvCxnSpPr/>
          <p:nvPr/>
        </p:nvCxnSpPr>
        <p:spPr>
          <a:xfrm>
            <a:off x="5172953" y="14999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184685" y="297158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a)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36691" y="4769317"/>
                <a:ext cx="4320480" cy="16768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b)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  <a:p>
                <a:r>
                  <a:rPr lang="en-GB" sz="1600" dirty="0">
                    <a:solidFill>
                      <a:srgbClr val="FF0000"/>
                    </a:solidFill>
                  </a:rPr>
                  <a:t>c)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=0.6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  <a:p>
                <a:r>
                  <a:rPr lang="en-GB" sz="1600" dirty="0">
                    <a:solidFill>
                      <a:srgbClr val="FF0000"/>
                    </a:solidFill>
                  </a:rPr>
                  <a:t>d)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br>
                  <a:rPr lang="en-GB" sz="1600" dirty="0">
                    <a:solidFill>
                      <a:srgbClr val="FF0000"/>
                    </a:solidFill>
                  </a:rPr>
                </a:br>
                <a14:m>
                  <m:oMath xmlns:m="http://schemas.openxmlformats.org/officeDocument/2006/math">
                    <m:r>
                      <a:rPr lang="en-GB" sz="1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0.7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=0.2+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−0.2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GB" sz="1600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  <a:br>
                  <a:rPr lang="en-GB" sz="1600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0.5=0.8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GB" sz="1600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  <a:br>
                  <a:rPr lang="en-GB" sz="1600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6691" y="4769317"/>
                <a:ext cx="4320480" cy="1676806"/>
              </a:xfrm>
              <a:prstGeom prst="rect">
                <a:avLst/>
              </a:prstGeom>
              <a:blipFill>
                <a:blip r:embed="rId2"/>
                <a:stretch>
                  <a:fillRect l="-705" t="-1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E21AB75-B8A8-4989-ABC6-F3FAA861EB85}"/>
                  </a:ext>
                </a:extLst>
              </p:cNvPr>
              <p:cNvSpPr txBox="1"/>
              <p:nvPr/>
            </p:nvSpPr>
            <p:spPr>
              <a:xfrm>
                <a:off x="98564" y="604365"/>
                <a:ext cx="4763850" cy="1870448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lphaLcParenR"/>
                </a:pPr>
                <a:r>
                  <a:rPr lang="en-GB" dirty="0"/>
                  <a:t>State in words the relationship between two events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GB" dirty="0"/>
                  <a:t> when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/>
                  <a:t>.</a:t>
                </a:r>
              </a:p>
              <a:p>
                <a:endParaRPr lang="en-GB" dirty="0"/>
              </a:p>
              <a:p>
                <a:r>
                  <a:rPr lang="en-GB" dirty="0"/>
                  <a:t>The events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dirty="0"/>
                  <a:t> are independent with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/>
                  <a:t> . Find</a:t>
                </a:r>
              </a:p>
              <a:p>
                <a:pPr marL="342900" indent="-342900">
                  <a:buFont typeface="+mj-lt"/>
                  <a:buAutoNum type="alphaLcParenR" startAt="2"/>
                </a:pP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GB" b="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E21AB75-B8A8-4989-ABC6-F3FAA861E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64" y="604365"/>
                <a:ext cx="4763850" cy="18704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736242A6-DBA1-40A3-AE6C-9DAC6FA6C187}"/>
              </a:ext>
            </a:extLst>
          </p:cNvPr>
          <p:cNvSpPr/>
          <p:nvPr/>
        </p:nvSpPr>
        <p:spPr>
          <a:xfrm>
            <a:off x="92918" y="2651414"/>
            <a:ext cx="216024" cy="2160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4E7077B-E571-4255-A75D-E55AB017BED0}"/>
              </a:ext>
            </a:extLst>
          </p:cNvPr>
          <p:cNvSpPr/>
          <p:nvPr/>
        </p:nvSpPr>
        <p:spPr>
          <a:xfrm>
            <a:off x="92918" y="3080565"/>
            <a:ext cx="216024" cy="2160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52536" y="2589311"/>
                <a:ext cx="32403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sz="1600" dirty="0"/>
                  <a:t> 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GB" sz="1600" dirty="0"/>
                  <a:t> are mutually exclusive.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536" y="2589311"/>
                <a:ext cx="3240360" cy="338554"/>
              </a:xfrm>
              <a:prstGeom prst="rect">
                <a:avLst/>
              </a:prstGeom>
              <a:blipFill>
                <a:blip r:embed="rId4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37952" y="2993592"/>
                <a:ext cx="4765737" cy="2131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Not really enough information to draw a Venn diagram.</a:t>
                </a:r>
              </a:p>
              <a:p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16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/>
                  <a:t> </a:t>
                </a:r>
              </a:p>
              <a:p>
                <a:r>
                  <a:rPr lang="en-GB" sz="1600" dirty="0"/>
                  <a:t>(since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600" dirty="0"/>
                  <a:t> 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600" dirty="0"/>
                  <a:t> are independent)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/>
                  <a:t>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1600" dirty="0"/>
                  <a:t> 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952" y="2993592"/>
                <a:ext cx="4765737" cy="2131417"/>
              </a:xfrm>
              <a:prstGeom prst="rect">
                <a:avLst/>
              </a:prstGeom>
              <a:blipFill>
                <a:blip r:embed="rId5"/>
                <a:stretch>
                  <a:fillRect l="-639" t="-857" r="-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E21AB75-B8A8-4989-ABC6-F3FAA861EB85}"/>
                  </a:ext>
                </a:extLst>
              </p:cNvPr>
              <p:cNvSpPr txBox="1"/>
              <p:nvPr/>
            </p:nvSpPr>
            <p:spPr>
              <a:xfrm>
                <a:off x="5341999" y="604365"/>
                <a:ext cx="5967078" cy="2308324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1600" b="0" dirty="0"/>
                  <a:t>Three events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600" b="0" dirty="0"/>
                  <a:t>,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600" b="0" dirty="0"/>
                  <a:t> 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b="0" dirty="0"/>
                  <a:t> are defined in the sample space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GB" sz="1600" b="0" dirty="0"/>
                  <a:t>. The events </a:t>
                </a:r>
                <a14:m>
                  <m:oMath xmlns:m="http://schemas.openxmlformats.org/officeDocument/2006/math">
                    <m:r>
                      <a:rPr lang="en-GB" sz="1600" b="1" i="1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GB" sz="1600" b="1" dirty="0"/>
                  <a:t> and </a:t>
                </a:r>
                <a14:m>
                  <m:oMath xmlns:m="http://schemas.openxmlformats.org/officeDocument/2006/math">
                    <m:r>
                      <a:rPr lang="en-GB" sz="1600" b="1" i="1" smtClean="0"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GB" sz="1600" b="1" dirty="0"/>
                  <a:t> are mutually exclusive </a:t>
                </a:r>
                <a:r>
                  <a:rPr lang="en-GB" sz="1600" b="0" dirty="0"/>
                  <a:t>and </a:t>
                </a:r>
                <a14:m>
                  <m:oMath xmlns:m="http://schemas.openxmlformats.org/officeDocument/2006/math">
                    <m:r>
                      <a:rPr lang="en-GB" sz="1600" b="1" i="1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GB" sz="1600" b="1" dirty="0"/>
                  <a:t> and </a:t>
                </a:r>
                <a14:m>
                  <m:oMath xmlns:m="http://schemas.openxmlformats.org/officeDocument/2006/math">
                    <m:r>
                      <a:rPr lang="en-GB" sz="1600" b="1" i="1" smtClean="0"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GB" sz="1600" b="1" dirty="0"/>
                  <a:t> are independent</a:t>
                </a:r>
                <a:r>
                  <a:rPr lang="en-GB" sz="1600" b="0" dirty="0"/>
                  <a:t>.</a:t>
                </a:r>
              </a:p>
              <a:p>
                <a:pPr marL="342900" indent="-342900">
                  <a:buFont typeface="+mj-lt"/>
                  <a:buAutoNum type="alphaLcParenR"/>
                </a:pPr>
                <a:r>
                  <a:rPr lang="en-GB" sz="1600" dirty="0"/>
                  <a:t>Draw a Venn diagram to illustrate the relationships between the 3 events and the sample space.</a:t>
                </a:r>
              </a:p>
              <a:p>
                <a:endParaRPr lang="en-GB" sz="1600" b="0" dirty="0"/>
              </a:p>
              <a:p>
                <a:r>
                  <a:rPr lang="en-GB" sz="1600" dirty="0"/>
                  <a:t>Given that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=0.2, 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=0.4</m:t>
                    </m:r>
                  </m:oMath>
                </a14:m>
                <a:r>
                  <a:rPr lang="en-GB" sz="1600" b="0" dirty="0"/>
                  <a:t> 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=0.7</m:t>
                    </m:r>
                  </m:oMath>
                </a14:m>
                <a:r>
                  <a:rPr lang="en-GB" sz="1600" b="0" dirty="0"/>
                  <a:t>, find</a:t>
                </a:r>
              </a:p>
              <a:p>
                <a:pPr marL="342900" indent="-342900">
                  <a:buFont typeface="+mj-lt"/>
                  <a:buAutoNum type="alphaLcParenR" startAt="2"/>
                </a:pPr>
                <a:r>
                  <a:rPr lang="en-GB" sz="1600" b="0" dirty="0"/>
                  <a:t>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GB" sz="1600" b="0" dirty="0"/>
              </a:p>
              <a:p>
                <a:pPr marL="342900" indent="-342900">
                  <a:buFont typeface="+mj-lt"/>
                  <a:buAutoNum type="alphaLcParenR" startAt="2"/>
                </a:pPr>
                <a:r>
                  <a:rPr lang="en-GB" sz="1600" b="0" dirty="0"/>
                  <a:t>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GB" sz="1600" b="0" dirty="0"/>
              </a:p>
              <a:p>
                <a:pPr marL="342900" indent="-342900">
                  <a:buFont typeface="+mj-lt"/>
                  <a:buAutoNum type="alphaLcParenR" startAt="2"/>
                </a:pPr>
                <a:r>
                  <a:rPr lang="en-GB" sz="1600" b="0" dirty="0"/>
                  <a:t>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b="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E21AB75-B8A8-4989-ABC6-F3FAA861E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1999" y="604365"/>
                <a:ext cx="5967078" cy="23083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6691" y="3006480"/>
            <a:ext cx="3655653" cy="172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6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2" grpId="0"/>
      <p:bldP spid="21" grpId="0"/>
      <p:bldP spid="23" grpId="0" animBg="1"/>
      <p:bldP spid="26" grpId="0" animBg="1"/>
      <p:bldP spid="2" grpId="0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4" y="548680"/>
            <a:ext cx="6255511" cy="6192688"/>
          </a:xfrm>
          <a:prstGeom prst="rect">
            <a:avLst/>
          </a:prstGeom>
        </p:spPr>
      </p:pic>
      <p:sp>
        <p:nvSpPr>
          <p:cNvPr id="3" name="Title 23">
            <a:extLst>
              <a:ext uri="{FF2B5EF4-FFF2-40B4-BE49-F238E27FC236}">
                <a16:creationId xmlns:a16="http://schemas.microsoft.com/office/drawing/2014/main" id="{998A8CF4-AD8F-4911-8C1D-8CEB4CE50816}"/>
              </a:ext>
            </a:extLst>
          </p:cNvPr>
          <p:cNvSpPr txBox="1">
            <a:spLocks/>
          </p:cNvSpPr>
          <p:nvPr/>
        </p:nvSpPr>
        <p:spPr>
          <a:xfrm>
            <a:off x="0" y="-4548"/>
            <a:ext cx="2567608" cy="65879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b="1" dirty="0"/>
              <a:t>Example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6242A6-DBA1-40A3-AE6C-9DAC6FA6C187}"/>
              </a:ext>
            </a:extLst>
          </p:cNvPr>
          <p:cNvSpPr/>
          <p:nvPr/>
        </p:nvSpPr>
        <p:spPr>
          <a:xfrm>
            <a:off x="6456040" y="188640"/>
            <a:ext cx="216024" cy="2160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E7077B-E571-4255-A75D-E55AB017BED0}"/>
              </a:ext>
            </a:extLst>
          </p:cNvPr>
          <p:cNvSpPr/>
          <p:nvPr/>
        </p:nvSpPr>
        <p:spPr>
          <a:xfrm>
            <a:off x="6456040" y="617791"/>
            <a:ext cx="216024" cy="2160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672064" y="111986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064" y="111986"/>
                <a:ext cx="1008112" cy="369332"/>
              </a:xfrm>
              <a:prstGeom prst="rect">
                <a:avLst/>
              </a:prstGeom>
              <a:blipFill>
                <a:blip r:embed="rId4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672064" y="541137"/>
                <a:ext cx="17281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+0.31=0.4</m:t>
                    </m:r>
                  </m:oMath>
                </a14:m>
                <a:r>
                  <a:rPr lang="en-GB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=0.09</m:t>
                    </m:r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064" y="541137"/>
                <a:ext cx="1728192" cy="646331"/>
              </a:xfrm>
              <a:prstGeom prst="rect">
                <a:avLst/>
              </a:prstGeom>
              <a:blipFill>
                <a:blip r:embed="rId5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24E7077B-E571-4255-A75D-E55AB017BED0}"/>
              </a:ext>
            </a:extLst>
          </p:cNvPr>
          <p:cNvSpPr/>
          <p:nvPr/>
        </p:nvSpPr>
        <p:spPr>
          <a:xfrm>
            <a:off x="6456040" y="1321684"/>
            <a:ext cx="216024" cy="2160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72064" y="1245030"/>
                <a:ext cx="216024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0.4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+0.4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=0.24</m:t>
                      </m:r>
                    </m:oMath>
                  </m:oMathPara>
                </a14:m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+0.4=0.6</m:t>
                    </m:r>
                  </m:oMath>
                </a14:m>
                <a:r>
                  <a:rPr lang="en-GB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r>
                  <a:rPr lang="en-GB" dirty="0"/>
                  <a:t> 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064" y="1245030"/>
                <a:ext cx="2160240" cy="923330"/>
              </a:xfrm>
              <a:prstGeom prst="rect">
                <a:avLst/>
              </a:prstGeom>
              <a:blipFill>
                <a:blip r:embed="rId6"/>
                <a:stretch>
                  <a:fillRect b="-19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24E7077B-E571-4255-A75D-E55AB017BED0}"/>
              </a:ext>
            </a:extLst>
          </p:cNvPr>
          <p:cNvSpPr/>
          <p:nvPr/>
        </p:nvSpPr>
        <p:spPr>
          <a:xfrm>
            <a:off x="6458296" y="2260268"/>
            <a:ext cx="357783" cy="23262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816079" y="2195065"/>
                <a:ext cx="2160240" cy="1571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GB" b="0" i="0" smtClean="0">
                        <a:latin typeface="Cambria Math" panose="02040503050406030204" pitchFamily="18" charset="0"/>
                      </a:rPr>
                      <m:t>=0.64</m:t>
                    </m:r>
                  </m:oMath>
                </a14:m>
                <a:r>
                  <a:rPr lang="en-GB" dirty="0"/>
                  <a:t>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0.09+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=0.64</m:t>
                    </m:r>
                  </m:oMath>
                </a14:m>
                <a:r>
                  <a:rPr lang="en-GB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=0.0576+0.64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0.36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=0.0576</m:t>
                    </m:r>
                  </m:oMath>
                </a14:m>
                <a:r>
                  <a:rPr lang="en-GB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=0.16</m:t>
                    </m:r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79" y="2195065"/>
                <a:ext cx="2160240" cy="15711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24E7077B-E571-4255-A75D-E55AB017BED0}"/>
              </a:ext>
            </a:extLst>
          </p:cNvPr>
          <p:cNvSpPr/>
          <p:nvPr/>
        </p:nvSpPr>
        <p:spPr>
          <a:xfrm>
            <a:off x="6458296" y="3768427"/>
            <a:ext cx="429792" cy="23262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888088" y="3706518"/>
                <a:ext cx="403244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All probabilities add to 1 inside the box.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+0.36+0.4+0.16=1</m:t>
                    </m:r>
                  </m:oMath>
                </a14:m>
                <a:r>
                  <a:rPr lang="en-GB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=0.08</m:t>
                    </m:r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8088" y="3706518"/>
                <a:ext cx="4032449" cy="923330"/>
              </a:xfrm>
              <a:prstGeom prst="rect">
                <a:avLst/>
              </a:prstGeom>
              <a:blipFill>
                <a:blip r:embed="rId8"/>
                <a:stretch>
                  <a:fillRect l="-1362" t="-33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60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8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32" y="22126"/>
            <a:ext cx="5040560" cy="6698193"/>
          </a:xfrm>
          <a:prstGeom prst="rect">
            <a:avLst/>
          </a:prstGeom>
        </p:spPr>
      </p:pic>
      <p:sp>
        <p:nvSpPr>
          <p:cNvPr id="3" name="Title 23">
            <a:extLst>
              <a:ext uri="{FF2B5EF4-FFF2-40B4-BE49-F238E27FC236}">
                <a16:creationId xmlns:a16="http://schemas.microsoft.com/office/drawing/2014/main" id="{998A8CF4-AD8F-4911-8C1D-8CEB4CE50816}"/>
              </a:ext>
            </a:extLst>
          </p:cNvPr>
          <p:cNvSpPr txBox="1">
            <a:spLocks/>
          </p:cNvSpPr>
          <p:nvPr/>
        </p:nvSpPr>
        <p:spPr>
          <a:xfrm>
            <a:off x="0" y="-4548"/>
            <a:ext cx="2092919" cy="65879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b="1" dirty="0"/>
              <a:t>EQ1</a:t>
            </a:r>
          </a:p>
        </p:txBody>
      </p:sp>
    </p:spTree>
    <p:extLst>
      <p:ext uri="{BB962C8B-B14F-4D97-AF65-F5344CB8AC3E}">
        <p14:creationId xmlns:p14="http://schemas.microsoft.com/office/powerpoint/2010/main" val="1517454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116632"/>
            <a:ext cx="7844095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48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15686"/>
          <a:stretch/>
        </p:blipFill>
        <p:spPr>
          <a:xfrm>
            <a:off x="47328" y="548679"/>
            <a:ext cx="6768752" cy="6131693"/>
          </a:xfrm>
          <a:prstGeom prst="rect">
            <a:avLst/>
          </a:prstGeom>
        </p:spPr>
      </p:pic>
      <p:sp>
        <p:nvSpPr>
          <p:cNvPr id="3" name="Title 23">
            <a:extLst>
              <a:ext uri="{FF2B5EF4-FFF2-40B4-BE49-F238E27FC236}">
                <a16:creationId xmlns:a16="http://schemas.microsoft.com/office/drawing/2014/main" id="{998A8CF4-AD8F-4911-8C1D-8CEB4CE50816}"/>
              </a:ext>
            </a:extLst>
          </p:cNvPr>
          <p:cNvSpPr txBox="1">
            <a:spLocks/>
          </p:cNvSpPr>
          <p:nvPr/>
        </p:nvSpPr>
        <p:spPr>
          <a:xfrm>
            <a:off x="0" y="-4548"/>
            <a:ext cx="2092919" cy="65879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b="1" dirty="0"/>
              <a:t>EQ2</a:t>
            </a:r>
          </a:p>
        </p:txBody>
      </p:sp>
    </p:spTree>
    <p:extLst>
      <p:ext uri="{BB962C8B-B14F-4D97-AF65-F5344CB8AC3E}">
        <p14:creationId xmlns:p14="http://schemas.microsoft.com/office/powerpoint/2010/main" val="676135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26561"/>
          <a:stretch/>
        </p:blipFill>
        <p:spPr>
          <a:xfrm>
            <a:off x="119336" y="188640"/>
            <a:ext cx="8352928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76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30666</TotalTime>
  <Words>383</Words>
  <Application>Microsoft Office PowerPoint</Application>
  <PresentationFormat>Widescreen</PresentationFormat>
  <Paragraphs>66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 Math</vt:lpstr>
      <vt:lpstr>Office Theme</vt:lpstr>
      <vt:lpstr>Laws of probability</vt:lpstr>
      <vt:lpstr>Example 1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Frost J</dc:creator>
  <cp:lastModifiedBy>J Berwick (AST)</cp:lastModifiedBy>
  <cp:revision>1179</cp:revision>
  <dcterms:created xsi:type="dcterms:W3CDTF">2013-02-28T07:36:55Z</dcterms:created>
  <dcterms:modified xsi:type="dcterms:W3CDTF">2026-04-11T21:53:05Z</dcterms:modified>
</cp:coreProperties>
</file>