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docMetadata/LabelInfo.xml" ContentType="application/vnd.ms-office.classificationlabel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807" r:id="rId2"/>
    <p:sldId id="804" r:id="rId3"/>
    <p:sldId id="810" r:id="rId4"/>
    <p:sldId id="808" r:id="rId5"/>
    <p:sldId id="811" r:id="rId6"/>
    <p:sldId id="809" r:id="rId7"/>
  </p:sldIdLst>
  <p:sldSz cx="12192000" cy="6858000"/>
  <p:notesSz cx="6786563" cy="99234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6560C1-9BA8-4BEB-997B-AA8512EA5B6F}" v="1" dt="2026-10-11T18:44:30.29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90538" autoAdjust="0"/>
  </p:normalViewPr>
  <p:slideViewPr>
    <p:cSldViewPr>
      <p:cViewPr varScale="1">
        <p:scale>
          <a:sx n="57" d="100"/>
          <a:sy n="57" d="100"/>
        </p:scale>
        <p:origin x="1016" y="5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 Berwick (AST)" userId="9d17e596-8e0b-46f0-96e0-e9b513ea3edd" providerId="ADAL" clId="{2A01DC9D-CB82-4C6A-879B-A03DB1B4F6B1}"/>
    <pc:docChg chg="addSld modSld">
      <pc:chgData name="J Berwick (AST)" userId="9d17e596-8e0b-46f0-96e0-e9b513ea3edd" providerId="ADAL" clId="{2A01DC9D-CB82-4C6A-879B-A03DB1B4F6B1}" dt="2026-10-11T18:44:30.290" v="0"/>
      <pc:docMkLst>
        <pc:docMk/>
      </pc:docMkLst>
      <pc:sldChg chg="add">
        <pc:chgData name="J Berwick (AST)" userId="9d17e596-8e0b-46f0-96e0-e9b513ea3edd" providerId="ADAL" clId="{2A01DC9D-CB82-4C6A-879B-A03DB1B4F6B1}" dt="2026-10-11T18:44:30.290" v="0"/>
        <pc:sldMkLst>
          <pc:docMk/>
          <pc:sldMk cId="2911408741" sldId="257"/>
        </pc:sldMkLst>
      </pc:sldChg>
      <pc:sldChg chg="add">
        <pc:chgData name="J Berwick (AST)" userId="9d17e596-8e0b-46f0-96e0-e9b513ea3edd" providerId="ADAL" clId="{2A01DC9D-CB82-4C6A-879B-A03DB1B4F6B1}" dt="2026-10-11T18:44:30.290" v="0"/>
        <pc:sldMkLst>
          <pc:docMk/>
          <pc:sldMk cId="1340957" sldId="260"/>
        </pc:sldMkLst>
      </pc:sldChg>
      <pc:sldChg chg="add">
        <pc:chgData name="J Berwick (AST)" userId="9d17e596-8e0b-46f0-96e0-e9b513ea3edd" providerId="ADAL" clId="{2A01DC9D-CB82-4C6A-879B-A03DB1B4F6B1}" dt="2026-10-11T18:44:30.290" v="0"/>
        <pc:sldMkLst>
          <pc:docMk/>
          <pc:sldMk cId="4232691007" sldId="266"/>
        </pc:sldMkLst>
      </pc:sldChg>
      <pc:sldChg chg="add">
        <pc:chgData name="J Berwick (AST)" userId="9d17e596-8e0b-46f0-96e0-e9b513ea3edd" providerId="ADAL" clId="{2A01DC9D-CB82-4C6A-879B-A03DB1B4F6B1}" dt="2026-10-11T18:44:30.290" v="0"/>
        <pc:sldMkLst>
          <pc:docMk/>
          <pc:sldMk cId="803396702" sldId="314"/>
        </pc:sldMkLst>
      </pc:sldChg>
      <pc:sldChg chg="add">
        <pc:chgData name="J Berwick (AST)" userId="9d17e596-8e0b-46f0-96e0-e9b513ea3edd" providerId="ADAL" clId="{2A01DC9D-CB82-4C6A-879B-A03DB1B4F6B1}" dt="2026-10-11T18:44:30.290" v="0"/>
        <pc:sldMkLst>
          <pc:docMk/>
          <pc:sldMk cId="3863649656" sldId="316"/>
        </pc:sldMkLst>
      </pc:sldChg>
      <pc:sldChg chg="add">
        <pc:chgData name="J Berwick (AST)" userId="9d17e596-8e0b-46f0-96e0-e9b513ea3edd" providerId="ADAL" clId="{2A01DC9D-CB82-4C6A-879B-A03DB1B4F6B1}" dt="2026-10-11T18:44:30.290" v="0"/>
        <pc:sldMkLst>
          <pc:docMk/>
          <pc:sldMk cId="1246954323" sldId="317"/>
        </pc:sldMkLst>
      </pc:sldChg>
      <pc:sldChg chg="add">
        <pc:chgData name="J Berwick (AST)" userId="9d17e596-8e0b-46f0-96e0-e9b513ea3edd" providerId="ADAL" clId="{2A01DC9D-CB82-4C6A-879B-A03DB1B4F6B1}" dt="2026-10-11T18:44:30.290" v="0"/>
        <pc:sldMkLst>
          <pc:docMk/>
          <pc:sldMk cId="1602760700" sldId="804"/>
        </pc:sldMkLst>
      </pc:sldChg>
      <pc:sldChg chg="add">
        <pc:chgData name="J Berwick (AST)" userId="9d17e596-8e0b-46f0-96e0-e9b513ea3edd" providerId="ADAL" clId="{2A01DC9D-CB82-4C6A-879B-A03DB1B4F6B1}" dt="2026-10-11T18:44:30.290" v="0"/>
        <pc:sldMkLst>
          <pc:docMk/>
          <pc:sldMk cId="1922678182" sldId="805"/>
        </pc:sldMkLst>
      </pc:sldChg>
      <pc:sldChg chg="add">
        <pc:chgData name="J Berwick (AST)" userId="9d17e596-8e0b-46f0-96e0-e9b513ea3edd" providerId="ADAL" clId="{2A01DC9D-CB82-4C6A-879B-A03DB1B4F6B1}" dt="2026-10-11T18:44:30.290" v="0"/>
        <pc:sldMkLst>
          <pc:docMk/>
          <pc:sldMk cId="794140702" sldId="807"/>
        </pc:sldMkLst>
      </pc:sldChg>
      <pc:sldChg chg="add">
        <pc:chgData name="J Berwick (AST)" userId="9d17e596-8e0b-46f0-96e0-e9b513ea3edd" providerId="ADAL" clId="{2A01DC9D-CB82-4C6A-879B-A03DB1B4F6B1}" dt="2026-10-11T18:44:30.290" v="0"/>
        <pc:sldMkLst>
          <pc:docMk/>
          <pc:sldMk cId="575542335" sldId="808"/>
        </pc:sldMkLst>
      </pc:sldChg>
      <pc:sldChg chg="add">
        <pc:chgData name="J Berwick (AST)" userId="9d17e596-8e0b-46f0-96e0-e9b513ea3edd" providerId="ADAL" clId="{2A01DC9D-CB82-4C6A-879B-A03DB1B4F6B1}" dt="2026-10-11T18:44:30.290" v="0"/>
        <pc:sldMkLst>
          <pc:docMk/>
          <pc:sldMk cId="3540603292" sldId="809"/>
        </pc:sldMkLst>
      </pc:sldChg>
      <pc:sldChg chg="add">
        <pc:chgData name="J Berwick (AST)" userId="9d17e596-8e0b-46f0-96e0-e9b513ea3edd" providerId="ADAL" clId="{2A01DC9D-CB82-4C6A-879B-A03DB1B4F6B1}" dt="2026-10-11T18:44:30.290" v="0"/>
        <pc:sldMkLst>
          <pc:docMk/>
          <pc:sldMk cId="80775534" sldId="810"/>
        </pc:sldMkLst>
      </pc:sldChg>
      <pc:sldChg chg="add">
        <pc:chgData name="J Berwick (AST)" userId="9d17e596-8e0b-46f0-96e0-e9b513ea3edd" providerId="ADAL" clId="{2A01DC9D-CB82-4C6A-879B-A03DB1B4F6B1}" dt="2026-10-11T18:44:30.290" v="0"/>
        <pc:sldMkLst>
          <pc:docMk/>
          <pc:sldMk cId="4234293165" sldId="811"/>
        </pc:sldMkLst>
      </pc:sldChg>
      <pc:sldChg chg="add">
        <pc:chgData name="J Berwick (AST)" userId="9d17e596-8e0b-46f0-96e0-e9b513ea3edd" providerId="ADAL" clId="{2A01DC9D-CB82-4C6A-879B-A03DB1B4F6B1}" dt="2026-10-11T18:44:30.290" v="0"/>
        <pc:sldMkLst>
          <pc:docMk/>
          <pc:sldMk cId="999065593" sldId="812"/>
        </pc:sldMkLst>
      </pc:sldChg>
      <pc:sldChg chg="add">
        <pc:chgData name="J Berwick (AST)" userId="9d17e596-8e0b-46f0-96e0-e9b513ea3edd" providerId="ADAL" clId="{2A01DC9D-CB82-4C6A-879B-A03DB1B4F6B1}" dt="2026-10-11T18:44:30.290" v="0"/>
        <pc:sldMkLst>
          <pc:docMk/>
          <pc:sldMk cId="3335675341" sldId="813"/>
        </pc:sldMkLst>
      </pc:sldChg>
      <pc:sldChg chg="add">
        <pc:chgData name="J Berwick (AST)" userId="9d17e596-8e0b-46f0-96e0-e9b513ea3edd" providerId="ADAL" clId="{2A01DC9D-CB82-4C6A-879B-A03DB1B4F6B1}" dt="2026-10-11T18:44:30.290" v="0"/>
        <pc:sldMkLst>
          <pc:docMk/>
          <pc:sldMk cId="236602900" sldId="81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0844" cy="4961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4148" y="1"/>
            <a:ext cx="2940844" cy="4961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378821-8828-43C9-81FF-E823846BAEE1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725" y="744538"/>
            <a:ext cx="6615113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8657" y="4713645"/>
            <a:ext cx="5429250" cy="44655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5569"/>
            <a:ext cx="2940844" cy="4961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4148" y="9425569"/>
            <a:ext cx="2940844" cy="4961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E9D3D2-4373-44E2-A68E-400E0EF35C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9807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C47FD2-D587-82E9-7735-B17BAC9779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1E1E09-EEE3-DE71-9116-6B0BFE5B55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C9AC3E-F75E-1A36-9E33-E26A26607F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81E425-962D-1D62-1063-766D43B4708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2D2B59-2B1B-4F60-B4A5-CAAF3A3A55A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54213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EA17E-C744-4D3D-98E1-5A997EF506DA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7805A-3B3D-459A-972D-78EB761E035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EA17E-C744-4D3D-98E1-5A997EF506DA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7805A-3B3D-459A-972D-78EB761E035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EA17E-C744-4D3D-98E1-5A997EF506DA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7805A-3B3D-459A-972D-78EB761E035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EA17E-C744-4D3D-98E1-5A997EF506DA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7805A-3B3D-459A-972D-78EB761E035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EA17E-C744-4D3D-98E1-5A997EF506DA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7805A-3B3D-459A-972D-78EB761E035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EA17E-C744-4D3D-98E1-5A997EF506DA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7805A-3B3D-459A-972D-78EB761E035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EA17E-C744-4D3D-98E1-5A997EF506DA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7805A-3B3D-459A-972D-78EB761E035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EA17E-C744-4D3D-98E1-5A997EF506DA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7805A-3B3D-459A-972D-78EB761E035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EA17E-C744-4D3D-98E1-5A997EF506DA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7805A-3B3D-459A-972D-78EB761E035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EA17E-C744-4D3D-98E1-5A997EF506DA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7805A-3B3D-459A-972D-78EB761E035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EA17E-C744-4D3D-98E1-5A997EF506DA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7805A-3B3D-459A-972D-78EB761E035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BEA17E-C744-4D3D-98E1-5A997EF506DA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87805A-3B3D-459A-972D-78EB761E0355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67D89F-683F-D080-A176-CF541CF543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A02B98A-7279-894B-3222-693AA1D04281}"/>
              </a:ext>
            </a:extLst>
          </p:cNvPr>
          <p:cNvSpPr/>
          <p:nvPr/>
        </p:nvSpPr>
        <p:spPr>
          <a:xfrm>
            <a:off x="0" y="-10904"/>
            <a:ext cx="12192000" cy="511502"/>
          </a:xfrm>
          <a:prstGeom prst="rect">
            <a:avLst/>
          </a:prstGeom>
          <a:solidFill>
            <a:srgbClr val="DE001A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A971F5-19AD-C6A6-189F-E62406B65D36}"/>
              </a:ext>
            </a:extLst>
          </p:cNvPr>
          <p:cNvSpPr/>
          <p:nvPr/>
        </p:nvSpPr>
        <p:spPr>
          <a:xfrm>
            <a:off x="0" y="500598"/>
            <a:ext cx="12192000" cy="45552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Starter: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E239161-1FF6-BE6E-56EE-70337EDF5D66}"/>
              </a:ext>
            </a:extLst>
          </p:cNvPr>
          <p:cNvSpPr/>
          <p:nvPr/>
        </p:nvSpPr>
        <p:spPr>
          <a:xfrm>
            <a:off x="0" y="6444699"/>
            <a:ext cx="12192000" cy="41306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Complete in 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Silence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Please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742B567-5C3A-128B-B3E4-5B59B0F8F0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309" b="47777" l="23944" r="79726"/>
                    </a14:imgEffect>
                  </a14:imgLayer>
                </a14:imgProps>
              </a:ext>
            </a:extLst>
          </a:blip>
          <a:srcRect l="16972" r="13301" b="46914"/>
          <a:stretch/>
        </p:blipFill>
        <p:spPr>
          <a:xfrm>
            <a:off x="11064552" y="-10904"/>
            <a:ext cx="1055281" cy="95552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C1D94A5-7A1D-3922-F3FC-79861A6347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376" y="1027174"/>
            <a:ext cx="4752528" cy="112273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B6720C0-4F6B-0905-E8C7-60686B34A76F}"/>
              </a:ext>
            </a:extLst>
          </p:cNvPr>
          <p:cNvSpPr/>
          <p:nvPr/>
        </p:nvSpPr>
        <p:spPr>
          <a:xfrm>
            <a:off x="119336" y="1147200"/>
            <a:ext cx="288032" cy="320422"/>
          </a:xfrm>
          <a:prstGeom prst="rect">
            <a:avLst/>
          </a:prstGeom>
          <a:solidFill>
            <a:srgbClr val="FFC000"/>
          </a:solidFill>
          <a:ln w="12700" cap="flat" cmpd="sng" algn="ctr">
            <a:solidFill>
              <a:srgbClr val="FFC000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C743AB7-0AAB-6331-567C-C4A12D130DE2}"/>
                  </a:ext>
                </a:extLst>
              </p:cNvPr>
              <p:cNvSpPr txBox="1"/>
              <p:nvPr/>
            </p:nvSpPr>
            <p:spPr>
              <a:xfrm>
                <a:off x="5807968" y="1307411"/>
                <a:ext cx="7200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6.5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C743AB7-0AAB-6331-567C-C4A12D130D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7968" y="1307411"/>
                <a:ext cx="720080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>
            <a:extLst>
              <a:ext uri="{FF2B5EF4-FFF2-40B4-BE49-F238E27FC236}">
                <a16:creationId xmlns:a16="http://schemas.microsoft.com/office/drawing/2014/main" id="{2E4D6067-DC05-1823-C0DB-A7D1D3D0BCF9}"/>
              </a:ext>
            </a:extLst>
          </p:cNvPr>
          <p:cNvSpPr/>
          <p:nvPr/>
        </p:nvSpPr>
        <p:spPr>
          <a:xfrm>
            <a:off x="119336" y="2244482"/>
            <a:ext cx="288032" cy="320422"/>
          </a:xfrm>
          <a:prstGeom prst="rect">
            <a:avLst/>
          </a:prstGeom>
          <a:solidFill>
            <a:srgbClr val="FFC000"/>
          </a:solidFill>
          <a:ln w="12700" cap="flat" cmpd="sng" algn="ctr">
            <a:solidFill>
              <a:srgbClr val="FFC000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kern="0" dirty="0">
                <a:solidFill>
                  <a:prstClr val="white"/>
                </a:solidFill>
                <a:latin typeface="Calibri" panose="020F0502020204030204"/>
              </a:rPr>
              <a:t>2</a:t>
            </a: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0309F9E-53D7-3DDA-B32A-B366768865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376" y="2132856"/>
            <a:ext cx="8125642" cy="206140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0FBA9A5-69D5-DCCF-8DB0-8D628CAA54F0}"/>
              </a:ext>
            </a:extLst>
          </p:cNvPr>
          <p:cNvSpPr txBox="1"/>
          <p:nvPr/>
        </p:nvSpPr>
        <p:spPr>
          <a:xfrm>
            <a:off x="7032104" y="2690889"/>
            <a:ext cx="4464496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Draw a rough sketch to see what is going on.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9D2D4D1-3F51-E531-B027-7DD31B9CBF1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32104" y="3133592"/>
            <a:ext cx="2048771" cy="412179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794140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1D3710-5B51-5D97-77DB-88A51E46D6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ABE29D6-D231-0C0E-777A-B964C8E2FB60}"/>
                  </a:ext>
                </a:extLst>
              </p:cNvPr>
              <p:cNvSpPr txBox="1"/>
              <p:nvPr/>
            </p:nvSpPr>
            <p:spPr>
              <a:xfrm>
                <a:off x="105611" y="720556"/>
                <a:ext cx="7070509" cy="1203406"/>
              </a:xfrm>
              <a:prstGeom prst="rect">
                <a:avLst/>
              </a:prstGeom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C is the circle with equation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p>
                        <m: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sSup>
                      <m:sSupPr>
                        <m:ctrlP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p>
                        <m: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=4</m:t>
                    </m:r>
                  </m:oMath>
                </a14:m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dirty="0">
                    <a:solidFill>
                      <a:prstClr val="black"/>
                    </a:solidFill>
                    <a:latin typeface="Calibri"/>
                  </a:rPr>
                  <a:t>Find an equation of the tangent to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at the point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𝑝</m:t>
                    </m:r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,1)</m:t>
                    </m:r>
                  </m:oMath>
                </a14:m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where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𝑝</m:t>
                    </m:r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&gt;0</m:t>
                    </m:r>
                  </m:oMath>
                </a14:m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.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dirty="0">
                    <a:solidFill>
                      <a:prstClr val="black"/>
                    </a:solidFill>
                    <a:latin typeface="Calibri"/>
                  </a:rPr>
                  <a:t>Give your answer in the form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ad>
                      <m:radPr>
                        <m:degHide m:val="on"/>
                        <m:ctrlPr>
                          <a:rPr lang="en-GB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rad>
                    <m:r>
                      <a:rPr lang="en-GB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where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𝑎</m:t>
                    </m:r>
                  </m:oMath>
                </a14:m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and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𝑏</m:t>
                    </m:r>
                  </m:oMath>
                </a14:m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are integers.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dirty="0">
                    <a:solidFill>
                      <a:prstClr val="black"/>
                    </a:solidFill>
                    <a:latin typeface="Calibri"/>
                  </a:rPr>
                  <a:t>You must show all of your working.</a:t>
                </a: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ABE29D6-D231-0C0E-777A-B964C8E2FB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611" y="720556"/>
                <a:ext cx="7070509" cy="1203406"/>
              </a:xfrm>
              <a:prstGeom prst="rect">
                <a:avLst/>
              </a:prstGeom>
              <a:blipFill>
                <a:blip r:embed="rId2"/>
                <a:stretch>
                  <a:fillRect b="-446"/>
                </a:stretch>
              </a:blip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itle 15">
            <a:extLst>
              <a:ext uri="{FF2B5EF4-FFF2-40B4-BE49-F238E27FC236}">
                <a16:creationId xmlns:a16="http://schemas.microsoft.com/office/drawing/2014/main" id="{D4AC657B-6327-9480-9C20-B67112792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381" y="18294"/>
            <a:ext cx="2572901" cy="735989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/>
              <a:t>Example 1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69BF8879-F533-23D9-454F-D51CE77C28F3}"/>
                  </a:ext>
                </a:extLst>
              </p:cNvPr>
              <p:cNvSpPr/>
              <p:nvPr/>
            </p:nvSpPr>
            <p:spPr>
              <a:xfrm>
                <a:off x="7287245" y="5713824"/>
                <a:ext cx="1685974" cy="4019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𝒚</m:t>
                      </m:r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</m:t>
                      </m:r>
                      <m:rad>
                        <m:radPr>
                          <m:degHide m:val="on"/>
                          <m:ctrlPr>
                            <a:rPr kumimoji="0" lang="en-GB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a:rPr kumimoji="0" lang="en-GB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𝟑</m:t>
                          </m:r>
                        </m:e>
                      </m:rad>
                      <m:r>
                        <a:rPr kumimoji="0" lang="en-GB" sz="1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sz="1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𝟒</m:t>
                      </m:r>
                    </m:oMath>
                  </m:oMathPara>
                </a14:m>
                <a:endPara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69BF8879-F533-23D9-454F-D51CE77C28F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7245" y="5713824"/>
                <a:ext cx="1685974" cy="401970"/>
              </a:xfrm>
              <a:prstGeom prst="rect">
                <a:avLst/>
              </a:prstGeom>
              <a:blipFill>
                <a:blip r:embed="rId3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>
            <a:extLst>
              <a:ext uri="{FF2B5EF4-FFF2-40B4-BE49-F238E27FC236}">
                <a16:creationId xmlns:a16="http://schemas.microsoft.com/office/drawing/2014/main" id="{0F841E25-1629-43CA-CBB7-04F4C4EC5B6C}"/>
              </a:ext>
            </a:extLst>
          </p:cNvPr>
          <p:cNvSpPr txBox="1"/>
          <p:nvPr/>
        </p:nvSpPr>
        <p:spPr>
          <a:xfrm>
            <a:off x="7287246" y="2694647"/>
            <a:ext cx="3944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We find the gradient of the radius first.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24595DD-2E0A-3EFA-2D09-4BED8397AF8C}"/>
                  </a:ext>
                </a:extLst>
              </p:cNvPr>
              <p:cNvSpPr txBox="1"/>
              <p:nvPr/>
            </p:nvSpPr>
            <p:spPr>
              <a:xfrm>
                <a:off x="7287245" y="3032977"/>
                <a:ext cx="4449026" cy="8041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Two points on the radius are (0,0) and (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radPr>
                      <m:deg/>
                      <m:e>
                        <m: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3</m:t>
                        </m:r>
                      </m:e>
                    </m:rad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1</m:t>
                    </m:r>
                  </m:oMath>
                </a14:m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) so the gradient is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kumimoji="0" lang="en-GB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radPr>
                          <m:deg/>
                          <m:e>
                            <m:r>
                              <a:rPr kumimoji="0" lang="en-GB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3</m:t>
                            </m:r>
                          </m:e>
                        </m:rad>
                      </m:den>
                    </m:f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 </m:t>
                    </m:r>
                  </m:oMath>
                </a14:m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.</a:t>
                </a:r>
              </a:p>
            </p:txBody>
          </p:sp>
        </mc:Choice>
        <mc:Fallback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24595DD-2E0A-3EFA-2D09-4BED8397AF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7245" y="3032977"/>
                <a:ext cx="4449026" cy="804195"/>
              </a:xfrm>
              <a:prstGeom prst="rect">
                <a:avLst/>
              </a:prstGeom>
              <a:blipFill>
                <a:blip r:embed="rId4"/>
                <a:stretch>
                  <a:fillRect l="-1096" t="-763" r="-1096" b="-30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E349D526-FCC8-6E43-61A5-1105CA3E8730}"/>
                  </a:ext>
                </a:extLst>
              </p:cNvPr>
              <p:cNvSpPr txBox="1"/>
              <p:nvPr/>
            </p:nvSpPr>
            <p:spPr>
              <a:xfrm>
                <a:off x="7310861" y="3832697"/>
                <a:ext cx="4141876" cy="3954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The tangent’s gradient is therefore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−</m:t>
                    </m:r>
                    <m:rad>
                      <m:radPr>
                        <m:degHide m:val="on"/>
                        <m:ctrlP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radPr>
                      <m:deg/>
                      <m:e>
                        <m: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3</m:t>
                        </m:r>
                      </m:e>
                    </m:rad>
                  </m:oMath>
                </a14:m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.</a:t>
                </a:r>
              </a:p>
            </p:txBody>
          </p:sp>
        </mc:Choice>
        <mc:Fallback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E349D526-FCC8-6E43-61A5-1105CA3E87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0861" y="3832697"/>
                <a:ext cx="4141876" cy="395429"/>
              </a:xfrm>
              <a:prstGeom prst="rect">
                <a:avLst/>
              </a:prstGeom>
              <a:blipFill>
                <a:blip r:embed="rId5"/>
                <a:stretch>
                  <a:fillRect l="-1176" t="-1538" b="-246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0224EF28-D3DD-6825-D648-32203AF39412}"/>
                  </a:ext>
                </a:extLst>
              </p:cNvPr>
              <p:cNvSpPr txBox="1"/>
              <p:nvPr/>
            </p:nvSpPr>
            <p:spPr>
              <a:xfrm>
                <a:off x="7287245" y="4176745"/>
                <a:ext cx="4449026" cy="3954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𝑦</m:t>
                    </m:r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=−</m:t>
                    </m:r>
                    <m:rad>
                      <m:radPr>
                        <m:degHide m:val="on"/>
                        <m:ctrlP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radPr>
                      <m:deg/>
                      <m:e>
                        <m: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3</m:t>
                        </m:r>
                      </m:e>
                    </m:rad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𝑥</m:t>
                    </m:r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𝑐</m:t>
                    </m:r>
                  </m:oMath>
                </a14:m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and it goes through (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radPr>
                      <m:deg/>
                      <m:e>
                        <m: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3</m:t>
                        </m:r>
                      </m:e>
                    </m:rad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1</m:t>
                    </m:r>
                  </m:oMath>
                </a14:m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)</a:t>
                </a:r>
              </a:p>
            </p:txBody>
          </p:sp>
        </mc:Choice>
        <mc:Fallback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0224EF28-D3DD-6825-D648-32203AF394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7245" y="4176745"/>
                <a:ext cx="4449026" cy="395429"/>
              </a:xfrm>
              <a:prstGeom prst="rect">
                <a:avLst/>
              </a:prstGeom>
              <a:blipFill>
                <a:blip r:embed="rId6"/>
                <a:stretch>
                  <a:fillRect b="-246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4D6A29C5-133D-89AD-779B-1D444D2220CB}"/>
                  </a:ext>
                </a:extLst>
              </p:cNvPr>
              <p:cNvSpPr/>
              <p:nvPr/>
            </p:nvSpPr>
            <p:spPr>
              <a:xfrm>
                <a:off x="7271513" y="4570178"/>
                <a:ext cx="1953868" cy="3954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1</m:t>
                    </m:r>
                    <m:r>
                      <a:rPr kumimoji="0" lang="en-GB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=−</m:t>
                    </m:r>
                    <m:rad>
                      <m:radPr>
                        <m:degHide m:val="on"/>
                        <m:ctrlP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radPr>
                      <m:deg/>
                      <m:e>
                        <m: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3</m:t>
                        </m:r>
                      </m:e>
                    </m:rad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×</m:t>
                    </m:r>
                    <m:rad>
                      <m:radPr>
                        <m:degHide m:val="on"/>
                        <m:ctrlP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radPr>
                      <m:deg/>
                      <m:e>
                        <m: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3</m:t>
                        </m:r>
                      </m:e>
                    </m:rad>
                    <m:r>
                      <a:rPr kumimoji="0" lang="en-GB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r>
                      <a:rPr kumimoji="0" lang="en-GB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𝑐</m:t>
                    </m:r>
                  </m:oMath>
                </a14:m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4D6A29C5-133D-89AD-779B-1D444D2220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1513" y="4570178"/>
                <a:ext cx="1953868" cy="3954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D9B95987-07B6-8C34-5CF7-044C322B539B}"/>
                  </a:ext>
                </a:extLst>
              </p:cNvPr>
              <p:cNvSpPr/>
              <p:nvPr/>
            </p:nvSpPr>
            <p:spPr>
              <a:xfrm>
                <a:off x="7271513" y="4977599"/>
                <a:ext cx="135735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1</m:t>
                    </m:r>
                    <m:r>
                      <a:rPr kumimoji="0" lang="en-GB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=−</m:t>
                    </m:r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3</m:t>
                    </m:r>
                    <m:r>
                      <a:rPr kumimoji="0" lang="en-GB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r>
                      <a:rPr kumimoji="0" lang="en-GB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𝑐</m:t>
                    </m:r>
                  </m:oMath>
                </a14:m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D9B95987-07B6-8C34-5CF7-044C322B539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1513" y="4977599"/>
                <a:ext cx="1357359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223CD056-E6EF-4F28-33AF-CA702DA33232}"/>
                  </a:ext>
                </a:extLst>
              </p:cNvPr>
              <p:cNvSpPr/>
              <p:nvPr/>
            </p:nvSpPr>
            <p:spPr>
              <a:xfrm>
                <a:off x="7306897" y="5344492"/>
                <a:ext cx="1764269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</m:t>
                      </m:r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=4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223CD056-E6EF-4F28-33AF-CA702DA3323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6897" y="5344492"/>
                <a:ext cx="1764269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71348FDE-6783-A55E-4FB4-2EC6747E7D2A}"/>
              </a:ext>
            </a:extLst>
          </p:cNvPr>
          <p:cNvSpPr txBox="1"/>
          <p:nvPr/>
        </p:nvSpPr>
        <p:spPr>
          <a:xfrm>
            <a:off x="94458" y="2018199"/>
            <a:ext cx="4689207" cy="92333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Berwick’s advice:</a:t>
            </a:r>
          </a:p>
          <a:p>
            <a:r>
              <a:rPr lang="en-GB" dirty="0">
                <a:solidFill>
                  <a:schemeClr val="bg1"/>
                </a:solidFill>
              </a:rPr>
              <a:t>Draw a diagram with a circle question if there isn’t one to see what is happening.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0EB4C21-A70F-ECB9-67D6-03935006355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1040" y="2941529"/>
            <a:ext cx="4701051" cy="376589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9012E19-2ED7-5288-3150-C896A7BA8347}"/>
              </a:ext>
            </a:extLst>
          </p:cNvPr>
          <p:cNvSpPr txBox="1"/>
          <p:nvPr/>
        </p:nvSpPr>
        <p:spPr>
          <a:xfrm>
            <a:off x="7278779" y="718647"/>
            <a:ext cx="39449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 find an equation</a:t>
            </a:r>
            <a:r>
              <a:rPr kumimoji="0" lang="en-GB" sz="1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of a tangent, then we need a point to work with.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07F02A6-4DEB-3F0D-280E-B9F2801A2185}"/>
                  </a:ext>
                </a:extLst>
              </p:cNvPr>
              <p:cNvSpPr txBox="1"/>
              <p:nvPr/>
            </p:nvSpPr>
            <p:spPr>
              <a:xfrm>
                <a:off x="7315672" y="1393672"/>
                <a:ext cx="394496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We</a:t>
                </a:r>
                <a:r>
                  <a:rPr kumimoji="0" lang="en-GB" sz="1800" b="0" i="0" u="none" strike="noStrike" kern="1200" cap="none" spc="0" normalizeH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have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GB" sz="1800" b="0" i="1" u="none" strike="noStrike" kern="1200" cap="none" spc="0" normalizeH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GB" sz="1800" b="0" i="1" u="none" strike="noStrike" kern="1200" cap="none" spc="0" normalizeH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p>
                        <m:r>
                          <a:rPr kumimoji="0" lang="en-GB" sz="1800" b="0" i="1" u="none" strike="noStrike" kern="1200" cap="none" spc="0" normalizeH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  <m:r>
                      <a:rPr kumimoji="0" lang="en-GB" sz="1800" b="0" i="1" u="none" strike="noStrike" kern="1200" cap="none" spc="0" normalizeH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sSup>
                      <m:sSupPr>
                        <m:ctrlPr>
                          <a:rPr kumimoji="0" lang="en-GB" sz="1800" b="0" i="1" u="none" strike="noStrike" kern="1200" cap="none" spc="0" normalizeH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GB" sz="1800" b="0" i="1" u="none" strike="noStrike" kern="1200" cap="none" spc="0" normalizeH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p>
                        <m:r>
                          <a:rPr kumimoji="0" lang="en-GB" sz="1800" b="0" i="1" u="none" strike="noStrike" kern="1200" cap="none" spc="0" normalizeH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  <m:r>
                      <a:rPr kumimoji="0" lang="en-GB" sz="1800" b="0" i="1" u="none" strike="noStrike" kern="1200" cap="none" spc="0" normalizeH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=4</m:t>
                    </m:r>
                  </m:oMath>
                </a14:m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and we know that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𝑝</m:t>
                    </m:r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,1)</m:t>
                    </m:r>
                  </m:oMath>
                </a14:m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is on the circle.</a:t>
                </a:r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07F02A6-4DEB-3F0D-280E-B9F2801A21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5672" y="1393672"/>
                <a:ext cx="3944969" cy="646331"/>
              </a:xfrm>
              <a:prstGeom prst="rect">
                <a:avLst/>
              </a:prstGeom>
              <a:blipFill>
                <a:blip r:embed="rId11"/>
                <a:stretch>
                  <a:fillRect l="-1236" t="-5660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1F259D3-EF2E-6C53-3442-58DDCF6F3465}"/>
                  </a:ext>
                </a:extLst>
              </p:cNvPr>
              <p:cNvSpPr txBox="1"/>
              <p:nvPr/>
            </p:nvSpPr>
            <p:spPr>
              <a:xfrm>
                <a:off x="7315672" y="2059322"/>
                <a:ext cx="3944969" cy="6789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p>
                      <m:sSupPr>
                        <m:ctrlP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𝑝</m:t>
                        </m:r>
                      </m:e>
                      <m:sup>
                        <m: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sSup>
                      <m:sSupPr>
                        <m:ctrlP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e>
                      <m:sup>
                        <m: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=4</m:t>
                    </m:r>
                  </m:oMath>
                </a14:m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𝑝</m:t>
                    </m:r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ad>
                      <m:radPr>
                        <m:degHide m:val="on"/>
                        <m:ctrlP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radPr>
                      <m:deg/>
                      <m:e>
                        <m: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3</m:t>
                        </m:r>
                      </m:e>
                    </m:rad>
                  </m:oMath>
                </a14:m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as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𝑝</m:t>
                    </m:r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&gt;0</m:t>
                    </m:r>
                  </m:oMath>
                </a14:m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.</a:t>
                </a:r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1F259D3-EF2E-6C53-3442-58DDCF6F34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5672" y="2059322"/>
                <a:ext cx="3944969" cy="678968"/>
              </a:xfrm>
              <a:prstGeom prst="rect">
                <a:avLst/>
              </a:prstGeom>
              <a:blipFill>
                <a:blip r:embed="rId12"/>
                <a:stretch>
                  <a:fillRect b="-135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C02DF138-0D8B-98E9-8E05-B7F82C8A194C}"/>
                  </a:ext>
                </a:extLst>
              </p:cNvPr>
              <p:cNvSpPr/>
              <p:nvPr/>
            </p:nvSpPr>
            <p:spPr>
              <a:xfrm>
                <a:off x="7244648" y="6123374"/>
                <a:ext cx="1512850" cy="4019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𝒚</m:t>
                      </m:r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rad>
                        <m:radPr>
                          <m:degHide m:val="on"/>
                          <m:ctrlPr>
                            <a:rPr kumimoji="0" lang="en-GB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a:rPr kumimoji="0" lang="en-GB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𝟑</m:t>
                          </m:r>
                        </m:e>
                      </m:rad>
                      <m:r>
                        <a:rPr kumimoji="0" lang="en-GB" sz="1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𝟒</m:t>
                      </m:r>
                    </m:oMath>
                  </m:oMathPara>
                </a14:m>
                <a:endPara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C02DF138-0D8B-98E9-8E05-B7F82C8A194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4648" y="6123374"/>
                <a:ext cx="1512850" cy="401970"/>
              </a:xfrm>
              <a:prstGeom prst="rect">
                <a:avLst/>
              </a:prstGeom>
              <a:blipFill>
                <a:blip r:embed="rId13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02760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4" grpId="0" animBg="1"/>
      <p:bldP spid="19" grpId="0"/>
      <p:bldP spid="20" grpId="0"/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EDA51-6C22-9A05-C0AD-894521F511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30" y="35125"/>
            <a:ext cx="2324554" cy="585563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/>
              <a:t>Your turn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27A44C-692B-ECB4-BA5B-DF4322FBF3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4" y="620688"/>
            <a:ext cx="7660800" cy="173862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BA848FE-2090-108E-5F2E-BD43181BDB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4272" y="1124744"/>
            <a:ext cx="1687679" cy="606682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80775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6F1E93-6C20-84E5-7FA1-9186934C0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5D2AF772-889F-5AAD-2D9E-F7A2F05DCBF5}"/>
              </a:ext>
            </a:extLst>
          </p:cNvPr>
          <p:cNvCxnSpPr/>
          <p:nvPr/>
        </p:nvCxnSpPr>
        <p:spPr>
          <a:xfrm>
            <a:off x="0" y="3789038"/>
            <a:ext cx="515989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CD24482-9A4A-FBA4-07A9-47155545FDF7}"/>
              </a:ext>
            </a:extLst>
          </p:cNvPr>
          <p:cNvCxnSpPr/>
          <p:nvPr/>
        </p:nvCxnSpPr>
        <p:spPr>
          <a:xfrm flipV="1">
            <a:off x="2232248" y="1439787"/>
            <a:ext cx="1240" cy="429346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E98CC50-04E2-84AF-ACCE-96D8CDF9FC58}"/>
                  </a:ext>
                </a:extLst>
              </p:cNvPr>
              <p:cNvSpPr txBox="1"/>
              <p:nvPr/>
            </p:nvSpPr>
            <p:spPr>
              <a:xfrm>
                <a:off x="5050040" y="3628118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GB" sz="1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E98CC50-04E2-84AF-ACCE-96D8CDF9FC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0040" y="3628118"/>
                <a:ext cx="576064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Oval 7">
            <a:extLst>
              <a:ext uri="{FF2B5EF4-FFF2-40B4-BE49-F238E27FC236}">
                <a16:creationId xmlns:a16="http://schemas.microsoft.com/office/drawing/2014/main" id="{DBCBDA09-ACA2-E206-21FA-9B8950BF4747}"/>
              </a:ext>
            </a:extLst>
          </p:cNvPr>
          <p:cNvSpPr/>
          <p:nvPr/>
        </p:nvSpPr>
        <p:spPr>
          <a:xfrm>
            <a:off x="792088" y="2276870"/>
            <a:ext cx="2880320" cy="28803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2D6387-3B37-B757-9DF3-61911A7DFE43}"/>
              </a:ext>
            </a:extLst>
          </p:cNvPr>
          <p:cNvSpPr txBox="1"/>
          <p:nvPr/>
        </p:nvSpPr>
        <p:spPr>
          <a:xfrm>
            <a:off x="3308338" y="3751664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B7C39D8-35BF-B393-20FA-565A688A62D0}"/>
              </a:ext>
            </a:extLst>
          </p:cNvPr>
          <p:cNvSpPr txBox="1"/>
          <p:nvPr/>
        </p:nvSpPr>
        <p:spPr>
          <a:xfrm>
            <a:off x="353888" y="3789038"/>
            <a:ext cx="582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-10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843E2A1-6A74-42C9-8D44-08A7FE8F8A0D}"/>
              </a:ext>
            </a:extLst>
          </p:cNvPr>
          <p:cNvSpPr txBox="1"/>
          <p:nvPr/>
        </p:nvSpPr>
        <p:spPr>
          <a:xfrm>
            <a:off x="1763588" y="5085182"/>
            <a:ext cx="54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-10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6D2431DB-CE2C-1275-5220-6B7306FCF2DD}"/>
              </a:ext>
            </a:extLst>
          </p:cNvPr>
          <p:cNvSpPr/>
          <p:nvPr/>
        </p:nvSpPr>
        <p:spPr>
          <a:xfrm>
            <a:off x="3212679" y="2645047"/>
            <a:ext cx="126563" cy="127039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7101E03-B601-12BD-F342-33599E2905EA}"/>
              </a:ext>
            </a:extLst>
          </p:cNvPr>
          <p:cNvCxnSpPr/>
          <p:nvPr/>
        </p:nvCxnSpPr>
        <p:spPr>
          <a:xfrm>
            <a:off x="2258888" y="1630286"/>
            <a:ext cx="2362200" cy="25781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EF443C3-4296-5003-D52A-7CA9BED49784}"/>
                  </a:ext>
                </a:extLst>
              </p:cNvPr>
              <p:cNvSpPr txBox="1"/>
              <p:nvPr/>
            </p:nvSpPr>
            <p:spPr>
              <a:xfrm>
                <a:off x="105611" y="720556"/>
                <a:ext cx="7070509" cy="646331"/>
              </a:xfrm>
              <a:prstGeom prst="rect">
                <a:avLst/>
              </a:prstGeom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Here is a circle with equation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p>
                        <m: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  <m:r>
                      <a:rPr kumimoji="0" lang="en-GB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sSup>
                      <m:sSupPr>
                        <m:ctrlP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p>
                        <m: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  <m:r>
                      <a:rPr kumimoji="0" lang="en-GB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=100</m:t>
                    </m:r>
                  </m:oMath>
                </a14:m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. The tangent at the point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d>
                      <m:dPr>
                        <m:ctrlP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8,6</m:t>
                        </m:r>
                      </m:e>
                    </m:d>
                  </m:oMath>
                </a14:m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cuts the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𝑥</m:t>
                    </m:r>
                  </m:oMath>
                </a14:m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-axis at the point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𝐴</m:t>
                    </m:r>
                  </m:oMath>
                </a14:m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. Determine the area of triangle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𝑂𝑃𝐴</m:t>
                    </m:r>
                  </m:oMath>
                </a14:m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.</a:t>
                </a: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EF443C3-4296-5003-D52A-7CA9BED497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611" y="720556"/>
                <a:ext cx="7070509" cy="646331"/>
              </a:xfrm>
              <a:prstGeom prst="rect">
                <a:avLst/>
              </a:prstGeom>
              <a:blipFill>
                <a:blip r:embed="rId3"/>
                <a:stretch>
                  <a:fillRect b="-2308"/>
                </a:stretch>
              </a:blip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FC157375-D66A-F2B8-A301-04AC894F4D06}"/>
                  </a:ext>
                </a:extLst>
              </p:cNvPr>
              <p:cNvSpPr txBox="1"/>
              <p:nvPr/>
            </p:nvSpPr>
            <p:spPr>
              <a:xfrm>
                <a:off x="3184172" y="2299535"/>
                <a:ext cx="9625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GB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𝑃</m:t>
                      </m:r>
                      <m:d>
                        <m:dPr>
                          <m:ctrlPr>
                            <a:rPr kumimoji="0" lang="en-GB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GB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8,6</m:t>
                          </m:r>
                        </m:e>
                      </m:d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FC157375-D66A-F2B8-A301-04AC894F4D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4172" y="2299535"/>
                <a:ext cx="962576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B090BF92-2DB0-C069-FA60-49F877A2919C}"/>
              </a:ext>
            </a:extLst>
          </p:cNvPr>
          <p:cNvSpPr txBox="1"/>
          <p:nvPr/>
        </p:nvSpPr>
        <p:spPr>
          <a:xfrm>
            <a:off x="1872208" y="1978957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10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B0D077E-A80F-F154-E9AC-F067EC2BC559}"/>
                  </a:ext>
                </a:extLst>
              </p:cNvPr>
              <p:cNvSpPr txBox="1"/>
              <p:nvPr/>
            </p:nvSpPr>
            <p:spPr>
              <a:xfrm>
                <a:off x="3681574" y="3766347"/>
                <a:ext cx="9625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GB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B0D077E-A80F-F154-E9AC-F067EC2BC5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1574" y="3766347"/>
                <a:ext cx="962576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9D64E88-0075-EAA6-9791-45D64AA10611}"/>
                  </a:ext>
                </a:extLst>
              </p:cNvPr>
              <p:cNvSpPr txBox="1"/>
              <p:nvPr/>
            </p:nvSpPr>
            <p:spPr>
              <a:xfrm>
                <a:off x="1606944" y="3803050"/>
                <a:ext cx="9625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GB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𝑂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9D64E88-0075-EAA6-9791-45D64AA106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6944" y="3803050"/>
                <a:ext cx="962576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70A2A4AE-EC38-DB77-6E41-31286BAF553C}"/>
                  </a:ext>
                </a:extLst>
              </p:cNvPr>
              <p:cNvSpPr/>
              <p:nvPr/>
            </p:nvSpPr>
            <p:spPr>
              <a:xfrm>
                <a:off x="1042633" y="5804099"/>
                <a:ext cx="2701764" cy="89351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Therefore area of </a:t>
                </a:r>
                <a14:m>
                  <m:oMath xmlns:m="http://schemas.openxmlformats.org/officeDocument/2006/math">
                    <m:r>
                      <a:rPr kumimoji="0" lang="en-GB" sz="18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𝑶𝑷𝑨</m:t>
                    </m:r>
                  </m:oMath>
                </a14:m>
                <a:b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</a:br>
                <a14:m>
                  <m:oMathPara xmlns:m="http://schemas.openxmlformats.org/officeDocument/2006/math">
                    <m:oMath>
                      <m:r>
                        <a:rPr kumimoji="0" lang="en-GB" sz="1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GB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</m:t>
                          </m:r>
                        </m:num>
                        <m:den>
                          <m:r>
                            <a:rPr kumimoji="0" lang="en-GB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den>
                      </m:f>
                      <m:r>
                        <a:rPr kumimoji="0" lang="en-GB" sz="1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×</m:t>
                      </m:r>
                      <m:f>
                        <m:fPr>
                          <m:ctrlPr>
                            <a:rPr kumimoji="0" lang="en-GB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𝟐𝟓</m:t>
                          </m:r>
                        </m:num>
                        <m:den>
                          <m:r>
                            <a:rPr kumimoji="0" lang="en-GB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den>
                      </m:f>
                      <m:r>
                        <a:rPr kumimoji="0" lang="en-GB" sz="1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×</m:t>
                      </m:r>
                      <m:r>
                        <a:rPr kumimoji="0" lang="en-GB" sz="1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𝟔</m:t>
                      </m:r>
                      <m:r>
                        <a:rPr kumimoji="0" lang="en-GB" sz="1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GB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𝟕𝟓</m:t>
                          </m:r>
                        </m:num>
                        <m:den>
                          <m:r>
                            <a:rPr kumimoji="0" lang="en-GB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70A2A4AE-EC38-DB77-6E41-31286BAF553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2633" y="5804099"/>
                <a:ext cx="2701764" cy="893514"/>
              </a:xfrm>
              <a:prstGeom prst="rect">
                <a:avLst/>
              </a:prstGeom>
              <a:blipFill>
                <a:blip r:embed="rId7"/>
                <a:stretch>
                  <a:fillRect l="-1806" t="-34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itle 15">
            <a:extLst>
              <a:ext uri="{FF2B5EF4-FFF2-40B4-BE49-F238E27FC236}">
                <a16:creationId xmlns:a16="http://schemas.microsoft.com/office/drawing/2014/main" id="{02F59DDA-AACA-A1D3-8245-1C1C184B7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381" y="18294"/>
            <a:ext cx="2572901" cy="735989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/>
              <a:t>Example 2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237C2501-9277-9F89-27EE-D5DE38B3746A}"/>
                  </a:ext>
                </a:extLst>
              </p:cNvPr>
              <p:cNvSpPr/>
              <p:nvPr/>
            </p:nvSpPr>
            <p:spPr>
              <a:xfrm>
                <a:off x="5810613" y="4807338"/>
                <a:ext cx="1749197" cy="6183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𝒚</m:t>
                      </m:r>
                      <m:r>
                        <a:rPr kumimoji="0" lang="en-GB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</m:t>
                      </m:r>
                      <m:f>
                        <m:fPr>
                          <m:ctrlPr>
                            <a:rPr kumimoji="0" lang="en-GB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𝟒</m:t>
                          </m:r>
                        </m:num>
                        <m:den>
                          <m:r>
                            <a:rPr kumimoji="0" lang="en-GB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𝟑</m:t>
                          </m:r>
                        </m:den>
                      </m:f>
                      <m:r>
                        <a:rPr kumimoji="0" lang="en-GB" sz="1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sz="1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f>
                        <m:fPr>
                          <m:ctrlPr>
                            <a:rPr kumimoji="0" lang="en-GB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𝟓𝟎</m:t>
                          </m:r>
                        </m:num>
                        <m:den>
                          <m:r>
                            <a:rPr kumimoji="0" lang="en-GB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237C2501-9277-9F89-27EE-D5DE38B3746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613" y="4807338"/>
                <a:ext cx="1749197" cy="61831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FF788FC-4C9C-AD7E-E93E-6EA53D3B7151}"/>
              </a:ext>
            </a:extLst>
          </p:cNvPr>
          <p:cNvCxnSpPr>
            <a:stCxn id="13" idx="0"/>
          </p:cNvCxnSpPr>
          <p:nvPr/>
        </p:nvCxnSpPr>
        <p:spPr>
          <a:xfrm flipH="1">
            <a:off x="2256445" y="2645047"/>
            <a:ext cx="1019516" cy="115099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0B27DBE2-ACEB-1921-FC12-109087E472F5}"/>
              </a:ext>
            </a:extLst>
          </p:cNvPr>
          <p:cNvSpPr txBox="1"/>
          <p:nvPr/>
        </p:nvSpPr>
        <p:spPr>
          <a:xfrm>
            <a:off x="5810614" y="1421267"/>
            <a:ext cx="3944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We find the gradient of the radius first.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71F4B90-B3C8-C348-A69A-27D5E5E68F0E}"/>
              </a:ext>
            </a:extLst>
          </p:cNvPr>
          <p:cNvSpPr txBox="1"/>
          <p:nvPr/>
        </p:nvSpPr>
        <p:spPr>
          <a:xfrm>
            <a:off x="5810613" y="1759597"/>
            <a:ext cx="44490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Two points on the radius are (0,0) and (8,6) so the gradient is 3/4.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F01D012-ABA9-3370-4276-F53CA747864F}"/>
              </a:ext>
            </a:extLst>
          </p:cNvPr>
          <p:cNvSpPr txBox="1"/>
          <p:nvPr/>
        </p:nvSpPr>
        <p:spPr>
          <a:xfrm>
            <a:off x="5829731" y="2359828"/>
            <a:ext cx="4141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tangent’s gradient is therefore -4/3.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5F3AD59-F39C-EFC0-FEA3-F80D1498F389}"/>
                  </a:ext>
                </a:extLst>
              </p:cNvPr>
              <p:cNvSpPr txBox="1"/>
              <p:nvPr/>
            </p:nvSpPr>
            <p:spPr>
              <a:xfrm>
                <a:off x="5839040" y="2700085"/>
                <a:ext cx="4449026" cy="4828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𝑦</m:t>
                    </m:r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=−</m:t>
                    </m:r>
                    <m:f>
                      <m:fPr>
                        <m:ctrlP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4</m:t>
                        </m:r>
                      </m:num>
                      <m:den>
                        <m: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3</m:t>
                        </m:r>
                      </m:den>
                    </m:f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𝑥</m:t>
                    </m:r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𝑐</m:t>
                    </m:r>
                  </m:oMath>
                </a14:m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and it goes through (8,6)</a:t>
                </a:r>
              </a:p>
            </p:txBody>
          </p:sp>
        </mc:Choice>
        <mc:Fallback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5F3AD59-F39C-EFC0-FEA3-F80D1498F3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9040" y="2700085"/>
                <a:ext cx="4449026" cy="482889"/>
              </a:xfrm>
              <a:prstGeom prst="rect">
                <a:avLst/>
              </a:prstGeom>
              <a:blipFill>
                <a:blip r:embed="rId9"/>
                <a:stretch>
                  <a:fillRect b="-88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5FFED710-ABAA-60F7-489F-7DDC8179AA04}"/>
                  </a:ext>
                </a:extLst>
              </p:cNvPr>
              <p:cNvSpPr/>
              <p:nvPr/>
            </p:nvSpPr>
            <p:spPr>
              <a:xfrm>
                <a:off x="5810613" y="3175444"/>
                <a:ext cx="1761316" cy="48430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6</m:t>
                    </m:r>
                    <m:r>
                      <a:rPr kumimoji="0" lang="en-GB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=−</m:t>
                    </m:r>
                    <m:f>
                      <m:fPr>
                        <m:ctrlP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4</m:t>
                        </m:r>
                      </m:num>
                      <m:den>
                        <m: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3</m:t>
                        </m:r>
                      </m:den>
                    </m:f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×8</m:t>
                    </m:r>
                    <m:r>
                      <a:rPr kumimoji="0" lang="en-GB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r>
                      <a:rPr kumimoji="0" lang="en-GB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𝑐</m:t>
                    </m:r>
                  </m:oMath>
                </a14:m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5FFED710-ABAA-60F7-489F-7DDC8179AA0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613" y="3175444"/>
                <a:ext cx="1761316" cy="484300"/>
              </a:xfrm>
              <a:prstGeom prst="rect">
                <a:avLst/>
              </a:prstGeom>
              <a:blipFill>
                <a:blip r:embed="rId10"/>
                <a:stretch>
                  <a:fillRect b="-12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2FB9DFB5-C199-1E1A-D9EE-D12EC27D50D4}"/>
                  </a:ext>
                </a:extLst>
              </p:cNvPr>
              <p:cNvSpPr/>
              <p:nvPr/>
            </p:nvSpPr>
            <p:spPr>
              <a:xfrm>
                <a:off x="5839040" y="3724343"/>
                <a:ext cx="1463157" cy="4840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6</m:t>
                    </m:r>
                    <m:r>
                      <a:rPr kumimoji="0" lang="en-GB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=−</m:t>
                    </m:r>
                    <m:f>
                      <m:fPr>
                        <m:ctrlP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32</m:t>
                        </m:r>
                      </m:num>
                      <m:den>
                        <m: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3</m:t>
                        </m:r>
                      </m:den>
                    </m:f>
                    <m:r>
                      <a:rPr kumimoji="0" lang="en-GB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r>
                      <a:rPr kumimoji="0" lang="en-GB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𝑐</m:t>
                    </m:r>
                  </m:oMath>
                </a14:m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2FB9DFB5-C199-1E1A-D9EE-D12EC27D50D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9040" y="3724343"/>
                <a:ext cx="1463157" cy="484043"/>
              </a:xfrm>
              <a:prstGeom prst="rect">
                <a:avLst/>
              </a:prstGeom>
              <a:blipFill>
                <a:blip r:embed="rId11"/>
                <a:stretch>
                  <a:fillRect b="-12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770E0361-7DA7-B303-062F-E30876A0EDB2}"/>
                  </a:ext>
                </a:extLst>
              </p:cNvPr>
              <p:cNvSpPr/>
              <p:nvPr/>
            </p:nvSpPr>
            <p:spPr>
              <a:xfrm>
                <a:off x="5810613" y="4258696"/>
                <a:ext cx="1764269" cy="4893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𝑐</m:t>
                    </m:r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=6+</m:t>
                    </m:r>
                    <m:f>
                      <m:fPr>
                        <m:ctrlP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32</m:t>
                        </m:r>
                      </m:num>
                      <m:den>
                        <m: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3</m:t>
                        </m:r>
                      </m:den>
                    </m:f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f>
                      <m:fPr>
                        <m:ctrlP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50</m:t>
                        </m:r>
                      </m:num>
                      <m:den>
                        <m: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3</m:t>
                        </m:r>
                      </m:den>
                    </m:f>
                  </m:oMath>
                </a14:m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770E0361-7DA7-B303-062F-E30876A0EDB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613" y="4258696"/>
                <a:ext cx="1764269" cy="4893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48CACD3-485E-3F71-59D8-60983EEF17FD}"/>
                  </a:ext>
                </a:extLst>
              </p:cNvPr>
              <p:cNvSpPr txBox="1"/>
              <p:nvPr/>
            </p:nvSpPr>
            <p:spPr>
              <a:xfrm>
                <a:off x="5808480" y="5443718"/>
                <a:ext cx="4451159" cy="4893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Point A is when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𝑦</m:t>
                    </m:r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=0</m:t>
                    </m:r>
                  </m:oMath>
                </a14:m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, so </a:t>
                </a:r>
                <a14:m>
                  <m:oMath xmlns:m="http://schemas.openxmlformats.org/officeDocument/2006/math">
                    <m:r>
                      <a: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0</m:t>
                    </m:r>
                    <m:r>
                      <a:rPr kumimoji="0" lang="en-GB" sz="1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−</m:t>
                    </m:r>
                    <m:f>
                      <m:fPr>
                        <m:ctrlP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4</m:t>
                        </m:r>
                      </m:num>
                      <m:den>
                        <m: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3</m:t>
                        </m:r>
                      </m:den>
                    </m:f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𝑥</m:t>
                    </m:r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f>
                      <m:fPr>
                        <m:ctrlP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50</m:t>
                        </m:r>
                      </m:num>
                      <m:den>
                        <m: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3</m:t>
                        </m:r>
                      </m:den>
                    </m:f>
                  </m:oMath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48CACD3-485E-3F71-59D8-60983EEF17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8480" y="5443718"/>
                <a:ext cx="4451159" cy="489365"/>
              </a:xfrm>
              <a:prstGeom prst="rect">
                <a:avLst/>
              </a:prstGeom>
              <a:blipFill>
                <a:blip r:embed="rId13"/>
                <a:stretch>
                  <a:fillRect l="-1233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C352C715-1ECB-EE55-A247-525AC1AA05E1}"/>
                  </a:ext>
                </a:extLst>
              </p:cNvPr>
              <p:cNvSpPr txBox="1"/>
              <p:nvPr/>
            </p:nvSpPr>
            <p:spPr>
              <a:xfrm>
                <a:off x="5802147" y="5919239"/>
                <a:ext cx="941925" cy="6165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25</m:t>
                          </m:r>
                        </m:num>
                        <m:den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C352C715-1ECB-EE55-A247-525AC1AA05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2147" y="5919239"/>
                <a:ext cx="941925" cy="61651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75542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/>
      <p:bldP spid="10" grpId="0"/>
      <p:bldP spid="12" grpId="0"/>
      <p:bldP spid="13" grpId="0" animBg="1"/>
      <p:bldP spid="24" grpId="0"/>
      <p:bldP spid="25" grpId="0"/>
      <p:bldP spid="26" grpId="0"/>
      <p:bldP spid="27" grpId="0"/>
      <p:bldP spid="11" grpId="0"/>
      <p:bldP spid="22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8" grpId="0"/>
      <p:bldP spid="3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3BBF9-DB59-008D-DA0F-692C21DAE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2279576" cy="692696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/>
              <a:t>Your turn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161E635B-59DB-439A-1521-8E901066331B}"/>
                  </a:ext>
                </a:extLst>
              </p:cNvPr>
              <p:cNvSpPr txBox="1"/>
              <p:nvPr/>
            </p:nvSpPr>
            <p:spPr>
              <a:xfrm>
                <a:off x="28929" y="3817259"/>
                <a:ext cx="625665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The tangent to the above circle at the point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𝐴</m:t>
                    </m:r>
                    <m:d>
                      <m:dPr>
                        <m:ctrlP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5,12</m:t>
                        </m:r>
                      </m:e>
                    </m:d>
                  </m:oMath>
                </a14:m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intersects the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𝑥</m:t>
                    </m:r>
                  </m:oMath>
                </a14:m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axis at the point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𝐵</m:t>
                    </m:r>
                  </m:oMath>
                </a14:m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.</a:t>
                </a:r>
              </a:p>
              <a:p>
                <a:pPr marL="342900" marR="0" lvl="0" indent="-3429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lphaLcParenR"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Find the equation of the tangent to the circle at the point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𝐴</m:t>
                    </m:r>
                  </m:oMath>
                </a14:m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.</a:t>
                </a:r>
                <a:endPara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  <a:p>
                <a:pPr marL="342900" marR="0" lvl="0" indent="-3429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lphaLcParenR"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Find the area of triangle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𝑂𝐴𝐵</m:t>
                    </m:r>
                  </m:oMath>
                </a14:m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.</a:t>
                </a:r>
                <a:endPara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161E635B-59DB-439A-1521-8E90106633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29" y="3817259"/>
                <a:ext cx="6256654" cy="1200329"/>
              </a:xfrm>
              <a:prstGeom prst="rect">
                <a:avLst/>
              </a:prstGeom>
              <a:blipFill>
                <a:blip r:embed="rId2"/>
                <a:stretch>
                  <a:fillRect l="-877" t="-2538" b="-71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9C2B1D70-418F-C91E-F439-F3844DBB398C}"/>
                  </a:ext>
                </a:extLst>
              </p:cNvPr>
              <p:cNvSpPr/>
              <p:nvPr/>
            </p:nvSpPr>
            <p:spPr>
              <a:xfrm>
                <a:off x="6085985" y="4180637"/>
                <a:ext cx="2024913" cy="61651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𝒚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</m:t>
                      </m:r>
                      <m:f>
                        <m:fPr>
                          <m:ctrlPr>
                            <a:rPr kumimoji="0" lang="en-GB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</m:t>
                          </m:r>
                        </m:num>
                        <m:den>
                          <m:r>
                            <a:rPr kumimoji="0" lang="en-GB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𝟏𝟐</m:t>
                          </m:r>
                        </m:den>
                      </m:f>
                      <m:r>
                        <a:rPr kumimoji="0" lang="en-GB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f>
                        <m:fPr>
                          <m:ctrlPr>
                            <a:rPr kumimoji="0" lang="en-GB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𝟏𝟔𝟗</m:t>
                          </m:r>
                        </m:num>
                        <m:den>
                          <m:r>
                            <a:rPr kumimoji="0" lang="en-GB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𝟏𝟐</m:t>
                          </m:r>
                        </m:den>
                      </m:f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9C2B1D70-418F-C91E-F439-F3844DBB398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5985" y="4180637"/>
                <a:ext cx="2024913" cy="61651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5A829E7C-F6C5-520F-023D-53C5D83CF217}"/>
                  </a:ext>
                </a:extLst>
              </p:cNvPr>
              <p:cNvSpPr/>
              <p:nvPr/>
            </p:nvSpPr>
            <p:spPr>
              <a:xfrm>
                <a:off x="335360" y="5017588"/>
                <a:ext cx="4104456" cy="8925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When </a:t>
                </a:r>
                <a14:m>
                  <m:oMath xmlns:m="http://schemas.openxmlformats.org/officeDocument/2006/math">
                    <m:r>
                      <a:rPr kumimoji="0" lang="en-GB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𝒚</m:t>
                    </m:r>
                    <m:r>
                      <a:rPr kumimoji="0" lang="en-GB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GB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𝟎</m:t>
                    </m:r>
                    <m:r>
                      <a:rPr kumimoji="0" lang="en-GB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</m:t>
                    </m:r>
                    <m:r>
                      <a:rPr kumimoji="0" lang="en-GB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𝒙</m:t>
                    </m:r>
                    <m:r>
                      <a:rPr kumimoji="0" lang="en-GB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f>
                      <m:fPr>
                        <m:ctrlPr>
                          <a:rPr kumimoji="0" lang="en-GB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GB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𝟏𝟔𝟗</m:t>
                        </m:r>
                      </m:num>
                      <m:den>
                        <m:r>
                          <a:rPr kumimoji="0" lang="en-GB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𝟓</m:t>
                        </m:r>
                      </m:den>
                    </m:f>
                  </m:oMath>
                </a14:m>
                <a:br>
                  <a:rPr kumimoji="0" lang="en-GB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</a:br>
                <a:r>
                  <a:rPr kumimoji="0" lang="en-GB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Area </a:t>
                </a:r>
                <a14:m>
                  <m:oMath xmlns:m="http://schemas.openxmlformats.org/officeDocument/2006/math">
                    <m:r>
                      <a:rPr kumimoji="0" lang="en-GB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f>
                      <m:fPr>
                        <m:ctrlPr>
                          <a:rPr kumimoji="0" lang="en-GB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GB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𝟏</m:t>
                        </m:r>
                      </m:num>
                      <m:den>
                        <m:r>
                          <a:rPr kumimoji="0" lang="en-GB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𝟐</m:t>
                        </m:r>
                      </m:den>
                    </m:f>
                    <m:r>
                      <a:rPr kumimoji="0" lang="en-GB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×</m:t>
                    </m:r>
                    <m:f>
                      <m:fPr>
                        <m:ctrlPr>
                          <a:rPr kumimoji="0" lang="en-GB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GB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𝟏𝟔𝟗</m:t>
                        </m:r>
                      </m:num>
                      <m:den>
                        <m:r>
                          <a:rPr kumimoji="0" lang="en-GB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𝟓</m:t>
                        </m:r>
                      </m:den>
                    </m:f>
                    <m:r>
                      <a:rPr kumimoji="0" lang="en-GB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×</m:t>
                    </m:r>
                    <m:r>
                      <a:rPr kumimoji="0" lang="en-GB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𝟏𝟐</m:t>
                    </m:r>
                    <m:r>
                      <a:rPr kumimoji="0" lang="en-GB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f>
                      <m:fPr>
                        <m:ctrlPr>
                          <a:rPr kumimoji="0" lang="en-GB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GB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𝟏𝟎𝟏𝟒</m:t>
                        </m:r>
                      </m:num>
                      <m:den>
                        <m:r>
                          <a:rPr kumimoji="0" lang="en-GB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𝟓</m:t>
                        </m:r>
                      </m:den>
                    </m:f>
                    <m:r>
                      <a:rPr kumimoji="0" lang="en-GB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GB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𝟐𝟎𝟐</m:t>
                    </m:r>
                    <m:r>
                      <a:rPr kumimoji="0" lang="en-GB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.</m:t>
                    </m:r>
                    <m:r>
                      <a:rPr kumimoji="0" lang="en-GB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𝟖</m:t>
                    </m:r>
                  </m:oMath>
                </a14:m>
                <a:endParaRPr kumimoji="0" lang="en-GB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5A829E7C-F6C5-520F-023D-53C5D83CF21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360" y="5017588"/>
                <a:ext cx="4104456" cy="892552"/>
              </a:xfrm>
              <a:prstGeom prst="rect">
                <a:avLst/>
              </a:prstGeom>
              <a:blipFill>
                <a:blip r:embed="rId4"/>
                <a:stretch>
                  <a:fillRect l="-1189" b="-34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EB2B5EEC-3DA0-8A9A-75EA-465BC5A757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221" y="561330"/>
            <a:ext cx="4549619" cy="3255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293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3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E257C1-DC76-9710-C1F8-706B633617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408E530-065A-9D33-E977-F75F22025C2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660"/>
          <a:stretch>
            <a:fillRect/>
          </a:stretch>
        </p:blipFill>
        <p:spPr>
          <a:xfrm>
            <a:off x="407368" y="3068960"/>
            <a:ext cx="7200374" cy="192725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9FD2F58F-D78C-4AB8-AD44-53DC84E1E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0" y="13260"/>
            <a:ext cx="2327380" cy="692769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/>
              <a:t>Questions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C1B9D4F9-0940-7732-25A9-4DC43D59D3A9}"/>
              </a:ext>
            </a:extLst>
          </p:cNvPr>
          <p:cNvSpPr/>
          <p:nvPr/>
        </p:nvSpPr>
        <p:spPr>
          <a:xfrm>
            <a:off x="119336" y="3180586"/>
            <a:ext cx="288032" cy="320422"/>
          </a:xfrm>
          <a:prstGeom prst="rect">
            <a:avLst/>
          </a:prstGeom>
          <a:solidFill>
            <a:srgbClr val="FFC000"/>
          </a:solidFill>
          <a:ln w="12700" cap="flat" cmpd="sng" algn="ctr">
            <a:solidFill>
              <a:srgbClr val="FFC000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kern="0" dirty="0">
                <a:solidFill>
                  <a:prstClr val="white"/>
                </a:solidFill>
                <a:latin typeface="Calibri" panose="020F0502020204030204"/>
              </a:rPr>
              <a:t>2</a:t>
            </a: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B516FF1-BFD5-278A-B42B-FB2D5C1444CE}"/>
              </a:ext>
            </a:extLst>
          </p:cNvPr>
          <p:cNvSpPr/>
          <p:nvPr/>
        </p:nvSpPr>
        <p:spPr>
          <a:xfrm>
            <a:off x="119336" y="742985"/>
            <a:ext cx="288032" cy="320422"/>
          </a:xfrm>
          <a:prstGeom prst="rect">
            <a:avLst/>
          </a:prstGeom>
          <a:solidFill>
            <a:srgbClr val="FFC000"/>
          </a:solidFill>
          <a:ln w="12700" cap="flat" cmpd="sng" algn="ctr">
            <a:solidFill>
              <a:srgbClr val="FFC000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kern="0" dirty="0">
                <a:solidFill>
                  <a:prstClr val="white"/>
                </a:solidFill>
                <a:latin typeface="Calibri" panose="020F0502020204030204"/>
              </a:rPr>
              <a:t>1</a:t>
            </a: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EC6B415-F43C-B647-1544-7F24C903713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235"/>
          <a:stretch>
            <a:fillRect/>
          </a:stretch>
        </p:blipFill>
        <p:spPr>
          <a:xfrm>
            <a:off x="479376" y="680537"/>
            <a:ext cx="8794949" cy="231641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5927311-8D81-5788-646A-26EEB62F9A30}"/>
              </a:ext>
            </a:extLst>
          </p:cNvPr>
          <p:cNvSpPr txBox="1"/>
          <p:nvPr/>
        </p:nvSpPr>
        <p:spPr>
          <a:xfrm>
            <a:off x="9346333" y="1196752"/>
            <a:ext cx="22222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</a:rPr>
              <a:t>Alex is not correct.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924AF8-A31F-A16D-E883-B7DA718CB8B5}"/>
              </a:ext>
            </a:extLst>
          </p:cNvPr>
          <p:cNvSpPr txBox="1"/>
          <p:nvPr/>
        </p:nvSpPr>
        <p:spPr>
          <a:xfrm>
            <a:off x="5807968" y="4010055"/>
            <a:ext cx="22222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</a:rPr>
              <a:t>Area is 60.</a:t>
            </a:r>
          </a:p>
        </p:txBody>
      </p:sp>
    </p:spTree>
    <p:extLst>
      <p:ext uri="{BB962C8B-B14F-4D97-AF65-F5344CB8AC3E}">
        <p14:creationId xmlns:p14="http://schemas.microsoft.com/office/powerpoint/2010/main" val="3540603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AAA7AC8C5B77B418BAADD75335CB278" ma:contentTypeVersion="39" ma:contentTypeDescription="Create a new document." ma:contentTypeScope="" ma:versionID="f004f75ad5722814e93d72a51553f5f5">
  <xsd:schema xmlns:xsd="http://www.w3.org/2001/XMLSchema" xmlns:xs="http://www.w3.org/2001/XMLSchema" xmlns:p="http://schemas.microsoft.com/office/2006/metadata/properties" xmlns:ns2="3c2ad00a-70ae-4d8d-975e-c5fc2ee9d385" xmlns:ns3="da7721c5-8c40-4922-98fe-fd59bf8bc4ef" targetNamespace="http://schemas.microsoft.com/office/2006/metadata/properties" ma:root="true" ma:fieldsID="59ff1b78b44f47204ad7db1cd0445548" ns2:_="" ns3:_="">
    <xsd:import namespace="3c2ad00a-70ae-4d8d-975e-c5fc2ee9d385"/>
    <xsd:import namespace="da7721c5-8c40-4922-98fe-fd59bf8bc4ef"/>
    <xsd:element name="properties">
      <xsd:complexType>
        <xsd:sequence>
          <xsd:element name="documentManagement">
            <xsd:complexType>
              <xsd:all>
                <xsd:element ref="ns2:NotebookType" minOccurs="0"/>
                <xsd:element ref="ns2:FolderType" minOccurs="0"/>
                <xsd:element ref="ns2:CultureName" minOccurs="0"/>
                <xsd:element ref="ns2:AppVersion" minOccurs="0"/>
                <xsd:element ref="ns2:TeamsChannelId" minOccurs="0"/>
                <xsd:element ref="ns2:Owner" minOccurs="0"/>
                <xsd:element ref="ns2:Math_Settings" minOccurs="0"/>
                <xsd:element ref="ns2:DefaultSectionNames" minOccurs="0"/>
                <xsd:element ref="ns2:Templates" minOccurs="0"/>
                <xsd:element ref="ns2:Teachers" minOccurs="0"/>
                <xsd:element ref="ns2:Students" minOccurs="0"/>
                <xsd:element ref="ns2:Student_Groups" minOccurs="0"/>
                <xsd:element ref="ns2:Distribution_Groups" minOccurs="0"/>
                <xsd:element ref="ns2:LMS_Mappings" minOccurs="0"/>
                <xsd:element ref="ns2:Invited_Teachers" minOccurs="0"/>
                <xsd:element ref="ns2:Invited_Students" minOccurs="0"/>
                <xsd:element ref="ns2:Self_Registration_Enabled" minOccurs="0"/>
                <xsd:element ref="ns2:Has_Teacher_Only_SectionGroup" minOccurs="0"/>
                <xsd:element ref="ns2:Is_Collaboration_Space_Locked" minOccurs="0"/>
                <xsd:element ref="ns2:IsNotebookLocked" minOccurs="0"/>
                <xsd:element ref="ns2:Teams_Channel_Section_Location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2ad00a-70ae-4d8d-975e-c5fc2ee9d385" elementFormDefault="qualified">
    <xsd:import namespace="http://schemas.microsoft.com/office/2006/documentManagement/types"/>
    <xsd:import namespace="http://schemas.microsoft.com/office/infopath/2007/PartnerControls"/>
    <xsd:element name="NotebookType" ma:index="5" nillable="true" ma:displayName="Notebook Type" ma:internalName="NotebookType" ma:readOnly="false">
      <xsd:simpleType>
        <xsd:restriction base="dms:Text"/>
      </xsd:simpleType>
    </xsd:element>
    <xsd:element name="FolderType" ma:index="6" nillable="true" ma:displayName="Folder Type" ma:internalName="FolderType" ma:readOnly="false">
      <xsd:simpleType>
        <xsd:restriction base="dms:Text"/>
      </xsd:simpleType>
    </xsd:element>
    <xsd:element name="CultureName" ma:index="7" nillable="true" ma:displayName="Culture Name" ma:internalName="CultureName" ma:readOnly="false">
      <xsd:simpleType>
        <xsd:restriction base="dms:Text"/>
      </xsd:simpleType>
    </xsd:element>
    <xsd:element name="AppVersion" ma:index="8" nillable="true" ma:displayName="App Version" ma:internalName="AppVersion" ma:readOnly="false">
      <xsd:simpleType>
        <xsd:restriction base="dms:Text"/>
      </xsd:simpleType>
    </xsd:element>
    <xsd:element name="TeamsChannelId" ma:index="9" nillable="true" ma:displayName="Teams Channel Id" ma:internalName="TeamsChannelId" ma:readOnly="false">
      <xsd:simpleType>
        <xsd:restriction base="dms:Text"/>
      </xsd:simpleType>
    </xsd:element>
    <xsd:element name="Owner" ma:index="10" nillable="true" ma:displayName="Owner" ma:SearchPeopleOnly="false" ma:SharePointGroup="0" ma:internalName="Owne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11" nillable="true" ma:displayName="Math Settings" ma:internalName="Math_Settings" ma:readOnly="false">
      <xsd:simpleType>
        <xsd:restriction base="dms:Text"/>
      </xsd:simpleType>
    </xsd:element>
    <xsd:element name="DefaultSectionNames" ma:index="12" nillable="true" ma:displayName="Default Section Names" ma:internalName="DefaultSectionNames" ma:readOnly="false">
      <xsd:simpleType>
        <xsd:restriction base="dms:Note">
          <xsd:maxLength value="255"/>
        </xsd:restriction>
      </xsd:simpleType>
    </xsd:element>
    <xsd:element name="Templates" ma:index="13" nillable="true" ma:displayName="Templates" ma:internalName="Templates" ma:readOnly="false">
      <xsd:simpleType>
        <xsd:restriction base="dms:Note">
          <xsd:maxLength value="255"/>
        </xsd:restriction>
      </xsd:simpleType>
    </xsd:element>
    <xsd:element name="Teachers" ma:index="14" nillable="true" ma:displayName="Teachers" ma:SearchPeopleOnly="false" ma:SharePointGroup="0" ma:internalName="Teachers" ma:readOnly="fals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5" nillable="true" ma:displayName="Students" ma:SearchPeopleOnly="false" ma:SharePointGroup="0" ma:internalName="Students" ma:readOnly="fals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6" nillable="true" ma:displayName="Student Groups" ma:SearchPeopleOnly="false" ma:SharePointGroup="0" ma:internalName="Student_Groups" ma:readOnly="fals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17" nillable="true" ma:displayName="Distribution Groups" ma:internalName="Distribution_Groups" ma:readOnly="false">
      <xsd:simpleType>
        <xsd:restriction base="dms:Note">
          <xsd:maxLength value="255"/>
        </xsd:restriction>
      </xsd:simpleType>
    </xsd:element>
    <xsd:element name="LMS_Mappings" ma:index="18" nillable="true" ma:displayName="LMS Mappings" ma:internalName="LMS_Mappings" ma:readOnly="false">
      <xsd:simpleType>
        <xsd:restriction base="dms:Note">
          <xsd:maxLength value="255"/>
        </xsd:restriction>
      </xsd:simpleType>
    </xsd:element>
    <xsd:element name="Invited_Teachers" ma:index="19" nillable="true" ma:displayName="Invited Teachers" ma:internalName="Invited_Teachers" ma:readOnly="false">
      <xsd:simpleType>
        <xsd:restriction base="dms:Note">
          <xsd:maxLength value="255"/>
        </xsd:restriction>
      </xsd:simpleType>
    </xsd:element>
    <xsd:element name="Invited_Students" ma:index="20" nillable="true" ma:displayName="Invited Students" ma:internalName="Invited_Students" ma:readOnly="false">
      <xsd:simpleType>
        <xsd:restriction base="dms:Note">
          <xsd:maxLength value="255"/>
        </xsd:restriction>
      </xsd:simpleType>
    </xsd:element>
    <xsd:element name="Self_Registration_Enabled" ma:index="21" nillable="true" ma:displayName="Self Registration Enabled" ma:internalName="Self_Registration_Enabled" ma:readOnly="false">
      <xsd:simpleType>
        <xsd:restriction base="dms:Boolean"/>
      </xsd:simpleType>
    </xsd:element>
    <xsd:element name="Has_Teacher_Only_SectionGroup" ma:index="22" nillable="true" ma:displayName="Has Teacher Only SectionGroup" ma:internalName="Has_Teacher_Only_SectionGroup" ma:readOnly="false">
      <xsd:simpleType>
        <xsd:restriction base="dms:Boolean"/>
      </xsd:simpleType>
    </xsd:element>
    <xsd:element name="Is_Collaboration_Space_Locked" ma:index="23" nillable="true" ma:displayName="Is Collaboration Space Locked" ma:internalName="Is_Collaboration_Space_Locked" ma:readOnly="false">
      <xsd:simpleType>
        <xsd:restriction base="dms:Boolean"/>
      </xsd:simpleType>
    </xsd:element>
    <xsd:element name="IsNotebookLocked" ma:index="24" nillable="true" ma:displayName="Is Notebook Locked" ma:internalName="IsNotebookLocked" ma:readOnly="false">
      <xsd:simpleType>
        <xsd:restriction base="dms:Boolean"/>
      </xsd:simpleType>
    </xsd:element>
    <xsd:element name="Teams_Channel_Section_Location" ma:index="25" nillable="true" ma:displayName="Teams Channel Section Location" ma:internalName="Teams_Channel_Section_Location" ma:readOnly="false">
      <xsd:simpleType>
        <xsd:restriction base="dms:Text"/>
      </xsd:simpleType>
    </xsd:element>
    <xsd:element name="MediaServiceMetadata" ma:index="2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3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3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3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3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3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3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38" nillable="true" ma:taxonomy="true" ma:internalName="lcf76f155ced4ddcb4097134ff3c332f" ma:taxonomyFieldName="MediaServiceImageTags" ma:displayName="Image Tags" ma:readOnly="false" ma:fieldId="{5cf76f15-5ced-4ddc-b409-7134ff3c332f}" ma:taxonomyMulti="true" ma:sspId="15dfd691-d440-46c1-9855-79c82727649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4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41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4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7721c5-8c40-4922-98fe-fd59bf8bc4ef" elementFormDefault="qualified">
    <xsd:import namespace="http://schemas.microsoft.com/office/2006/documentManagement/types"/>
    <xsd:import namespace="http://schemas.microsoft.com/office/infopath/2007/PartnerControls"/>
    <xsd:element name="TaxCatchAll" ma:index="39" nillable="true" ma:displayName="Taxonomy Catch All Column" ma:hidden="true" ma:list="{124e8207-33e8-4d93-ab6c-76cdef34a224}" ma:internalName="TaxCatchAll" ma:showField="CatchAllData" ma:web="da7721c5-8c40-4922-98fe-fd59bf8bc4e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6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nvited_Teachers xmlns="3c2ad00a-70ae-4d8d-975e-c5fc2ee9d385" xsi:nil="true"/>
    <NotebookType xmlns="3c2ad00a-70ae-4d8d-975e-c5fc2ee9d385" xsi:nil="true"/>
    <Owner xmlns="3c2ad00a-70ae-4d8d-975e-c5fc2ee9d385">
      <UserInfo>
        <DisplayName/>
        <AccountId xsi:nil="true"/>
        <AccountType/>
      </UserInfo>
    </Owner>
    <TaxCatchAll xmlns="da7721c5-8c40-4922-98fe-fd59bf8bc4ef" xsi:nil="true"/>
    <AppVersion xmlns="3c2ad00a-70ae-4d8d-975e-c5fc2ee9d385" xsi:nil="true"/>
    <Invited_Students xmlns="3c2ad00a-70ae-4d8d-975e-c5fc2ee9d385" xsi:nil="true"/>
    <FolderType xmlns="3c2ad00a-70ae-4d8d-975e-c5fc2ee9d385" xsi:nil="true"/>
    <CultureName xmlns="3c2ad00a-70ae-4d8d-975e-c5fc2ee9d385" xsi:nil="true"/>
    <Distribution_Groups xmlns="3c2ad00a-70ae-4d8d-975e-c5fc2ee9d385" xsi:nil="true"/>
    <DefaultSectionNames xmlns="3c2ad00a-70ae-4d8d-975e-c5fc2ee9d385" xsi:nil="true"/>
    <Teams_Channel_Section_Location xmlns="3c2ad00a-70ae-4d8d-975e-c5fc2ee9d385" xsi:nil="true"/>
    <TeamsChannelId xmlns="3c2ad00a-70ae-4d8d-975e-c5fc2ee9d385" xsi:nil="true"/>
    <IsNotebookLocked xmlns="3c2ad00a-70ae-4d8d-975e-c5fc2ee9d385" xsi:nil="true"/>
    <Teachers xmlns="3c2ad00a-70ae-4d8d-975e-c5fc2ee9d385">
      <UserInfo>
        <DisplayName/>
        <AccountId xsi:nil="true"/>
        <AccountType/>
      </UserInfo>
    </Teachers>
    <Student_Groups xmlns="3c2ad00a-70ae-4d8d-975e-c5fc2ee9d385">
      <UserInfo>
        <DisplayName/>
        <AccountId xsi:nil="true"/>
        <AccountType/>
      </UserInfo>
    </Student_Groups>
    <Math_Settings xmlns="3c2ad00a-70ae-4d8d-975e-c5fc2ee9d385" xsi:nil="true"/>
    <Templates xmlns="3c2ad00a-70ae-4d8d-975e-c5fc2ee9d385" xsi:nil="true"/>
    <Is_Collaboration_Space_Locked xmlns="3c2ad00a-70ae-4d8d-975e-c5fc2ee9d385" xsi:nil="true"/>
    <LMS_Mappings xmlns="3c2ad00a-70ae-4d8d-975e-c5fc2ee9d385" xsi:nil="true"/>
    <Students xmlns="3c2ad00a-70ae-4d8d-975e-c5fc2ee9d385">
      <UserInfo>
        <DisplayName/>
        <AccountId xsi:nil="true"/>
        <AccountType/>
      </UserInfo>
    </Students>
    <lcf76f155ced4ddcb4097134ff3c332f xmlns="3c2ad00a-70ae-4d8d-975e-c5fc2ee9d385">
      <Terms xmlns="http://schemas.microsoft.com/office/infopath/2007/PartnerControls"/>
    </lcf76f155ced4ddcb4097134ff3c332f>
    <Self_Registration_Enabled xmlns="3c2ad00a-70ae-4d8d-975e-c5fc2ee9d385" xsi:nil="true"/>
    <Has_Teacher_Only_SectionGroup xmlns="3c2ad00a-70ae-4d8d-975e-c5fc2ee9d385" xsi:nil="true"/>
  </documentManagement>
</p:properties>
</file>

<file path=customXml/itemProps1.xml><?xml version="1.0" encoding="utf-8"?>
<ds:datastoreItem xmlns:ds="http://schemas.openxmlformats.org/officeDocument/2006/customXml" ds:itemID="{63542403-1665-456F-BAE3-B8C60B7D42D7}"/>
</file>

<file path=customXml/itemProps2.xml><?xml version="1.0" encoding="utf-8"?>
<ds:datastoreItem xmlns:ds="http://schemas.openxmlformats.org/officeDocument/2006/customXml" ds:itemID="{0BB45100-F191-4620-8E91-670ACF3FDF99}"/>
</file>

<file path=customXml/itemProps3.xml><?xml version="1.0" encoding="utf-8"?>
<ds:datastoreItem xmlns:ds="http://schemas.openxmlformats.org/officeDocument/2006/customXml" ds:itemID="{A1F0D203-A970-4981-84D4-FB2DCDA8CA74}"/>
</file>

<file path=docMetadata/LabelInfo.xml><?xml version="1.0" encoding="utf-8"?>
<clbl:labelList xmlns:clbl="http://schemas.microsoft.com/office/2020/mipLabelMetadata">
  <clbl:label id="{d01f8ca0-c98d-4f0a-bb28-4e4ea4cfaf9f}" enabled="0" method="" siteId="{d01f8ca0-c98d-4f0a-bb28-4e4ea4cfaf9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483</Words>
  <Application>Microsoft Office PowerPoint</Application>
  <PresentationFormat>Widescreen</PresentationFormat>
  <Paragraphs>60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Cambria Math</vt:lpstr>
      <vt:lpstr>Office Theme</vt:lpstr>
      <vt:lpstr>PowerPoint Presentation</vt:lpstr>
      <vt:lpstr>Example 1</vt:lpstr>
      <vt:lpstr>Your turn</vt:lpstr>
      <vt:lpstr>Example 2</vt:lpstr>
      <vt:lpstr>Your turn</vt:lpstr>
      <vt:lpstr>Questions</vt:lpstr>
    </vt:vector>
  </TitlesOfParts>
  <Company>Oxford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GCSE: Functions and Transformations of Graphs</dc:title>
  <dc:creator>jamf</dc:creator>
  <cp:lastModifiedBy>J Berwick (AST)</cp:lastModifiedBy>
  <cp:revision>137</cp:revision>
  <cp:lastPrinted>2023-09-28T06:58:39Z</cp:lastPrinted>
  <dcterms:created xsi:type="dcterms:W3CDTF">2014-01-03T19:59:22Z</dcterms:created>
  <dcterms:modified xsi:type="dcterms:W3CDTF">2026-10-11T18:44:38Z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0x0101009AAA7AC8C5B77B418BAADD75335CB278</vt:lpwstr>
  </property>
</Properties>
</file>